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1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7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9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511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161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16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5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95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8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7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1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8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35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2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47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75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BBFA3-B195-496D-9829-1C610C8A280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4101433-8B0D-4F1A-9C06-8B03EA66A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0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EC9E-C489-FCE7-1154-19B1AF583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1600" y="400665"/>
            <a:ext cx="8915399" cy="2262781"/>
          </a:xfrm>
        </p:spPr>
        <p:txBody>
          <a:bodyPr/>
          <a:lstStyle/>
          <a:p>
            <a:r>
              <a:rPr lang="en-IN" sz="54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 and XML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01762-3182-15FF-AADF-DEAF7891B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4" y="3873911"/>
            <a:ext cx="8915398" cy="1877960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G. Varun Teja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227Z5A6603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CSE-AIML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95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546E90-738D-0FDC-3F1F-46E639152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66" y="481781"/>
            <a:ext cx="7177548" cy="57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761A25-4011-EF0D-2E0F-14DFEEC2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3" y="285135"/>
            <a:ext cx="7993626" cy="64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3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0E1871-9370-0880-5565-CB7EA691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74" y="275303"/>
            <a:ext cx="6916115" cy="64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0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D44F5C-EEC0-E888-179F-87035C97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3" y="1266829"/>
            <a:ext cx="628737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8F207-A6BF-87D3-6543-11575FA7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75" y="540774"/>
            <a:ext cx="8061649" cy="587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5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DEA4C-0AA9-D88C-79F0-2E9E4D00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866417"/>
            <a:ext cx="813548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7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9A708E-CAFE-1579-80D3-4A2EA9D9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62" y="314632"/>
            <a:ext cx="6717275" cy="63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0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CBA8D5-6AAB-CFDA-AF8F-95E2F745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0" y="0"/>
            <a:ext cx="6735115" cy="451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11EA6-4ACD-E99A-0233-E61B92223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0" y="4515481"/>
            <a:ext cx="6735114" cy="234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7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40DEDC-A6FB-CF1B-AAFD-85819024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36" y="904567"/>
            <a:ext cx="6066504" cy="39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6C7D-CBEA-4486-EF32-80E73196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673" y="2521736"/>
            <a:ext cx="8911687" cy="1280890"/>
          </a:xfrm>
        </p:spPr>
        <p:txBody>
          <a:bodyPr>
            <a:no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87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D9E1-29BB-3EA7-1936-872632A7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JSON and XML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E378716-7D8D-FABD-CBCA-6D3D75DD5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59072"/>
              </p:ext>
            </p:extLst>
          </p:nvPr>
        </p:nvGraphicFramePr>
        <p:xfrm>
          <a:off x="799742" y="1494503"/>
          <a:ext cx="11109960" cy="493573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137895">
                  <a:extLst>
                    <a:ext uri="{9D8B030D-6E8A-4147-A177-3AD203B41FA5}">
                      <a16:colId xmlns:a16="http://schemas.microsoft.com/office/drawing/2014/main" val="2610766137"/>
                    </a:ext>
                  </a:extLst>
                </a:gridCol>
                <a:gridCol w="3137895">
                  <a:extLst>
                    <a:ext uri="{9D8B030D-6E8A-4147-A177-3AD203B41FA5}">
                      <a16:colId xmlns:a16="http://schemas.microsoft.com/office/drawing/2014/main" val="2354099390"/>
                    </a:ext>
                  </a:extLst>
                </a:gridCol>
                <a:gridCol w="4834170">
                  <a:extLst>
                    <a:ext uri="{9D8B030D-6E8A-4147-A177-3AD203B41FA5}">
                      <a16:colId xmlns:a16="http://schemas.microsoft.com/office/drawing/2014/main" val="3413568620"/>
                    </a:ext>
                  </a:extLst>
                </a:gridCol>
              </a:tblGrid>
              <a:tr h="29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extLst>
                  <a:ext uri="{0D108BD9-81ED-4DB2-BD59-A6C34878D82A}">
                    <a16:rowId xmlns:a16="http://schemas.microsoft.com/office/drawing/2014/main" val="233990468"/>
                  </a:ext>
                </a:extLst>
              </a:tr>
              <a:tr h="7956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file format that stores and transmits the data objects into human-readable text.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markup language designed to store and distribute data across the web and various APIs.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extLst>
                  <a:ext uri="{0D108BD9-81ED-4DB2-BD59-A6C34878D82A}">
                    <a16:rowId xmlns:a16="http://schemas.microsoft.com/office/drawing/2014/main" val="317381525"/>
                  </a:ext>
                </a:extLst>
              </a:tr>
              <a:tr h="29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Full-Form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Object Notation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eXtensible Markup Language.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extLst>
                  <a:ext uri="{0D108BD9-81ED-4DB2-BD59-A6C34878D82A}">
                    <a16:rowId xmlns:a16="http://schemas.microsoft.com/office/drawing/2014/main" val="1266660356"/>
                  </a:ext>
                </a:extLst>
              </a:tr>
              <a:tr h="29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from </a:t>
                      </a:r>
                      <a:r>
                        <a:rPr lang="en-IN" sz="17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from SGML.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extLst>
                  <a:ext uri="{0D108BD9-81ED-4DB2-BD59-A6C34878D82A}">
                    <a16:rowId xmlns:a16="http://schemas.microsoft.com/office/drawing/2014/main" val="830860741"/>
                  </a:ext>
                </a:extLst>
              </a:tr>
              <a:tr h="29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Extension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IN" sz="17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.xml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extLst>
                  <a:ext uri="{0D108BD9-81ED-4DB2-BD59-A6C34878D82A}">
                    <a16:rowId xmlns:a16="http://schemas.microsoft.com/office/drawing/2014/main" val="537259253"/>
                  </a:ext>
                </a:extLst>
              </a:tr>
              <a:tr h="543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Types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string, number, </a:t>
                      </a:r>
                      <a:r>
                        <a:rPr lang="en-IN" sz="17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arrays.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is in a string format.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extLst>
                  <a:ext uri="{0D108BD9-81ED-4DB2-BD59-A6C34878D82A}">
                    <a16:rowId xmlns:a16="http://schemas.microsoft.com/office/drawing/2014/main" val="4259002492"/>
                  </a:ext>
                </a:extLst>
              </a:tr>
              <a:tr h="29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Tags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tags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is represented in tags.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extLst>
                  <a:ext uri="{0D108BD9-81ED-4DB2-BD59-A6C34878D82A}">
                    <a16:rowId xmlns:a16="http://schemas.microsoft.com/office/drawing/2014/main" val="3450558944"/>
                  </a:ext>
                </a:extLst>
              </a:tr>
              <a:tr h="543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an array to represent the data.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Doesn’t use arrays.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extLst>
                  <a:ext uri="{0D108BD9-81ED-4DB2-BD59-A6C34878D82A}">
                    <a16:rowId xmlns:a16="http://schemas.microsoft.com/office/drawing/2014/main" val="549360223"/>
                  </a:ext>
                </a:extLst>
              </a:tr>
              <a:tr h="29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Don’t support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extLst>
                  <a:ext uri="{0D108BD9-81ED-4DB2-BD59-A6C34878D82A}">
                    <a16:rowId xmlns:a16="http://schemas.microsoft.com/office/drawing/2014/main" val="773146035"/>
                  </a:ext>
                </a:extLst>
              </a:tr>
              <a:tr h="29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NameSpace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Don’t support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extLst>
                  <a:ext uri="{0D108BD9-81ED-4DB2-BD59-A6C34878D82A}">
                    <a16:rowId xmlns:a16="http://schemas.microsoft.com/office/drawing/2014/main" val="4000137258"/>
                  </a:ext>
                </a:extLst>
              </a:tr>
              <a:tr h="291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Orientation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Oriented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Oriented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extLst>
                  <a:ext uri="{0D108BD9-81ED-4DB2-BD59-A6C34878D82A}">
                    <a16:rowId xmlns:a16="http://schemas.microsoft.com/office/drawing/2014/main" val="2852288920"/>
                  </a:ext>
                </a:extLst>
              </a:tr>
              <a:tr h="357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Secured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secured than JSON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54" marR="61754" marT="15439" marB="46316" anchor="ctr"/>
                </a:tc>
                <a:extLst>
                  <a:ext uri="{0D108BD9-81ED-4DB2-BD59-A6C34878D82A}">
                    <a16:rowId xmlns:a16="http://schemas.microsoft.com/office/drawing/2014/main" val="254467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46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73F6-625F-9200-BF3D-3E39B0C4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</a:t>
            </a:r>
            <a:r>
              <a:rPr lang="en-IN" b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and Authorization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1B13A8-D4C2-3D65-9D5A-A9C2487F9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158144"/>
              </p:ext>
            </p:extLst>
          </p:nvPr>
        </p:nvGraphicFramePr>
        <p:xfrm>
          <a:off x="1500673" y="1750142"/>
          <a:ext cx="9190653" cy="472917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063551">
                  <a:extLst>
                    <a:ext uri="{9D8B030D-6E8A-4147-A177-3AD203B41FA5}">
                      <a16:colId xmlns:a16="http://schemas.microsoft.com/office/drawing/2014/main" val="3404123737"/>
                    </a:ext>
                  </a:extLst>
                </a:gridCol>
                <a:gridCol w="3063551">
                  <a:extLst>
                    <a:ext uri="{9D8B030D-6E8A-4147-A177-3AD203B41FA5}">
                      <a16:colId xmlns:a16="http://schemas.microsoft.com/office/drawing/2014/main" val="2469326648"/>
                    </a:ext>
                  </a:extLst>
                </a:gridCol>
                <a:gridCol w="3063551">
                  <a:extLst>
                    <a:ext uri="{9D8B030D-6E8A-4147-A177-3AD203B41FA5}">
                      <a16:colId xmlns:a16="http://schemas.microsoft.com/office/drawing/2014/main" val="721324379"/>
                    </a:ext>
                  </a:extLst>
                </a:gridCol>
              </a:tblGrid>
              <a:tr h="3659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Authorization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extLst>
                  <a:ext uri="{0D108BD9-81ED-4DB2-BD59-A6C34878D82A}">
                    <a16:rowId xmlns:a16="http://schemas.microsoft.com/office/drawing/2014/main" val="4099292345"/>
                  </a:ext>
                </a:extLst>
              </a:tr>
              <a:tr h="733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process of verifying the identity of a user.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process of determining what a user is allowed to do.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extLst>
                  <a:ext uri="{0D108BD9-81ED-4DB2-BD59-A6C34878D82A}">
                    <a16:rowId xmlns:a16="http://schemas.microsoft.com/office/drawing/2014/main" val="2418376526"/>
                  </a:ext>
                </a:extLst>
              </a:tr>
              <a:tr h="733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ensure that the user is who they claim to be.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control access rights and permissions to resources.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extLst>
                  <a:ext uri="{0D108BD9-81ED-4DB2-BD59-A6C34878D82A}">
                    <a16:rowId xmlns:a16="http://schemas.microsoft.com/office/drawing/2014/main" val="2052106872"/>
                  </a:ext>
                </a:extLst>
              </a:tr>
              <a:tr h="365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Factors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Username, password, biometrics, security tokens.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roles, permissions, access control lists (ACLs).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extLst>
                  <a:ext uri="{0D108BD9-81ED-4DB2-BD59-A6C34878D82A}">
                    <a16:rowId xmlns:a16="http://schemas.microsoft.com/office/drawing/2014/main" val="3965971687"/>
                  </a:ext>
                </a:extLst>
              </a:tr>
              <a:tr h="733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Verifies the identity of the user.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Determines if the user has permission to access resources.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extLst>
                  <a:ext uri="{0D108BD9-81ED-4DB2-BD59-A6C34878D82A}">
                    <a16:rowId xmlns:a16="http://schemas.microsoft.com/office/drawing/2014/main" val="1967482790"/>
                  </a:ext>
                </a:extLst>
              </a:tr>
              <a:tr h="756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Occurrence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Typically occurs at the beginning of a session.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Occurs after authentication, usually before accessing resources.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extLst>
                  <a:ext uri="{0D108BD9-81ED-4DB2-BD59-A6C34878D82A}">
                    <a16:rowId xmlns:a16="http://schemas.microsoft.com/office/drawing/2014/main" val="4188178357"/>
                  </a:ext>
                </a:extLst>
              </a:tr>
              <a:tr h="733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Logging into an email account with a username and password.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 a file on a server that requires specific permissions.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19" marR="55619" marT="0" marB="0"/>
                </a:tc>
                <a:extLst>
                  <a:ext uri="{0D108BD9-81ED-4DB2-BD59-A6C34878D82A}">
                    <a16:rowId xmlns:a16="http://schemas.microsoft.com/office/drawing/2014/main" val="3592067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46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FB46-2547-489A-83AF-BC8670EF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3 XML and JSON files for </a:t>
            </a:r>
            <a:r>
              <a:rPr lang="en-IN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department,year,student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8978-B894-536E-DE80-930B0F7B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268361"/>
            <a:ext cx="9494633" cy="52995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3400" b="1" i="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Department.xml:</a:t>
            </a:r>
            <a:endParaRPr lang="en-IN" sz="3400" b="1" i="1" kern="100" dirty="0">
              <a:solidFill>
                <a:srgbClr val="2F5496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&lt;departments&gt;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&lt;department&gt;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&lt;name&gt;Computer Science&lt;/name&gt;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&lt;/department&gt;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&lt;department&gt;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&lt;name&gt;Electrical Engineering&lt;/name&gt;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&lt;/department&gt;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&lt;/departments&gt;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71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A5DD-5CE8-12BC-18A0-CF06690FE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652"/>
            <a:ext cx="8915400" cy="577357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b="1" i="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Year.xml:</a:t>
            </a:r>
            <a:endParaRPr lang="en-IN" sz="1800" b="1" i="1" kern="100" dirty="0">
              <a:solidFill>
                <a:srgbClr val="2F5496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&lt;years&gt;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&lt;year&gt;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&lt;number&gt;1&lt;/number&gt;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&lt;/year&gt;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&lt;year&gt;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&lt;number&gt;2&lt;/number&gt;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&lt;/year&gt;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&lt;year&gt;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&lt;number&gt;3&lt;/number&gt;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&lt;/year&gt;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&lt;year&gt;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&lt;number&gt;4&lt;/number&gt;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&lt;/year&gt;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&lt;/years&gt;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84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F999-9685-67AF-C4A2-721AC538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652"/>
            <a:ext cx="8915400" cy="577357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1800" b="1" i="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Student.xml:</a:t>
            </a:r>
            <a:endParaRPr lang="en-IN" sz="1800" b="1" i="1" kern="100" dirty="0">
              <a:solidFill>
                <a:srgbClr val="2F5496"/>
              </a:solidFill>
              <a:effectLst/>
              <a:highlight>
                <a:srgbClr val="FFFFFF"/>
              </a:highligh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&lt;students&gt;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&lt;student&gt;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&lt;name&gt;Varun&lt;/name&gt;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&lt;/student&gt;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&lt;student&gt;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&lt;name&gt;Teja&lt;/name&gt;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&lt;/student&gt;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&lt;student&gt;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&lt;name&gt;Sai&lt;/name&gt;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&lt;/student&gt;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&lt;/students&gt;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86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46D4-276F-9018-895E-A3C48B57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418" y="825909"/>
            <a:ext cx="8915400" cy="5447072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800"/>
              </a:spcAft>
              <a:buNone/>
            </a:pPr>
            <a:r>
              <a:rPr lang="en-IN" sz="8000" b="1" i="0" kern="1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Department.json</a:t>
            </a:r>
            <a:r>
              <a:rPr lang="en-IN" sz="8000" b="1" i="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8000" b="1" i="1" kern="100" dirty="0">
              <a:solidFill>
                <a:srgbClr val="2F5496"/>
              </a:solidFill>
              <a:effectLst/>
              <a:highlight>
                <a:srgbClr val="FFFFFF"/>
              </a:highligh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"departments": [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 "name": "Computer Science" },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 "name": "Electrical Engineering" 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94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A5CE-0474-A5FD-DCE1-C6270A0B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22787"/>
            <a:ext cx="8915400" cy="5488435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  <a:spcAft>
                <a:spcPts val="800"/>
              </a:spcAft>
              <a:buNone/>
            </a:pPr>
            <a:r>
              <a:rPr lang="en-IN" sz="3500" b="1" i="0" kern="1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Year.json</a:t>
            </a:r>
            <a:r>
              <a:rPr lang="en-IN" sz="3500" b="1" i="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500" b="1" i="1" kern="100" dirty="0">
              <a:solidFill>
                <a:srgbClr val="2F5496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"years": [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 "number": 1 },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 "number": 2 },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{ "number": 3 },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{ "number": 4 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62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BA29-F9A3-2F29-7BD5-C9CDCE598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35742"/>
            <a:ext cx="8915400" cy="5810864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1800" b="1" i="0" kern="1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Student.json</a:t>
            </a:r>
            <a:r>
              <a:rPr lang="en-IN" sz="1800" b="1" i="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b="1" i="1" kern="100" dirty="0">
              <a:solidFill>
                <a:srgbClr val="2F5496"/>
              </a:solidFill>
              <a:effectLst/>
              <a:highlight>
                <a:srgbClr val="FFFFFF"/>
              </a:highligh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"students": [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 "name": "Varun" },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 "name": "Teja" },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 "name": "Sai" 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7468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30</TotalTime>
  <Words>588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Segoe UI</vt:lpstr>
      <vt:lpstr>Times New Roman</vt:lpstr>
      <vt:lpstr>Wingdings 3</vt:lpstr>
      <vt:lpstr>Wisp</vt:lpstr>
      <vt:lpstr>JSON and XML</vt:lpstr>
      <vt:lpstr>Difference Between JSON and XML</vt:lpstr>
      <vt:lpstr>Difference Between Authentication and Authorization</vt:lpstr>
      <vt:lpstr>Create 3 XML and JSON files for department,year,student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and XML</dc:title>
  <dc:creator>Varun Teja</dc:creator>
  <cp:lastModifiedBy>Varun Teja</cp:lastModifiedBy>
  <cp:revision>1</cp:revision>
  <dcterms:created xsi:type="dcterms:W3CDTF">2024-05-26T14:38:51Z</dcterms:created>
  <dcterms:modified xsi:type="dcterms:W3CDTF">2024-05-26T15:09:17Z</dcterms:modified>
</cp:coreProperties>
</file>