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3" r:id="rId4"/>
    <p:sldId id="268" r:id="rId5"/>
    <p:sldId id="270" r:id="rId6"/>
    <p:sldId id="261" r:id="rId7"/>
    <p:sldId id="274" r:id="rId8"/>
    <p:sldId id="272" r:id="rId9"/>
    <p:sldId id="271" r:id="rId10"/>
    <p:sldId id="275" r:id="rId11"/>
    <p:sldId id="282" r:id="rId12"/>
    <p:sldId id="284" r:id="rId13"/>
    <p:sldId id="276" r:id="rId14"/>
    <p:sldId id="277" r:id="rId15"/>
    <p:sldId id="279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lkit gupta" initials="pg" lastIdx="1" clrIdx="0">
    <p:extLst>
      <p:ext uri="{19B8F6BF-5375-455C-9EA6-DF929625EA0E}">
        <p15:presenceInfo xmlns:p15="http://schemas.microsoft.com/office/powerpoint/2012/main" userId="16f313802ca4a8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3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00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45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9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37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6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2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5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1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98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2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4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A66C-6A29-4EDE-ACBB-5C0695F060B6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240506-4046-41DC-84C6-A0D56D6BC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0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389A6D-76DF-42AB-BCE9-F1DD50A52C8C}"/>
              </a:ext>
            </a:extLst>
          </p:cNvPr>
          <p:cNvSpPr/>
          <p:nvPr/>
        </p:nvSpPr>
        <p:spPr>
          <a:xfrm>
            <a:off x="405824" y="606894"/>
            <a:ext cx="711316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CHICAGO CITY CRIME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VISUALISATION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0A9B25-4735-43B8-83CB-F6C488F6E30B}"/>
              </a:ext>
            </a:extLst>
          </p:cNvPr>
          <p:cNvSpPr/>
          <p:nvPr/>
        </p:nvSpPr>
        <p:spPr>
          <a:xfrm>
            <a:off x="1742642" y="5404482"/>
            <a:ext cx="594002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i="1" dirty="0">
                <a:ln/>
                <a:solidFill>
                  <a:schemeClr val="accent3"/>
                </a:solidFill>
              </a:rPr>
              <a:t>SUBMITTED TO</a:t>
            </a:r>
          </a:p>
          <a:p>
            <a:pPr algn="ctr"/>
            <a:r>
              <a:rPr lang="en-US" sz="2800" b="1" i="1" dirty="0">
                <a:ln/>
                <a:solidFill>
                  <a:schemeClr val="accent3"/>
                </a:solidFill>
              </a:rPr>
              <a:t>Prof. </a:t>
            </a:r>
            <a:r>
              <a:rPr lang="en-US" sz="2800" b="1" i="1" cap="none" spc="0" dirty="0">
                <a:ln/>
                <a:solidFill>
                  <a:schemeClr val="accent3"/>
                </a:solidFill>
                <a:effectLst/>
              </a:rPr>
              <a:t>ANNAPURNA JONNALAGADDA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0B4D6-6F06-4772-AD4A-C52E694956C8}"/>
              </a:ext>
            </a:extLst>
          </p:cNvPr>
          <p:cNvSpPr/>
          <p:nvPr/>
        </p:nvSpPr>
        <p:spPr>
          <a:xfrm>
            <a:off x="5279920" y="2857500"/>
            <a:ext cx="502994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SUBMITEED BY</a:t>
            </a:r>
          </a:p>
          <a:p>
            <a:pPr algn="ctr"/>
            <a:r>
              <a:rPr lang="en-US" sz="2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VARUN KAUSHIK(17BCE0182)</a:t>
            </a:r>
          </a:p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PULKIT GUPTA (17BCE0631)</a:t>
            </a:r>
            <a:endParaRPr lang="en-US" sz="28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888958-3527-4193-AAC6-2D6039B07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4" y="2567940"/>
            <a:ext cx="4759391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7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30207-388B-4A68-8AC6-A0CF341B2C73}"/>
              </a:ext>
            </a:extLst>
          </p:cNvPr>
          <p:cNvSpPr/>
          <p:nvPr/>
        </p:nvSpPr>
        <p:spPr>
          <a:xfrm>
            <a:off x="828430" y="693027"/>
            <a:ext cx="83702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visualise the most crime according to the districts , it is easy for department to coordinate and handle the crime</a:t>
            </a:r>
          </a:p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the exact location(latitude &amp; longitude ) of the place where that particular crime occurred.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CE64B-58D1-4758-AE40-28CE26C49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84"/>
          <a:stretch/>
        </p:blipFill>
        <p:spPr>
          <a:xfrm>
            <a:off x="715889" y="2110740"/>
            <a:ext cx="3934659" cy="272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0A16B-88BF-4432-830C-F40606B8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60" y="1744980"/>
            <a:ext cx="460248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6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90769-9A82-4B08-9AA3-997831566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" y="400050"/>
            <a:ext cx="703326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3D335-E60E-43C9-A823-9C1DAF043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4" y="459020"/>
            <a:ext cx="4676286" cy="2668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42BD0-BF29-40AF-83C0-950D4967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55" y="439982"/>
            <a:ext cx="4457699" cy="2687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DAA01-2DFC-4C91-AB76-FC8729EA3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868" y="3663583"/>
            <a:ext cx="4676286" cy="2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7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A2D155-0456-4861-94EE-E2C4280620C1}"/>
              </a:ext>
            </a:extLst>
          </p:cNvPr>
          <p:cNvSpPr/>
          <p:nvPr/>
        </p:nvSpPr>
        <p:spPr>
          <a:xfrm>
            <a:off x="457200" y="1276565"/>
            <a:ext cx="9044940" cy="4933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[1] Kassen, M. (2013). A promising phenomenon of open data: A case study of the Chicago open data project.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Government Information Quarterly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30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508-513.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[2] Nakaya, T., &amp; Yano, K. (2010). Visualising crime clusters in a space‐time cube: An exploratory data‐analysis approach using space‐time kernel density estimation and scan statistics.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Transactions in GIS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14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(3), 223-239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[3] Ratcliffe, J. H. (2000, September). Visualising crime hotspots and making sense of high volume crime. In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paper presented to the Australian Institute of Criminology conference Crime Mapping: Adding Value to Crime Prevention, Adelaide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[4] Shiode, S., Shiode, N., Block, R., &amp; Block, C. R. (2015). Space-time characteristics of micro-scale crime occurrences: an application of a network-based space-time search window technique for crime incidents in Chicago.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Journal of Geographical Information Science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29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(5), 697-719.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[5] Aurisano, J., Kumar, A., Gonzales, A., Reda, K., Leigh, J., Di Eugenio, B., &amp; Johnson, A. (2015). Show me data”: Observational study of a conversational interface in visual data exploration. In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IEEE VIS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(Vol. 15, p. 1).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D205B-1DCC-4244-AEA5-765ED1A2563B}"/>
              </a:ext>
            </a:extLst>
          </p:cNvPr>
          <p:cNvSpPr/>
          <p:nvPr/>
        </p:nvSpPr>
        <p:spPr>
          <a:xfrm>
            <a:off x="607239" y="446759"/>
            <a:ext cx="2467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b="1" u="sng" dirty="0">
                <a:solidFill>
                  <a:schemeClr val="accent4"/>
                </a:solidFill>
                <a:latin typeface="Monotype Corsiva" panose="03010101010201010101" pitchFamily="66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1297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180224-8ADF-4927-A940-6DEF5DD1C1D2}"/>
              </a:ext>
            </a:extLst>
          </p:cNvPr>
          <p:cNvSpPr/>
          <p:nvPr/>
        </p:nvSpPr>
        <p:spPr>
          <a:xfrm>
            <a:off x="388620" y="868896"/>
            <a:ext cx="9060180" cy="540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[6] Goldschneider, M. (2010). GEOGRAPHY OF CRIME. REMARKS ON SPATIAL ANALYSES OF CRIME WITH THE USE OF DIGITAL TECHNOLOGIES. </a:t>
            </a:r>
            <a:r>
              <a:rPr lang="en-IN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Archiwum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Kryminologii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(32), 23-44.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[7] Rossy, Q., &amp;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Ribaux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O. (2014). A collaborative approach for incorporating forensic case data into crime investigation using criminal intelligence analysis and visualisation.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Science &amp; Justice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54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(2), 146-153.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[8] Brunsdon, C., Corcoran, J., &amp; Higgs, G. (2007). Visualising space and time in crime patterns: A comparison of methods.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Computers, environment and urban systems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31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52-75.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[9] Gottschalk, P., &amp; Tolloczko, P. C. (2007). Maturity model for mapping crime in law enforcement.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Electronic Government, An International Journal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59-67.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[10] Ratcliffe, J. H., &amp; McCullagh, M. J. (1999). Hotbeds of crime and the search for spatial accuracy.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geographical systems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385-398.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[11] Rauscher, J., Swiezinski, L., Riedl, M., &amp; Biemann, C. (2013, June). Exploring cities in crime: significant concordance and co-occurrence in quantitative literary analysis. In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Proceedings of the Workshop on Computational Linguistics for Literature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61-71).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45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541C37-440C-4E45-9F7E-647B2073E36F}"/>
              </a:ext>
            </a:extLst>
          </p:cNvPr>
          <p:cNvSpPr/>
          <p:nvPr/>
        </p:nvSpPr>
        <p:spPr>
          <a:xfrm>
            <a:off x="281940" y="594836"/>
            <a:ext cx="8991600" cy="5893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[12] Bonatsos, A., Middleton, L., Melas, P., &amp; Sabeur, Z. (2013, October). Crime open data aggregation and management for the design of safer spaces in urban environments. In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Symposium on Environmental Software Systems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311-320). Springer, Berlin, Heidelberg.</a:t>
            </a:r>
          </a:p>
          <a:p>
            <a:pPr algn="just"/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[13] Vasiliauskas, D., &amp; Beconytė, G. (2016). Cartography of crime: Portrait of metropolitan Vilnius.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Maps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(5), 1236-1241.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[14] Brunsdon, C., &amp; Corcoran, J. (2006). Using circular statistics to analyse time patterns in crime incidence.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Computers, Environment and Urban Systems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30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(3), 300-319.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[15] Oatley, G. C., &amp; Ewart, B. W. (2003). Crimes analysis software:‘pins in maps’, clustering and Bayes net prediction.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Expert Systems with Applications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25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569-588.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[16] Sathyadevan, S., &amp; Gangadharan, S. (2014, August). Crime analysis and prediction using data mining. In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2014 First International Conference on Networks &amp; Soft Computing (ICNSC2014)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406-412). IEEE.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[17] Ratcliffe, J. H. (2002). Aoristic signatures and the spatio-temporal analysis of high volume crime patterns.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Journal of quantitative criminology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18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23-43.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59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F3F567-2E59-464B-8A88-5CC66A172248}"/>
              </a:ext>
            </a:extLst>
          </p:cNvPr>
          <p:cNvSpPr/>
          <p:nvPr/>
        </p:nvSpPr>
        <p:spPr>
          <a:xfrm>
            <a:off x="312420" y="775197"/>
            <a:ext cx="8938260" cy="2653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[18] Corcoran, J., Wilson, I. D., Lewis, O. M., &amp; Ware, J. A. (2001, October). Data clustering and rule abduction to facilitate crime hot spot prediction. In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Conference on Computational Intelligence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(pp. 807-821). Springer, Berlin, Heidelberg.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[19] Adderley, R. W., &amp; Musgrove, P. (2001). Police crime recording and investigation systems–A user’s view.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Policing: An International Journal of Police Strategies &amp; Management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24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(1), 100-114.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[20] Kang, H. W., &amp; Kang, H. B. (2017). Prediction of crime occurrence from multi-modal data using deep learning. </a:t>
            </a:r>
            <a:r>
              <a:rPr lang="en-IN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PloS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one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12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e0176244.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1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A0018-C002-42BD-80BA-BCFED3F2DBD3}"/>
              </a:ext>
            </a:extLst>
          </p:cNvPr>
          <p:cNvSpPr/>
          <p:nvPr/>
        </p:nvSpPr>
        <p:spPr>
          <a:xfrm>
            <a:off x="1354841" y="1757928"/>
            <a:ext cx="7476739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onotype Corsiva" panose="03010101010201010101" pitchFamily="66" charset="0"/>
              </a:rPr>
              <a:t>Thank</a:t>
            </a:r>
            <a:r>
              <a:rPr lang="en-US" sz="16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onotype Corsiva" panose="03010101010201010101" pitchFamily="66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629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778-529D-47B7-94C4-C7DF7017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4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345B-2B97-4127-BC55-194E4724B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7" y="1488613"/>
            <a:ext cx="8993813" cy="1940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Crime in Chicago is increasing more and more, people care about their safety, and the government leader want to build a good environment for the citizens.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it is required to predict the occurrence of a crime at a location at a specific time of a day and to anticipate if a particular person in the city, at any given duration of the day will be a crime hotspot or not, with an acceptable rate of accuracy. </a:t>
            </a: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05C83-ED9C-404D-A1ED-D02AE14F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174" y="3566084"/>
            <a:ext cx="4682811" cy="26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D237C-3F43-4B0C-97EF-20D42EA780D0}"/>
              </a:ext>
            </a:extLst>
          </p:cNvPr>
          <p:cNvSpPr/>
          <p:nvPr/>
        </p:nvSpPr>
        <p:spPr>
          <a:xfrm>
            <a:off x="1140705" y="889754"/>
            <a:ext cx="2677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i="1" dirty="0">
                <a:solidFill>
                  <a:schemeClr val="accent4"/>
                </a:solidFill>
                <a:latin typeface="Monotype Corsiva" panose="03010101010201010101" pitchFamily="66" charset="0"/>
              </a:rPr>
              <a:t>Gaps identified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2D3F3F-D6A8-4F41-9A21-1AF4A6FE0A26}"/>
              </a:ext>
            </a:extLst>
          </p:cNvPr>
          <p:cNvSpPr txBox="1">
            <a:spLocks/>
          </p:cNvSpPr>
          <p:nvPr/>
        </p:nvSpPr>
        <p:spPr>
          <a:xfrm>
            <a:off x="677334" y="1574435"/>
            <a:ext cx="8817186" cy="242606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Currently there is no such analysis and visualisation of this dataset which covers each type of </a:t>
            </a:r>
            <a:r>
              <a:rPr lang="en-IN" dirty="0" err="1"/>
              <a:t>unitwise</a:t>
            </a:r>
            <a:r>
              <a:rPr lang="en-IN" dirty="0"/>
              <a:t> visualisation(like </a:t>
            </a:r>
            <a:r>
              <a:rPr lang="en-IN" dirty="0" err="1"/>
              <a:t>day,month,year</a:t>
            </a:r>
            <a:r>
              <a:rPr lang="en-IN" dirty="0"/>
              <a:t> etc.)</a:t>
            </a:r>
          </a:p>
          <a:p>
            <a:pPr algn="just"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No visualisation exist which gives the exact location of the crime areas to analyse them easily.</a:t>
            </a:r>
          </a:p>
          <a:p>
            <a:pPr algn="just"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Advanced graph like </a:t>
            </a:r>
            <a:r>
              <a:rPr lang="en-IN" dirty="0" err="1"/>
              <a:t>ggplot</a:t>
            </a:r>
            <a:r>
              <a:rPr lang="en-IN" dirty="0"/>
              <a:t> to show </a:t>
            </a:r>
            <a:r>
              <a:rPr lang="en-IN" dirty="0" err="1"/>
              <a:t>realtime</a:t>
            </a:r>
            <a:r>
              <a:rPr lang="en-IN" dirty="0"/>
              <a:t> location and time has not been covered till now on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119294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C7B7-7382-4949-887C-5D81EB5D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4"/>
                </a:solidFill>
                <a:latin typeface="Monotype Corsiva" panose="03010101010201010101" pitchFamily="66" charset="0"/>
                <a:ea typeface="MingLiU-ExtB" panose="02020500000000000000" pitchFamily="18" charset="-120"/>
                <a:cs typeface="Mongolian Baiti" panose="03000500000000000000" pitchFamily="66" charset="0"/>
              </a:rPr>
              <a:t>Proposed Algorithm</a:t>
            </a:r>
            <a:endParaRPr lang="en-IN" b="1" dirty="0">
              <a:solidFill>
                <a:schemeClr val="accent4"/>
              </a:solidFill>
              <a:latin typeface="Monotype Corsiva" panose="03010101010201010101" pitchFamily="66" charset="0"/>
              <a:ea typeface="MingLiU-ExtB" panose="02020500000000000000" pitchFamily="18" charset="-120"/>
              <a:cs typeface="Mongolian Baiti" panose="03000500000000000000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0B9E-44A9-4362-A7A7-947E0CDF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435"/>
            <a:ext cx="8817186" cy="2426065"/>
          </a:xfrm>
        </p:spPr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We are using the Classification algorithm in this project to accomplish our task.</a:t>
            </a:r>
          </a:p>
          <a:p>
            <a:pPr algn="just"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First measure is dividing the entire city of Chicago into smaller units called cells, each district of Chicago is evaluated as a cell. </a:t>
            </a:r>
          </a:p>
          <a:p>
            <a:pPr algn="just">
              <a:buClr>
                <a:schemeClr val="accent6">
                  <a:lumMod val="5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dirty="0"/>
              <a:t>In the meta-data obtained from the CLEAR system of Chicago Police Department, each criminal record is characterized by several attributes that includes crime description, location, longitudes and latitudes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29DB-9918-458C-92C9-04E7F66A29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/>
          <a:stretch/>
        </p:blipFill>
        <p:spPr bwMode="auto">
          <a:xfrm>
            <a:off x="2105226" y="4117976"/>
            <a:ext cx="5162550" cy="1619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218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9A321C-7B71-42FE-90FA-FEE32139FF7B}"/>
              </a:ext>
            </a:extLst>
          </p:cNvPr>
          <p:cNvSpPr/>
          <p:nvPr/>
        </p:nvSpPr>
        <p:spPr>
          <a:xfrm>
            <a:off x="640863" y="789354"/>
            <a:ext cx="81983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These attributes comprise the dataset of the system model adopted by our project and will be conducive while plotting the exact locations of the crimes. </a:t>
            </a:r>
          </a:p>
          <a:p>
            <a:pPr marL="342900" indent="-342900" algn="just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In addition, the CLEAR system classifies the crimes into 32 different categories .</a:t>
            </a:r>
          </a:p>
          <a:p>
            <a:pPr marL="342900" indent="-342900" algn="just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With all the attributes, we expect to depict the pattern of each crime-type across the City of Chicago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58230-F646-4C3B-9A60-A8C627C5E5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21" y="3298289"/>
            <a:ext cx="4064000" cy="2496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91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1E6B-7572-47BB-B15D-8E59551B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4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Result</a:t>
            </a:r>
            <a:r>
              <a:rPr lang="en-IN" b="1" dirty="0">
                <a:solidFill>
                  <a:schemeClr val="accent4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accent4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Analysis</a:t>
            </a:r>
            <a:endParaRPr lang="en-IN" b="1" dirty="0">
              <a:solidFill>
                <a:schemeClr val="accent4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F253-8E89-4B8C-A9D3-81C7C1F6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2375"/>
            <a:ext cx="8904328" cy="1320800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visualized the data using different ways. We analysed trend of crime occurrence for each year. Then, we plotted crime occurrence rates of the following: crime type, scene of crime, hour-day-month of crime. This gives us a better understanding of the major crimes that occur.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2A251A9-6040-4C49-AC58-C8A7554E8B7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44"/>
          <a:stretch/>
        </p:blipFill>
        <p:spPr bwMode="auto">
          <a:xfrm>
            <a:off x="5230668" y="3046391"/>
            <a:ext cx="4298334" cy="253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FB002-2C31-426D-AE4B-5105B8BDFB4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2668" r="4912" b="3097"/>
          <a:stretch/>
        </p:blipFill>
        <p:spPr bwMode="auto">
          <a:xfrm>
            <a:off x="494544" y="3046391"/>
            <a:ext cx="4736124" cy="2391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14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279358-25D1-463E-AFB2-95CCF99CDC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r="1546"/>
          <a:stretch/>
        </p:blipFill>
        <p:spPr>
          <a:xfrm>
            <a:off x="4914900" y="425208"/>
            <a:ext cx="4366258" cy="2861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6AC73-6922-456E-8E0E-A272F274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58" y="3429000"/>
            <a:ext cx="4434840" cy="3273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FF035-7EC3-4958-8F22-EEFBABCAE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3" y="202898"/>
            <a:ext cx="4742497" cy="34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2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B725A7-8C4F-4928-94D0-FE6DAD6D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52" y="1505659"/>
            <a:ext cx="6470164" cy="57447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061235-2146-47E3-978A-ED19D1C15A01}"/>
              </a:ext>
            </a:extLst>
          </p:cNvPr>
          <p:cNvSpPr/>
          <p:nvPr/>
        </p:nvSpPr>
        <p:spPr>
          <a:xfrm>
            <a:off x="672121" y="640117"/>
            <a:ext cx="7283941" cy="10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80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 We identified locations that are more prone to crimes, street being the scene with highest crime rate. Also pointing out the exact location (latitude and longitude) of that place.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18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19DAC7-4DB3-4C5C-B3BA-5EF24F466B7A}"/>
              </a:ext>
            </a:extLst>
          </p:cNvPr>
          <p:cNvSpPr/>
          <p:nvPr/>
        </p:nvSpPr>
        <p:spPr>
          <a:xfrm>
            <a:off x="828430" y="715887"/>
            <a:ext cx="8370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interpret that theft has the highest percentage and is the crime type with the highest crime rate.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74FE6-23F0-4093-AE20-BB8B6E51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95" y="1502894"/>
            <a:ext cx="5397990" cy="532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5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890</TotalTime>
  <Words>1351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Monotype Corsiva</vt:lpstr>
      <vt:lpstr>Times New Roman</vt:lpstr>
      <vt:lpstr>Trebuchet MS</vt:lpstr>
      <vt:lpstr>Wingdings</vt:lpstr>
      <vt:lpstr>Wingdings 3</vt:lpstr>
      <vt:lpstr>Facet</vt:lpstr>
      <vt:lpstr>PowerPoint Presentation</vt:lpstr>
      <vt:lpstr>Problem Statement:</vt:lpstr>
      <vt:lpstr>PowerPoint Presentation</vt:lpstr>
      <vt:lpstr>Proposed Algorithm</vt:lpstr>
      <vt:lpstr>PowerPoint Presentation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MEMBERS- VARUN KAUSHIK(17BCE0182)                  PULKIT GUPTA(17BCE0631)</dc:title>
  <dc:creator>varun kaushik</dc:creator>
  <cp:lastModifiedBy>varun kaushik</cp:lastModifiedBy>
  <cp:revision>26</cp:revision>
  <dcterms:created xsi:type="dcterms:W3CDTF">2019-11-06T18:02:09Z</dcterms:created>
  <dcterms:modified xsi:type="dcterms:W3CDTF">2020-05-25T09:04:33Z</dcterms:modified>
</cp:coreProperties>
</file>