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63"/>
  </p:notesMasterIdLst>
  <p:sldIdLst>
    <p:sldId id="256" r:id="rId2"/>
    <p:sldId id="257" r:id="rId3"/>
    <p:sldId id="258" r:id="rId4"/>
    <p:sldId id="259" r:id="rId5"/>
    <p:sldId id="28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3" r:id="rId24"/>
    <p:sldId id="277" r:id="rId25"/>
    <p:sldId id="278" r:id="rId26"/>
    <p:sldId id="279" r:id="rId27"/>
    <p:sldId id="284" r:id="rId28"/>
    <p:sldId id="280" r:id="rId29"/>
    <p:sldId id="281" r:id="rId30"/>
    <p:sldId id="285" r:id="rId31"/>
    <p:sldId id="286" r:id="rId32"/>
    <p:sldId id="287" r:id="rId33"/>
    <p:sldId id="288" r:id="rId34"/>
    <p:sldId id="289" r:id="rId35"/>
    <p:sldId id="290" r:id="rId36"/>
    <p:sldId id="291" r:id="rId37"/>
    <p:sldId id="294" r:id="rId38"/>
    <p:sldId id="295" r:id="rId39"/>
    <p:sldId id="296" r:id="rId40"/>
    <p:sldId id="297" r:id="rId41"/>
    <p:sldId id="292" r:id="rId42"/>
    <p:sldId id="293" r:id="rId43"/>
    <p:sldId id="298" r:id="rId44"/>
    <p:sldId id="299" r:id="rId45"/>
    <p:sldId id="300" r:id="rId46"/>
    <p:sldId id="316"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F9337-DDB5-4DFF-A092-23676C47E55D}"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420CD-B0E6-437C-BCC9-387140DAB589}" type="slidenum">
              <a:rPr lang="en-IN" smtClean="0"/>
              <a:t>‹#›</a:t>
            </a:fld>
            <a:endParaRPr lang="en-IN"/>
          </a:p>
        </p:txBody>
      </p:sp>
    </p:spTree>
    <p:extLst>
      <p:ext uri="{BB962C8B-B14F-4D97-AF65-F5344CB8AC3E}">
        <p14:creationId xmlns:p14="http://schemas.microsoft.com/office/powerpoint/2010/main" val="4242373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6420CD-B0E6-437C-BCC9-387140DAB589}" type="slidenum">
              <a:rPr lang="en-IN" smtClean="0"/>
              <a:t>1</a:t>
            </a:fld>
            <a:endParaRPr lang="en-IN"/>
          </a:p>
        </p:txBody>
      </p:sp>
    </p:spTree>
    <p:extLst>
      <p:ext uri="{BB962C8B-B14F-4D97-AF65-F5344CB8AC3E}">
        <p14:creationId xmlns:p14="http://schemas.microsoft.com/office/powerpoint/2010/main" val="2044016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6420CD-B0E6-437C-BCC9-387140DAB589}" type="slidenum">
              <a:rPr lang="en-IN" smtClean="0"/>
              <a:t>18</a:t>
            </a:fld>
            <a:endParaRPr lang="en-IN"/>
          </a:p>
        </p:txBody>
      </p:sp>
    </p:spTree>
    <p:extLst>
      <p:ext uri="{BB962C8B-B14F-4D97-AF65-F5344CB8AC3E}">
        <p14:creationId xmlns:p14="http://schemas.microsoft.com/office/powerpoint/2010/main" val="3680402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6420CD-B0E6-437C-BCC9-387140DAB589}" type="slidenum">
              <a:rPr lang="en-IN" smtClean="0"/>
              <a:t>41</a:t>
            </a:fld>
            <a:endParaRPr lang="en-IN"/>
          </a:p>
        </p:txBody>
      </p:sp>
    </p:spTree>
    <p:extLst>
      <p:ext uri="{BB962C8B-B14F-4D97-AF65-F5344CB8AC3E}">
        <p14:creationId xmlns:p14="http://schemas.microsoft.com/office/powerpoint/2010/main" val="745468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6420CD-B0E6-437C-BCC9-387140DAB589}" type="slidenum">
              <a:rPr lang="en-IN" smtClean="0"/>
              <a:t>47</a:t>
            </a:fld>
            <a:endParaRPr lang="en-IN"/>
          </a:p>
        </p:txBody>
      </p:sp>
    </p:spTree>
    <p:extLst>
      <p:ext uri="{BB962C8B-B14F-4D97-AF65-F5344CB8AC3E}">
        <p14:creationId xmlns:p14="http://schemas.microsoft.com/office/powerpoint/2010/main" val="290716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9DA184-BC7D-4EA6-BE20-3C4456AAA04C}"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73904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DA184-BC7D-4EA6-BE20-3C4456AAA04C}"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412330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DA184-BC7D-4EA6-BE20-3C4456AAA04C}"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5C0BB-B2B7-4D7D-B7A3-38B1D4A917B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230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DA184-BC7D-4EA6-BE20-3C4456AAA04C}"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1001378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DA184-BC7D-4EA6-BE20-3C4456AAA04C}"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5C0BB-B2B7-4D7D-B7A3-38B1D4A917B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2334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DA184-BC7D-4EA6-BE20-3C4456AAA04C}"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3296024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DA184-BC7D-4EA6-BE20-3C4456AAA04C}"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2002795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DA184-BC7D-4EA6-BE20-3C4456AAA04C}"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129861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DA184-BC7D-4EA6-BE20-3C4456AAA04C}"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24235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DA184-BC7D-4EA6-BE20-3C4456AAA04C}"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242504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9DA184-BC7D-4EA6-BE20-3C4456AAA04C}"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308517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9DA184-BC7D-4EA6-BE20-3C4456AAA04C}"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401654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9DA184-BC7D-4EA6-BE20-3C4456AAA04C}"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16351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DA184-BC7D-4EA6-BE20-3C4456AAA04C}"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372709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DA184-BC7D-4EA6-BE20-3C4456AAA04C}"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303906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DA184-BC7D-4EA6-BE20-3C4456AAA04C}"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E5C0BB-B2B7-4D7D-B7A3-38B1D4A917BD}" type="slidenum">
              <a:rPr lang="en-IN" smtClean="0"/>
              <a:t>‹#›</a:t>
            </a:fld>
            <a:endParaRPr lang="en-IN"/>
          </a:p>
        </p:txBody>
      </p:sp>
    </p:spTree>
    <p:extLst>
      <p:ext uri="{BB962C8B-B14F-4D97-AF65-F5344CB8AC3E}">
        <p14:creationId xmlns:p14="http://schemas.microsoft.com/office/powerpoint/2010/main" val="201226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9DA184-BC7D-4EA6-BE20-3C4456AAA04C}" type="datetimeFigureOut">
              <a:rPr lang="en-IN" smtClean="0"/>
              <a:t>31-08-2024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E5C0BB-B2B7-4D7D-B7A3-38B1D4A917BD}" type="slidenum">
              <a:rPr lang="en-IN" smtClean="0"/>
              <a:t>‹#›</a:t>
            </a:fld>
            <a:endParaRPr lang="en-IN"/>
          </a:p>
        </p:txBody>
      </p:sp>
    </p:spTree>
    <p:extLst>
      <p:ext uri="{BB962C8B-B14F-4D97-AF65-F5344CB8AC3E}">
        <p14:creationId xmlns:p14="http://schemas.microsoft.com/office/powerpoint/2010/main" val="400189155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C7A7-8AD4-2D6B-0A72-A675392D9704}"/>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Unit I</a:t>
            </a:r>
          </a:p>
        </p:txBody>
      </p:sp>
      <p:sp>
        <p:nvSpPr>
          <p:cNvPr id="3" name="Subtitle 2">
            <a:extLst>
              <a:ext uri="{FF2B5EF4-FFF2-40B4-BE49-F238E27FC236}">
                <a16:creationId xmlns:a16="http://schemas.microsoft.com/office/drawing/2014/main" id="{31097B51-CDB9-94B0-B642-98E05886A92E}"/>
              </a:ext>
            </a:extLst>
          </p:cNvPr>
          <p:cNvSpPr>
            <a:spLocks noGrp="1"/>
          </p:cNvSpPr>
          <p:nvPr>
            <p:ph type="subTitle" idx="1"/>
          </p:nvPr>
        </p:nvSpPr>
        <p:spPr/>
        <p:txBody>
          <a:bodyPr>
            <a:normAutofit fontScale="70000" lnSpcReduction="20000"/>
          </a:bodyPr>
          <a:lstStyle/>
          <a:p>
            <a:r>
              <a:rPr lang="en-IN" sz="4800" b="1" dirty="0">
                <a:latin typeface="Times New Roman" panose="02020603050405020304" pitchFamily="18" charset="0"/>
                <a:cs typeface="Times New Roman" panose="02020603050405020304" pitchFamily="18" charset="0"/>
              </a:rPr>
              <a:t>Chapter -1</a:t>
            </a:r>
          </a:p>
          <a:p>
            <a:r>
              <a:rPr lang="en-IN" sz="4800" b="1" dirty="0">
                <a:latin typeface="Times New Roman" panose="02020603050405020304" pitchFamily="18" charset="0"/>
                <a:cs typeface="Times New Roman" panose="02020603050405020304" pitchFamily="18" charset="0"/>
              </a:rPr>
              <a:t>DATABASE ARCHITECTURE </a:t>
            </a:r>
          </a:p>
        </p:txBody>
      </p:sp>
    </p:spTree>
    <p:extLst>
      <p:ext uri="{BB962C8B-B14F-4D97-AF65-F5344CB8AC3E}">
        <p14:creationId xmlns:p14="http://schemas.microsoft.com/office/powerpoint/2010/main" val="2235472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ED32-43AF-42F3-4A96-FA793B8D3FED}"/>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ACTORS ON THE SCENE </a:t>
            </a:r>
            <a:endParaRPr lang="en-IN" sz="3600" dirty="0"/>
          </a:p>
        </p:txBody>
      </p:sp>
      <p:sp>
        <p:nvSpPr>
          <p:cNvPr id="3" name="Content Placeholder 2">
            <a:extLst>
              <a:ext uri="{FF2B5EF4-FFF2-40B4-BE49-F238E27FC236}">
                <a16:creationId xmlns:a16="http://schemas.microsoft.com/office/drawing/2014/main" id="{74D5449A-05AF-6102-9BA1-4470014193D9}"/>
              </a:ext>
            </a:extLst>
          </p:cNvPr>
          <p:cNvSpPr>
            <a:spLocks noGrp="1"/>
          </p:cNvSpPr>
          <p:nvPr>
            <p:ph idx="1"/>
          </p:nvPr>
        </p:nvSpPr>
        <p:spPr/>
        <p:txBody>
          <a:bodyPr>
            <a:normAutofit fontScale="92500" lnSpcReduction="20000"/>
          </a:bodyPr>
          <a:lstStyle/>
          <a:p>
            <a:r>
              <a:rPr lang="en-US" sz="2400" b="1" dirty="0">
                <a:latin typeface="Times New Roman" panose="02020603050405020304" pitchFamily="18" charset="0"/>
                <a:cs typeface="Times New Roman" panose="02020603050405020304" pitchFamily="18" charset="0"/>
              </a:rPr>
              <a:t>iii. Sophisticated end </a:t>
            </a:r>
            <a:r>
              <a:rPr lang="en-US" sz="2400" dirty="0">
                <a:latin typeface="Times New Roman" panose="02020603050405020304" pitchFamily="18" charset="0"/>
                <a:cs typeface="Times New Roman" panose="02020603050405020304" pitchFamily="18" charset="0"/>
              </a:rPr>
              <a:t>users include engineers, scientists, business analysts, and others who thoroughly familiarize themselves with the facilities of the DBMS in order to implement their own applications to meet their complex requirements. </a:t>
            </a:r>
          </a:p>
          <a:p>
            <a:r>
              <a:rPr lang="en-US" sz="2400" b="1" dirty="0">
                <a:latin typeface="Times New Roman" panose="02020603050405020304" pitchFamily="18" charset="0"/>
                <a:cs typeface="Times New Roman" panose="02020603050405020304" pitchFamily="18" charset="0"/>
              </a:rPr>
              <a:t>iv. Standalone users </a:t>
            </a:r>
            <a:r>
              <a:rPr lang="en-US" sz="2400" dirty="0">
                <a:latin typeface="Times New Roman" panose="02020603050405020304" pitchFamily="18" charset="0"/>
                <a:cs typeface="Times New Roman" panose="02020603050405020304" pitchFamily="18" charset="0"/>
              </a:rPr>
              <a:t>maintain personal databases by using ready-made program packages that provide easy-to-use menu-based or graphics-based interfaces. An example is the user of a financial software package that stores a variety of personal financial data.</a:t>
            </a:r>
          </a:p>
          <a:p>
            <a:r>
              <a:rPr lang="en-US" sz="2400" b="1" dirty="0">
                <a:latin typeface="Times New Roman" panose="02020603050405020304" pitchFamily="18" charset="0"/>
                <a:cs typeface="Times New Roman" panose="02020603050405020304" pitchFamily="18" charset="0"/>
              </a:rPr>
              <a:t>System Analysts and Application Programmers (Software Engineers):</a:t>
            </a:r>
            <a:r>
              <a:rPr lang="en-US" sz="2400" dirty="0">
                <a:latin typeface="Times New Roman" panose="02020603050405020304" pitchFamily="18" charset="0"/>
                <a:cs typeface="Times New Roman" panose="02020603050405020304" pitchFamily="18" charset="0"/>
              </a:rPr>
              <a:t>People who determine the requirements of the end users Application programmers. These people implement the above specification as programs, then test and debug and maintain the software for which the database was designed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23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B483-D404-229E-39F0-4B46AC98AD3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WORKERS BEHIND THE SCENE</a:t>
            </a:r>
          </a:p>
        </p:txBody>
      </p:sp>
      <p:sp>
        <p:nvSpPr>
          <p:cNvPr id="3" name="Content Placeholder 2">
            <a:extLst>
              <a:ext uri="{FF2B5EF4-FFF2-40B4-BE49-F238E27FC236}">
                <a16:creationId xmlns:a16="http://schemas.microsoft.com/office/drawing/2014/main" id="{B2B43D5D-54CB-ABAE-96D9-716E52DE613E}"/>
              </a:ext>
            </a:extLst>
          </p:cNvPr>
          <p:cNvSpPr>
            <a:spLocks noGrp="1"/>
          </p:cNvSpPr>
          <p:nvPr>
            <p:ph idx="1"/>
          </p:nvPr>
        </p:nvSpPr>
        <p:spPr/>
        <p:txBody>
          <a:bodyPr>
            <a:noAutofit/>
          </a:bodyPr>
          <a:lstStyle/>
          <a:p>
            <a:pPr algn="just"/>
            <a:r>
              <a:rPr lang="en-US" sz="2400" b="1" dirty="0">
                <a:latin typeface="Times New Roman" panose="02020603050405020304" pitchFamily="18" charset="0"/>
                <a:cs typeface="Times New Roman" panose="02020603050405020304" pitchFamily="18" charset="0"/>
              </a:rPr>
              <a:t>DBMS system designers and implementers: </a:t>
            </a:r>
            <a:r>
              <a:rPr lang="en-US" sz="2400" dirty="0">
                <a:latin typeface="Times New Roman" panose="02020603050405020304" pitchFamily="18" charset="0"/>
                <a:cs typeface="Times New Roman" panose="02020603050405020304" pitchFamily="18" charset="0"/>
              </a:rPr>
              <a:t>Design and implement the DBMS modules and interfaces as a software package. A DBMS is a very complex software system that consists of many components, or modules, including modules for implementing the catalog, query language processing, interface processing, accessing and buffering data, controlling concurrency, and handling data recovery and security. The DBMS must interface with other system software, such as the operating system and compilers for various programming languages</a:t>
            </a:r>
          </a:p>
          <a:p>
            <a:pPr algn="just"/>
            <a:r>
              <a:rPr lang="en-US" sz="2400" b="1" dirty="0">
                <a:latin typeface="Times New Roman" panose="02020603050405020304" pitchFamily="18" charset="0"/>
                <a:cs typeface="Times New Roman" panose="02020603050405020304" pitchFamily="18" charset="0"/>
              </a:rPr>
              <a:t>Tool developers design and implement tools: </a:t>
            </a:r>
            <a:r>
              <a:rPr lang="en-US" sz="2400" dirty="0">
                <a:latin typeface="Times New Roman" panose="02020603050405020304" pitchFamily="18" charset="0"/>
                <a:cs typeface="Times New Roman" panose="02020603050405020304" pitchFamily="18" charset="0"/>
              </a:rPr>
              <a:t>The software packages that facilitate database modeling and design, database system design, and improved performance. Tools are optional packages that are often purchased separately. They include packages for database design, performance monitoring, natural language or graphical interfaces, prototyping, simulation, and test data generation. In many cases, independent software vendors develop and market these tools.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08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EC58-3D05-D52F-EA0C-61E62D12E19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ACTORS ON THE SCENE </a:t>
            </a:r>
            <a:endParaRPr lang="en-IN" sz="3600" dirty="0"/>
          </a:p>
        </p:txBody>
      </p:sp>
      <p:sp>
        <p:nvSpPr>
          <p:cNvPr id="3" name="Content Placeholder 2">
            <a:extLst>
              <a:ext uri="{FF2B5EF4-FFF2-40B4-BE49-F238E27FC236}">
                <a16:creationId xmlns:a16="http://schemas.microsoft.com/office/drawing/2014/main" id="{0F37C73D-0BAC-98CD-D0E1-FCE1C0E9496C}"/>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Operators and maintenance personnel (system administration personnel) </a:t>
            </a:r>
            <a:r>
              <a:rPr lang="en-US" sz="2400" dirty="0">
                <a:latin typeface="Times New Roman" panose="02020603050405020304" pitchFamily="18" charset="0"/>
                <a:cs typeface="Times New Roman" panose="02020603050405020304" pitchFamily="18" charset="0"/>
              </a:rPr>
              <a:t>These are responsible for the actual running and maintenance of the hardware and software environment for the database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81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60FE-D654-CB00-24CC-006A13E29F0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ADVANTAGES OF DBMS</a:t>
            </a:r>
          </a:p>
        </p:txBody>
      </p:sp>
      <p:sp>
        <p:nvSpPr>
          <p:cNvPr id="3" name="Content Placeholder 2">
            <a:extLst>
              <a:ext uri="{FF2B5EF4-FFF2-40B4-BE49-F238E27FC236}">
                <a16:creationId xmlns:a16="http://schemas.microsoft.com/office/drawing/2014/main" id="{4659B303-E0E8-34EA-E381-166983520EFD}"/>
              </a:ext>
            </a:extLst>
          </p:cNvPr>
          <p:cNvSpPr>
            <a:spLocks noGrp="1"/>
          </p:cNvSpPr>
          <p:nvPr>
            <p:ph idx="1"/>
          </p:nvPr>
        </p:nvSpPr>
        <p:spPr>
          <a:xfrm>
            <a:off x="838200" y="1445342"/>
            <a:ext cx="10515600" cy="4731621"/>
          </a:xfrm>
        </p:spPr>
        <p:txBody>
          <a:bodyPr>
            <a:noAutofit/>
          </a:bodyPr>
          <a:lstStyle/>
          <a:p>
            <a:r>
              <a:rPr lang="en-US" sz="2400" b="1" dirty="0">
                <a:latin typeface="Times New Roman" panose="02020603050405020304" pitchFamily="18" charset="0"/>
                <a:cs typeface="Times New Roman" panose="02020603050405020304" pitchFamily="18" charset="0"/>
              </a:rPr>
              <a:t>Controlled Redundancy: </a:t>
            </a:r>
            <a:r>
              <a:rPr lang="en-US" sz="2400" dirty="0">
                <a:latin typeface="Times New Roman" panose="02020603050405020304" pitchFamily="18" charset="0"/>
                <a:cs typeface="Times New Roman" panose="02020603050405020304" pitchFamily="18" charset="0"/>
              </a:rPr>
              <a:t>In traditional file processing each user group maintain their own files and handle data processing application. This leads to a stage where the same data is stored in multiple files.</a:t>
            </a:r>
          </a:p>
          <a:p>
            <a:r>
              <a:rPr lang="en-US" sz="2400" b="1" dirty="0">
                <a:latin typeface="Times New Roman" panose="02020603050405020304" pitchFamily="18" charset="0"/>
                <a:cs typeface="Times New Roman" panose="02020603050405020304" pitchFamily="18" charset="0"/>
              </a:rPr>
              <a:t>Restricting unauthorized access: </a:t>
            </a:r>
            <a:r>
              <a:rPr lang="en-US" sz="2400" dirty="0">
                <a:latin typeface="Times New Roman" panose="02020603050405020304" pitchFamily="18" charset="0"/>
                <a:cs typeface="Times New Roman" panose="02020603050405020304" pitchFamily="18" charset="0"/>
              </a:rPr>
              <a:t>When multiple users share a large database, it is likely that all users will not want all the information in the database. Moreover, all the users will not be authorized to use all the data. Some users may be only allowed to retrieve while others may be allowed to retrieve a well as to update data. </a:t>
            </a:r>
          </a:p>
          <a:p>
            <a:r>
              <a:rPr lang="en-US" sz="2400" b="1" dirty="0">
                <a:latin typeface="Times New Roman" panose="02020603050405020304" pitchFamily="18" charset="0"/>
                <a:cs typeface="Times New Roman" panose="02020603050405020304" pitchFamily="18" charset="0"/>
              </a:rPr>
              <a:t>Providing Storage structures for efficient query processing: </a:t>
            </a:r>
            <a:r>
              <a:rPr lang="en-US" sz="2400" dirty="0">
                <a:latin typeface="Times New Roman" panose="02020603050405020304" pitchFamily="18" charset="0"/>
                <a:cs typeface="Times New Roman" panose="02020603050405020304" pitchFamily="18" charset="0"/>
              </a:rPr>
              <a:t>Database systems must provide capabilities for efficiently executing a query. DBMS must provide specialized data structures to speed up disk access. The query processing and optimization module of the DBMS is responsible for choosing efficient query execution plan for each query based on the existing storage structure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72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60FE-D654-CB00-24CC-006A13E29F0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ADVANTAGES OF DBMS</a:t>
            </a:r>
          </a:p>
        </p:txBody>
      </p:sp>
      <p:sp>
        <p:nvSpPr>
          <p:cNvPr id="3" name="Content Placeholder 2">
            <a:extLst>
              <a:ext uri="{FF2B5EF4-FFF2-40B4-BE49-F238E27FC236}">
                <a16:creationId xmlns:a16="http://schemas.microsoft.com/office/drawing/2014/main" id="{4659B303-E0E8-34EA-E381-166983520EFD}"/>
              </a:ext>
            </a:extLst>
          </p:cNvPr>
          <p:cNvSpPr>
            <a:spLocks noGrp="1"/>
          </p:cNvSpPr>
          <p:nvPr>
            <p:ph idx="1"/>
          </p:nvPr>
        </p:nvSpPr>
        <p:spPr>
          <a:xfrm>
            <a:off x="838200" y="1560443"/>
            <a:ext cx="10515600" cy="4616520"/>
          </a:xfrm>
        </p:spPr>
        <p:txBody>
          <a:bodyPr>
            <a:noAutofit/>
          </a:bodyPr>
          <a:lstStyle/>
          <a:p>
            <a:r>
              <a:rPr lang="en-US" sz="2400" b="1" dirty="0">
                <a:latin typeface="Times New Roman" panose="02020603050405020304" pitchFamily="18" charset="0"/>
                <a:cs typeface="Times New Roman" panose="02020603050405020304" pitchFamily="18" charset="0"/>
              </a:rPr>
              <a:t>Providing Backup and recovery: </a:t>
            </a:r>
            <a:r>
              <a:rPr lang="en-US" sz="2400" dirty="0">
                <a:latin typeface="Times New Roman" panose="02020603050405020304" pitchFamily="18" charset="0"/>
                <a:cs typeface="Times New Roman" panose="02020603050405020304" pitchFamily="18" charset="0"/>
              </a:rPr>
              <a:t>DBMS must provide facilities for recovering from hardware or software failures. The backup and recovery systems are responsible for recovery of data in such situations </a:t>
            </a:r>
          </a:p>
          <a:p>
            <a:r>
              <a:rPr lang="en-US" sz="2400" b="1" dirty="0">
                <a:latin typeface="Times New Roman" panose="02020603050405020304" pitchFamily="18" charset="0"/>
                <a:cs typeface="Times New Roman" panose="02020603050405020304" pitchFamily="18" charset="0"/>
              </a:rPr>
              <a:t>Providing multiple user interfaces: </a:t>
            </a:r>
            <a:r>
              <a:rPr lang="en-US" sz="2400" dirty="0">
                <a:latin typeface="Times New Roman" panose="02020603050405020304" pitchFamily="18" charset="0"/>
                <a:cs typeface="Times New Roman" panose="02020603050405020304" pitchFamily="18" charset="0"/>
              </a:rPr>
              <a:t>DBMS has a wide variety of users. Hence, it should provide multiple user interfaces for each class of user. For example: Query language for casual users, programming language interface for application programmers.</a:t>
            </a:r>
          </a:p>
          <a:p>
            <a:r>
              <a:rPr lang="en-US" sz="2400" b="1" dirty="0">
                <a:latin typeface="Times New Roman" panose="02020603050405020304" pitchFamily="18" charset="0"/>
                <a:cs typeface="Times New Roman" panose="02020603050405020304" pitchFamily="18" charset="0"/>
              </a:rPr>
              <a:t>Represent complex relationships among data: </a:t>
            </a:r>
            <a:r>
              <a:rPr lang="en-US" sz="2400" dirty="0">
                <a:latin typeface="Times New Roman" panose="02020603050405020304" pitchFamily="18" charset="0"/>
                <a:cs typeface="Times New Roman" panose="02020603050405020304" pitchFamily="18" charset="0"/>
              </a:rPr>
              <a:t>A database may contain a variety of data that are interrelated. DBMS must provide a capability to represent complex relationship among data as well as o retrieve and update related data only.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16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CBD3-0BE2-38FA-A55D-263B170A104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ADVANTAGES OF DBMS</a:t>
            </a:r>
            <a:endParaRPr lang="en-IN" sz="3600" dirty="0"/>
          </a:p>
        </p:txBody>
      </p:sp>
      <p:sp>
        <p:nvSpPr>
          <p:cNvPr id="3" name="Content Placeholder 2">
            <a:extLst>
              <a:ext uri="{FF2B5EF4-FFF2-40B4-BE49-F238E27FC236}">
                <a16:creationId xmlns:a16="http://schemas.microsoft.com/office/drawing/2014/main" id="{6D58BD0D-F99D-B89B-1DBF-939F2BC59047}"/>
              </a:ext>
            </a:extLst>
          </p:cNvPr>
          <p:cNvSpPr>
            <a:spLocks noGrp="1"/>
          </p:cNvSpPr>
          <p:nvPr>
            <p:ph idx="1"/>
          </p:nvPr>
        </p:nvSpPr>
        <p:spPr>
          <a:xfrm>
            <a:off x="838200" y="1441174"/>
            <a:ext cx="10515600" cy="4735789"/>
          </a:xfrm>
        </p:spPr>
        <p:txBody>
          <a:bodyPr>
            <a:noAutofit/>
          </a:bodyPr>
          <a:lstStyle/>
          <a:p>
            <a:r>
              <a:rPr lang="en-US" sz="2400" b="1" dirty="0">
                <a:latin typeface="Times New Roman" panose="02020603050405020304" pitchFamily="18" charset="0"/>
                <a:cs typeface="Times New Roman" panose="02020603050405020304" pitchFamily="18" charset="0"/>
              </a:rPr>
              <a:t>Enforcing integrity constraints: </a:t>
            </a:r>
            <a:r>
              <a:rPr lang="en-US" sz="2400" dirty="0">
                <a:latin typeface="Times New Roman" panose="02020603050405020304" pitchFamily="18" charset="0"/>
                <a:cs typeface="Times New Roman" panose="02020603050405020304" pitchFamily="18" charset="0"/>
              </a:rPr>
              <a:t>DBMS should provide capability for defining and enforcing integrity constraints. For example specifying data types for each data item is done to ensure that erroneous data is not entered into the data base </a:t>
            </a:r>
          </a:p>
          <a:p>
            <a:r>
              <a:rPr lang="en-US" sz="2400" b="1" dirty="0">
                <a:latin typeface="Times New Roman" panose="02020603050405020304" pitchFamily="18" charset="0"/>
                <a:cs typeface="Times New Roman" panose="02020603050405020304" pitchFamily="18" charset="0"/>
              </a:rPr>
              <a:t>Permitting inferencing and actions using rules: </a:t>
            </a:r>
            <a:r>
              <a:rPr lang="en-US" sz="2400" dirty="0">
                <a:latin typeface="Times New Roman" panose="02020603050405020304" pitchFamily="18" charset="0"/>
                <a:cs typeface="Times New Roman" panose="02020603050405020304" pitchFamily="18" charset="0"/>
              </a:rPr>
              <a:t>Some database provide capabilities for defining deduction rules for inferencing new information from the stored database facts. Such systems are called deductive database systems. Some database provide active rules that can automatically initiate actions when certain events and conditions occur</a:t>
            </a:r>
          </a:p>
          <a:p>
            <a:r>
              <a:rPr lang="en-US" sz="2400" b="1" dirty="0">
                <a:latin typeface="Times New Roman" panose="02020603050405020304" pitchFamily="18" charset="0"/>
                <a:cs typeface="Times New Roman" panose="02020603050405020304" pitchFamily="18" charset="0"/>
              </a:rPr>
              <a:t>Additional Implications of using database approach</a:t>
            </a:r>
            <a:r>
              <a:rPr lang="en-US" sz="2400" dirty="0">
                <a:latin typeface="Times New Roman" panose="02020603050405020304" pitchFamily="18" charset="0"/>
                <a:cs typeface="Times New Roman" panose="02020603050405020304" pitchFamily="18" charset="0"/>
              </a:rPr>
              <a:t>: Some of the added benefits if database approach are </a:t>
            </a:r>
          </a:p>
        </p:txBody>
      </p:sp>
    </p:spTree>
    <p:extLst>
      <p:ext uri="{BB962C8B-B14F-4D97-AF65-F5344CB8AC3E}">
        <p14:creationId xmlns:p14="http://schemas.microsoft.com/office/powerpoint/2010/main" val="162095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32F1-B5EC-B530-983E-043CFD259DA4}"/>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ADVANTAGES OF DBMS</a:t>
            </a:r>
            <a:endParaRPr lang="en-IN" sz="3600" dirty="0"/>
          </a:p>
        </p:txBody>
      </p:sp>
      <p:sp>
        <p:nvSpPr>
          <p:cNvPr id="3" name="Content Placeholder 2">
            <a:extLst>
              <a:ext uri="{FF2B5EF4-FFF2-40B4-BE49-F238E27FC236}">
                <a16:creationId xmlns:a16="http://schemas.microsoft.com/office/drawing/2014/main" id="{4F7FA035-3961-4A87-89EA-532526173805}"/>
              </a:ext>
            </a:extLst>
          </p:cNvPr>
          <p:cNvSpPr>
            <a:spLocks noGrp="1"/>
          </p:cNvSpPr>
          <p:nvPr>
            <p:ph idx="1"/>
          </p:nvPr>
        </p:nvSpPr>
        <p:spPr/>
        <p:txBody>
          <a:bodyPr>
            <a:normAutofit fontScale="85000" lnSpcReduction="20000"/>
          </a:bodyPr>
          <a:lstStyle/>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Potential for enforcing standards- </a:t>
            </a:r>
            <a:r>
              <a:rPr lang="en-US" sz="2400" dirty="0">
                <a:latin typeface="Times New Roman" panose="02020603050405020304" pitchFamily="18" charset="0"/>
                <a:cs typeface="Times New Roman" panose="02020603050405020304" pitchFamily="18" charset="0"/>
              </a:rPr>
              <a:t>Database approach permits DBA to define and enforce standards among database users in large organizations. These rules include format of data elements, display formats and report structures. </a:t>
            </a: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Reduced Application Development time- </a:t>
            </a:r>
            <a:r>
              <a:rPr lang="en-US" sz="2400" dirty="0">
                <a:latin typeface="Times New Roman" panose="02020603050405020304" pitchFamily="18" charset="0"/>
                <a:cs typeface="Times New Roman" panose="02020603050405020304" pitchFamily="18" charset="0"/>
              </a:rPr>
              <a:t>Developing an application using DBMS requires very little time..</a:t>
            </a: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Availability of up-to-date information- </a:t>
            </a:r>
            <a:r>
              <a:rPr lang="en-US" sz="2400" dirty="0">
                <a:latin typeface="Times New Roman" panose="02020603050405020304" pitchFamily="18" charset="0"/>
                <a:cs typeface="Times New Roman" panose="02020603050405020304" pitchFamily="18" charset="0"/>
              </a:rPr>
              <a:t>DBMS makes the database available to all the users. Once any change is made to the database, these changes can be viewed by all the users.</a:t>
            </a: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Flexibility- </a:t>
            </a:r>
            <a:r>
              <a:rPr lang="en-US" sz="2400" dirty="0">
                <a:latin typeface="Times New Roman" panose="02020603050405020304" pitchFamily="18" charset="0"/>
                <a:cs typeface="Times New Roman" panose="02020603050405020304" pitchFamily="18" charset="0"/>
              </a:rPr>
              <a:t>DBMS facilitates changes in structure of database as the requirements change. </a:t>
            </a: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Economies of scale</a:t>
            </a:r>
            <a:r>
              <a:rPr lang="en-US" sz="2400" dirty="0">
                <a:latin typeface="Times New Roman" panose="02020603050405020304" pitchFamily="18" charset="0"/>
                <a:cs typeface="Times New Roman" panose="02020603050405020304" pitchFamily="18" charset="0"/>
              </a:rPr>
              <a:t>: DBMS reduces the overall cost of operation and management.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19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C746-4BB2-D062-13B1-9D99999F303F}"/>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DATA MODELS </a:t>
            </a:r>
          </a:p>
        </p:txBody>
      </p:sp>
      <p:sp>
        <p:nvSpPr>
          <p:cNvPr id="3" name="Content Placeholder 2">
            <a:extLst>
              <a:ext uri="{FF2B5EF4-FFF2-40B4-BE49-F238E27FC236}">
                <a16:creationId xmlns:a16="http://schemas.microsoft.com/office/drawing/2014/main" id="{254E805B-F225-B94C-545E-B508E2C757EA}"/>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A data model is a collection of concepts that can be used to describe the structure of database and provides necessary means to achieve this abstraction. The structure of database means the data types, relationships, and constraints that should hold good for the data. models include a set of basic operations that are used for specifying updates and retrieval on the data base. </a:t>
            </a:r>
          </a:p>
          <a:p>
            <a:r>
              <a:rPr lang="en-US" sz="2400" dirty="0">
                <a:latin typeface="Times New Roman" panose="02020603050405020304" pitchFamily="18" charset="0"/>
                <a:cs typeface="Times New Roman" panose="02020603050405020304" pitchFamily="18" charset="0"/>
              </a:rPr>
              <a:t>Categories of data models: </a:t>
            </a:r>
          </a:p>
          <a:p>
            <a:r>
              <a:rPr lang="en-US" sz="2400" dirty="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High-Level or conceptual data models- </a:t>
            </a:r>
            <a:r>
              <a:rPr lang="en-US" sz="2400" dirty="0">
                <a:latin typeface="Times New Roman" panose="02020603050405020304" pitchFamily="18" charset="0"/>
                <a:cs typeface="Times New Roman" panose="02020603050405020304" pitchFamily="18" charset="0"/>
              </a:rPr>
              <a:t>provide concepts(Such as entities, attributes, and relationships) that are close to the way how many users perceive data </a:t>
            </a:r>
          </a:p>
          <a:p>
            <a:r>
              <a:rPr lang="en-US" sz="24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Low-Level or physical data models </a:t>
            </a:r>
            <a:r>
              <a:rPr lang="en-US" sz="2400" dirty="0">
                <a:latin typeface="Times New Roman" panose="02020603050405020304" pitchFamily="18" charset="0"/>
                <a:cs typeface="Times New Roman" panose="02020603050405020304" pitchFamily="18" charset="0"/>
              </a:rPr>
              <a:t>– provide concepts that describe details of how the data is stored in computers.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04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C746-4BB2-D062-13B1-9D99999F303F}"/>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DATA MODELS </a:t>
            </a:r>
          </a:p>
        </p:txBody>
      </p:sp>
      <p:sp>
        <p:nvSpPr>
          <p:cNvPr id="3" name="Content Placeholder 2">
            <a:extLst>
              <a:ext uri="{FF2B5EF4-FFF2-40B4-BE49-F238E27FC236}">
                <a16:creationId xmlns:a16="http://schemas.microsoft.com/office/drawing/2014/main" id="{254E805B-F225-B94C-545E-B508E2C757EA}"/>
              </a:ext>
            </a:extLst>
          </p:cNvPr>
          <p:cNvSpPr>
            <a:spLocks noGrp="1"/>
          </p:cNvSpPr>
          <p:nvPr>
            <p:ph idx="1"/>
          </p:nvPr>
        </p:nvSpPr>
        <p:spPr>
          <a:xfrm>
            <a:off x="838200" y="1504335"/>
            <a:ext cx="10515600" cy="4672628"/>
          </a:xfrm>
        </p:spPr>
        <p:txBody>
          <a:bodyPr>
            <a:noAutofit/>
          </a:bodyPr>
          <a:lstStyle/>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Relational Data Model</a:t>
            </a:r>
            <a:r>
              <a:rPr lang="en-US" sz="2400" dirty="0">
                <a:latin typeface="Times New Roman" panose="02020603050405020304" pitchFamily="18" charset="0"/>
                <a:cs typeface="Times New Roman" panose="02020603050405020304" pitchFamily="18" charset="0"/>
              </a:rPr>
              <a:t>: In this model, there are no physical links between records. All the data is maintained in the form of tables, comprising of rows and columns. Data in two tables is related through common columns. Querying is much easier in this model. It is very much programmer friendly and is the most widely used model.</a:t>
            </a:r>
          </a:p>
          <a:p>
            <a:r>
              <a:rPr lang="en-US" sz="2400" dirty="0">
                <a:latin typeface="Times New Roman" panose="02020603050405020304" pitchFamily="18" charset="0"/>
                <a:cs typeface="Times New Roman" panose="02020603050405020304" pitchFamily="18" charset="0"/>
              </a:rPr>
              <a:t>b. </a:t>
            </a:r>
            <a:r>
              <a:rPr lang="en-US" sz="2400" b="1" dirty="0">
                <a:latin typeface="Times New Roman" panose="02020603050405020304" pitchFamily="18" charset="0"/>
                <a:cs typeface="Times New Roman" panose="02020603050405020304" pitchFamily="18" charset="0"/>
              </a:rPr>
              <a:t>Hierarchical Data Model</a:t>
            </a:r>
            <a:r>
              <a:rPr lang="en-US" sz="2400" dirty="0">
                <a:latin typeface="Times New Roman" panose="02020603050405020304" pitchFamily="18" charset="0"/>
                <a:cs typeface="Times New Roman" panose="02020603050405020304" pitchFamily="18" charset="0"/>
              </a:rPr>
              <a:t>: Here different records are interrelated through a hierarchical or a tree-like structure. A parent record can have several children but a child can have only one parent. </a:t>
            </a:r>
          </a:p>
          <a:p>
            <a:r>
              <a:rPr lang="en-US" sz="2400" dirty="0">
                <a:latin typeface="Times New Roman" panose="02020603050405020304" pitchFamily="18" charset="0"/>
                <a:cs typeface="Times New Roman" panose="02020603050405020304" pitchFamily="18" charset="0"/>
              </a:rPr>
              <a:t>c. </a:t>
            </a:r>
            <a:r>
              <a:rPr lang="en-US" sz="2400" b="1" dirty="0">
                <a:latin typeface="Times New Roman" panose="02020603050405020304" pitchFamily="18" charset="0"/>
                <a:cs typeface="Times New Roman" panose="02020603050405020304" pitchFamily="18" charset="0"/>
              </a:rPr>
              <a:t>Network Data Model</a:t>
            </a:r>
            <a:r>
              <a:rPr lang="en-US" sz="2400" dirty="0">
                <a:latin typeface="Times New Roman" panose="02020603050405020304" pitchFamily="18" charset="0"/>
                <a:cs typeface="Times New Roman" panose="02020603050405020304" pitchFamily="18" charset="0"/>
              </a:rPr>
              <a:t>: Here, a parent record can have several children and a child record can also have many parent records. Conceptual data models use concepts such as entities, attributes, and relationships </a:t>
            </a:r>
          </a:p>
          <a:p>
            <a:r>
              <a:rPr lang="en-US" sz="2400" dirty="0">
                <a:latin typeface="Times New Roman" panose="02020603050405020304" pitchFamily="18" charset="0"/>
                <a:cs typeface="Times New Roman" panose="02020603050405020304" pitchFamily="18" charset="0"/>
              </a:rPr>
              <a:t>An entity represents a real-world object.</a:t>
            </a:r>
          </a:p>
          <a:p>
            <a:r>
              <a:rPr lang="en-US" sz="2400" dirty="0">
                <a:latin typeface="Times New Roman" panose="02020603050405020304" pitchFamily="18" charset="0"/>
                <a:cs typeface="Times New Roman" panose="02020603050405020304" pitchFamily="18" charset="0"/>
              </a:rPr>
              <a:t> An attribute represents the property that further describes an entity</a:t>
            </a:r>
          </a:p>
        </p:txBody>
      </p:sp>
    </p:spTree>
    <p:extLst>
      <p:ext uri="{BB962C8B-B14F-4D97-AF65-F5344CB8AC3E}">
        <p14:creationId xmlns:p14="http://schemas.microsoft.com/office/powerpoint/2010/main" val="519479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7BE47-A6BA-8C6C-A447-1A907E11B3F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DATA MODELS </a:t>
            </a:r>
            <a:endParaRPr lang="en-IN" sz="3600" dirty="0"/>
          </a:p>
        </p:txBody>
      </p:sp>
      <p:sp>
        <p:nvSpPr>
          <p:cNvPr id="3" name="Content Placeholder 2">
            <a:extLst>
              <a:ext uri="{FF2B5EF4-FFF2-40B4-BE49-F238E27FC236}">
                <a16:creationId xmlns:a16="http://schemas.microsoft.com/office/drawing/2014/main" id="{2CA0D6ED-5AA7-E34C-1B85-D3913BFE8620}"/>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A relationship among two or more entities represents an association among the entities</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Entity-Relationship model</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162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51E0-56D4-5534-9168-EE8019066AE4}"/>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F7E96418-6D98-1973-3D1F-A687AF7F3531}"/>
              </a:ext>
            </a:extLst>
          </p:cNvPr>
          <p:cNvSpPr>
            <a:spLocks noGrp="1"/>
          </p:cNvSpPr>
          <p:nvPr>
            <p:ph idx="1"/>
          </p:nvPr>
        </p:nvSpPr>
        <p:spPr/>
        <p:txBody>
          <a:bodyPr>
            <a:noAutofit/>
          </a:bodyPr>
          <a:lstStyle/>
          <a:p>
            <a:pPr algn="just"/>
            <a:r>
              <a:rPr lang="en-US" sz="2400" b="1"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It is a collection of raw facts that can be recorded </a:t>
            </a:r>
          </a:p>
          <a:p>
            <a:pPr algn="just"/>
            <a:r>
              <a:rPr lang="en-US" sz="2400" b="1" dirty="0">
                <a:latin typeface="Times New Roman" panose="02020603050405020304" pitchFamily="18" charset="0"/>
                <a:cs typeface="Times New Roman" panose="02020603050405020304" pitchFamily="18" charset="0"/>
              </a:rPr>
              <a:t>Database</a:t>
            </a:r>
            <a:r>
              <a:rPr lang="en-US" sz="2400" dirty="0">
                <a:latin typeface="Times New Roman" panose="02020603050405020304" pitchFamily="18" charset="0"/>
                <a:cs typeface="Times New Roman" panose="02020603050405020304" pitchFamily="18" charset="0"/>
              </a:rPr>
              <a:t>: A database is a collection of related data. </a:t>
            </a:r>
          </a:p>
          <a:p>
            <a:pPr algn="just"/>
            <a:r>
              <a:rPr lang="en-US" sz="2400" dirty="0">
                <a:latin typeface="Times New Roman" panose="02020603050405020304" pitchFamily="18" charset="0"/>
                <a:cs typeface="Times New Roman" panose="02020603050405020304" pitchFamily="18" charset="0"/>
              </a:rPr>
              <a:t>Database has the following properties </a:t>
            </a:r>
          </a:p>
          <a:p>
            <a:pPr algn="just"/>
            <a:r>
              <a:rPr lang="en-US" sz="2400" dirty="0">
                <a:latin typeface="Times New Roman" panose="02020603050405020304" pitchFamily="18" charset="0"/>
                <a:cs typeface="Times New Roman" panose="02020603050405020304" pitchFamily="18" charset="0"/>
              </a:rPr>
              <a:t>1. It represents some aspects of real world. </a:t>
            </a:r>
          </a:p>
          <a:p>
            <a:pPr algn="just"/>
            <a:r>
              <a:rPr lang="en-US" sz="2400" dirty="0">
                <a:latin typeface="Times New Roman" panose="02020603050405020304" pitchFamily="18" charset="0"/>
                <a:cs typeface="Times New Roman" panose="02020603050405020304" pitchFamily="18" charset="0"/>
              </a:rPr>
              <a:t>2. It is a logically coherent collection of data with some inherent meaning</a:t>
            </a:r>
          </a:p>
          <a:p>
            <a:pPr algn="just"/>
            <a:r>
              <a:rPr lang="en-US" sz="2400" dirty="0">
                <a:latin typeface="Times New Roman" panose="02020603050405020304" pitchFamily="18" charset="0"/>
                <a:cs typeface="Times New Roman" panose="02020603050405020304" pitchFamily="18" charset="0"/>
              </a:rPr>
              <a:t>E.g. An address book containing names, addresses and phone numbers of people in a software like MS-Excel or MS-Access</a:t>
            </a:r>
          </a:p>
          <a:p>
            <a:pPr algn="just"/>
            <a:r>
              <a:rPr lang="en-US" sz="2400" b="1" dirty="0">
                <a:latin typeface="Times New Roman" panose="02020603050405020304" pitchFamily="18" charset="0"/>
                <a:cs typeface="Times New Roman" panose="02020603050405020304" pitchFamily="18" charset="0"/>
              </a:rPr>
              <a:t>DBMS</a:t>
            </a:r>
            <a:r>
              <a:rPr lang="en-US" sz="2400" dirty="0">
                <a:latin typeface="Times New Roman" panose="02020603050405020304" pitchFamily="18" charset="0"/>
                <a:cs typeface="Times New Roman" panose="02020603050405020304" pitchFamily="18" charset="0"/>
              </a:rPr>
              <a:t>- Database Management System: It is a collection of programs that enables users to create and maintain databases. It is a general purpose software system that facilitates the processes of defining, constructing, manipulating and sharing the database amongst various users and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750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5D28-1A6B-AAF5-219A-1477F3DB47E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Schemas and Instances Schema</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00F4AC-9C6E-E9CB-0045-0C2614CA7558}"/>
              </a:ext>
            </a:extLst>
          </p:cNvPr>
          <p:cNvSpPr>
            <a:spLocks noGrp="1"/>
          </p:cNvSpPr>
          <p:nvPr>
            <p:ph idx="1"/>
          </p:nvPr>
        </p:nvSpPr>
        <p:spPr>
          <a:xfrm>
            <a:off x="838200" y="1396181"/>
            <a:ext cx="10515600" cy="4780782"/>
          </a:xfrm>
        </p:spPr>
        <p:txBody>
          <a:bodyPr>
            <a:normAutofit/>
          </a:bodyPr>
          <a:lstStyle/>
          <a:p>
            <a:r>
              <a:rPr lang="en-US" sz="2400" dirty="0">
                <a:latin typeface="Times New Roman" panose="02020603050405020304" pitchFamily="18" charset="0"/>
                <a:cs typeface="Times New Roman" panose="02020603050405020304" pitchFamily="18" charset="0"/>
              </a:rPr>
              <a:t>The description of database is called a database schema which is specified during database design and is not expected to change. A diagram used to display schema is called a schema diagram. </a:t>
            </a:r>
          </a:p>
          <a:p>
            <a:r>
              <a:rPr lang="en-US" sz="2400" dirty="0">
                <a:latin typeface="Times New Roman" panose="02020603050405020304" pitchFamily="18" charset="0"/>
                <a:cs typeface="Times New Roman" panose="02020603050405020304" pitchFamily="18" charset="0"/>
              </a:rPr>
              <a:t>Each object in the schema is called a schema construct. The data in the database at a particular instant of time is called a database state or a snapshot.</a:t>
            </a:r>
          </a:p>
          <a:p>
            <a:r>
              <a:rPr lang="en-US" sz="2400" dirty="0">
                <a:latin typeface="Times New Roman" panose="02020603050405020304" pitchFamily="18" charset="0"/>
                <a:cs typeface="Times New Roman" panose="02020603050405020304" pitchFamily="18" charset="0"/>
              </a:rPr>
              <a:t> It is also called the current set of occurrences or instances in the database.</a:t>
            </a:r>
          </a:p>
        </p:txBody>
      </p:sp>
      <p:pic>
        <p:nvPicPr>
          <p:cNvPr id="5" name="Picture 4">
            <a:extLst>
              <a:ext uri="{FF2B5EF4-FFF2-40B4-BE49-F238E27FC236}">
                <a16:creationId xmlns:a16="http://schemas.microsoft.com/office/drawing/2014/main" id="{D288BF6E-BB45-4DBF-D2ED-0DAC3B3F228E}"/>
              </a:ext>
            </a:extLst>
          </p:cNvPr>
          <p:cNvPicPr>
            <a:picLocks noChangeAspect="1"/>
          </p:cNvPicPr>
          <p:nvPr/>
        </p:nvPicPr>
        <p:blipFill>
          <a:blip r:embed="rId2"/>
          <a:stretch>
            <a:fillRect/>
          </a:stretch>
        </p:blipFill>
        <p:spPr>
          <a:xfrm>
            <a:off x="914400" y="3677265"/>
            <a:ext cx="8318090" cy="3055113"/>
          </a:xfrm>
          <a:prstGeom prst="rect">
            <a:avLst/>
          </a:prstGeom>
        </p:spPr>
      </p:pic>
    </p:spTree>
    <p:extLst>
      <p:ext uri="{BB962C8B-B14F-4D97-AF65-F5344CB8AC3E}">
        <p14:creationId xmlns:p14="http://schemas.microsoft.com/office/powerpoint/2010/main" val="3418629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5D28-1A6B-AAF5-219A-1477F3DB47E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Schemas and Instances Schema</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00F4AC-9C6E-E9CB-0045-0C2614CA7558}"/>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Meta data: </a:t>
            </a:r>
            <a:r>
              <a:rPr lang="en-US" sz="2400" dirty="0">
                <a:latin typeface="Times New Roman" panose="02020603050405020304" pitchFamily="18" charset="0"/>
                <a:cs typeface="Times New Roman" panose="02020603050405020304" pitchFamily="18" charset="0"/>
              </a:rPr>
              <a:t>The description of the schema constructs and constraints is called meta data. The meta data is stored in the DBMS catalog so that DBMS software can refer to it whenever necessary.</a:t>
            </a:r>
          </a:p>
        </p:txBody>
      </p:sp>
    </p:spTree>
    <p:extLst>
      <p:ext uri="{BB962C8B-B14F-4D97-AF65-F5344CB8AC3E}">
        <p14:creationId xmlns:p14="http://schemas.microsoft.com/office/powerpoint/2010/main" val="790041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BC33-6D39-DC06-EC97-9F9C6B86FE65}"/>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Three Schema Architecture </a:t>
            </a:r>
          </a:p>
        </p:txBody>
      </p:sp>
      <p:sp>
        <p:nvSpPr>
          <p:cNvPr id="3" name="Content Placeholder 2">
            <a:extLst>
              <a:ext uri="{FF2B5EF4-FFF2-40B4-BE49-F238E27FC236}">
                <a16:creationId xmlns:a16="http://schemas.microsoft.com/office/drawing/2014/main" id="{80154C1B-055C-8015-4479-F9820B56968A}"/>
              </a:ext>
            </a:extLst>
          </p:cNvPr>
          <p:cNvSpPr>
            <a:spLocks noGrp="1"/>
          </p:cNvSpPr>
          <p:nvPr>
            <p:ph idx="1"/>
          </p:nvPr>
        </p:nvSpPr>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The goal of three schema architecture is to separate user applications and the physical database. The schemas are defined at the following three levels </a:t>
            </a:r>
          </a:p>
          <a:p>
            <a:r>
              <a:rPr lang="en-US" sz="2400" b="1" dirty="0">
                <a:latin typeface="Times New Roman" panose="02020603050405020304" pitchFamily="18" charset="0"/>
                <a:cs typeface="Times New Roman" panose="02020603050405020304" pitchFamily="18" charset="0"/>
              </a:rPr>
              <a:t>1. The internal level has an internal schema: </a:t>
            </a:r>
            <a:r>
              <a:rPr lang="en-US" sz="2400" dirty="0">
                <a:latin typeface="Times New Roman" panose="02020603050405020304" pitchFamily="18" charset="0"/>
                <a:cs typeface="Times New Roman" panose="02020603050405020304" pitchFamily="18" charset="0"/>
              </a:rPr>
              <a:t>which describes the physical storage structure of the database. The internal schema uses physical data model and describes the complete details of data storage and access paths for the database.</a:t>
            </a:r>
          </a:p>
          <a:p>
            <a:r>
              <a:rPr lang="en-US" sz="2400" b="1" dirty="0">
                <a:latin typeface="Times New Roman" panose="02020603050405020304" pitchFamily="18" charset="0"/>
                <a:cs typeface="Times New Roman" panose="02020603050405020304" pitchFamily="18" charset="0"/>
              </a:rPr>
              <a:t>2. The conceptual level has a conceptual schema: </a:t>
            </a:r>
            <a:r>
              <a:rPr lang="en-US" sz="2400" dirty="0">
                <a:latin typeface="Times New Roman" panose="02020603050405020304" pitchFamily="18" charset="0"/>
                <a:cs typeface="Times New Roman" panose="02020603050405020304" pitchFamily="18" charset="0"/>
              </a:rPr>
              <a:t>which describes the structure of the whole database for a community of users. It hides details of physical storage and concentrates on describing entities, data types, relationships, operations and constraints. The representational model is used to describe the conceptual schema.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948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BC33-6D39-DC06-EC97-9F9C6B86FE65}"/>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Three Schema Architecture </a:t>
            </a:r>
          </a:p>
        </p:txBody>
      </p:sp>
      <p:sp>
        <p:nvSpPr>
          <p:cNvPr id="3" name="Content Placeholder 2">
            <a:extLst>
              <a:ext uri="{FF2B5EF4-FFF2-40B4-BE49-F238E27FC236}">
                <a16:creationId xmlns:a16="http://schemas.microsoft.com/office/drawing/2014/main" id="{80154C1B-055C-8015-4479-F9820B56968A}"/>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The external or view level: </a:t>
            </a:r>
            <a:r>
              <a:rPr lang="en-US" sz="2400" dirty="0">
                <a:latin typeface="Times New Roman" panose="02020603050405020304" pitchFamily="18" charset="0"/>
                <a:cs typeface="Times New Roman" panose="02020603050405020304" pitchFamily="18" charset="0"/>
              </a:rPr>
              <a:t>includes a number of external schemas or user views. Each external schema describes a part of the database that a particular user group is interested and hides the rest of the database from that user group. The process of transforming requests and results between levels is called mappings.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301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20D5-4691-60BA-88D2-762CB0C639D7}"/>
              </a:ext>
            </a:extLst>
          </p:cNvPr>
          <p:cNvSpPr>
            <a:spLocks noGrp="1"/>
          </p:cNvSpPr>
          <p:nvPr>
            <p:ph type="title"/>
          </p:nvPr>
        </p:nvSpPr>
        <p:spPr>
          <a:xfrm>
            <a:off x="690716" y="207809"/>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Three Schema Architecture </a:t>
            </a:r>
            <a:endParaRPr lang="en-IN" sz="3600" b="1" dirty="0"/>
          </a:p>
        </p:txBody>
      </p:sp>
      <p:pic>
        <p:nvPicPr>
          <p:cNvPr id="5" name="Content Placeholder 4">
            <a:extLst>
              <a:ext uri="{FF2B5EF4-FFF2-40B4-BE49-F238E27FC236}">
                <a16:creationId xmlns:a16="http://schemas.microsoft.com/office/drawing/2014/main" id="{1A073B04-42BE-9870-F53A-D62587E563B8}"/>
              </a:ext>
            </a:extLst>
          </p:cNvPr>
          <p:cNvPicPr>
            <a:picLocks noGrp="1" noChangeAspect="1"/>
          </p:cNvPicPr>
          <p:nvPr>
            <p:ph idx="1"/>
          </p:nvPr>
        </p:nvPicPr>
        <p:blipFill>
          <a:blip r:embed="rId2"/>
          <a:stretch>
            <a:fillRect/>
          </a:stretch>
        </p:blipFill>
        <p:spPr>
          <a:xfrm>
            <a:off x="1083365" y="1639957"/>
            <a:ext cx="10813774" cy="3931193"/>
          </a:xfrm>
        </p:spPr>
      </p:pic>
    </p:spTree>
    <p:extLst>
      <p:ext uri="{BB962C8B-B14F-4D97-AF65-F5344CB8AC3E}">
        <p14:creationId xmlns:p14="http://schemas.microsoft.com/office/powerpoint/2010/main" val="2057083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20D5-4691-60BA-88D2-762CB0C639D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Three Schema Architecture </a:t>
            </a:r>
            <a:endParaRPr lang="en-IN" sz="3600" b="1" dirty="0"/>
          </a:p>
        </p:txBody>
      </p:sp>
      <p:sp>
        <p:nvSpPr>
          <p:cNvPr id="4" name="Content Placeholder 3">
            <a:extLst>
              <a:ext uri="{FF2B5EF4-FFF2-40B4-BE49-F238E27FC236}">
                <a16:creationId xmlns:a16="http://schemas.microsoft.com/office/drawing/2014/main" id="{7B0CBEA1-8FDB-AC08-9EA6-BF8C59B5C07B}"/>
              </a:ext>
            </a:extLst>
          </p:cNvPr>
          <p:cNvSpPr>
            <a:spLocks noGrp="1"/>
          </p:cNvSpPr>
          <p:nvPr>
            <p:ph idx="1"/>
          </p:nvPr>
        </p:nvSpPr>
        <p:spPr/>
        <p:txBody>
          <a:bodyPr>
            <a:normAutofit fontScale="92500" lnSpcReduction="10000"/>
          </a:bodyPr>
          <a:lstStyle/>
          <a:p>
            <a:r>
              <a:rPr lang="en-US" sz="2400" b="1" dirty="0">
                <a:latin typeface="Times New Roman" panose="02020603050405020304" pitchFamily="18" charset="0"/>
                <a:cs typeface="Times New Roman" panose="02020603050405020304" pitchFamily="18" charset="0"/>
              </a:rPr>
              <a:t>Data Independence: </a:t>
            </a:r>
            <a:r>
              <a:rPr lang="en-US" sz="2400" dirty="0">
                <a:latin typeface="Times New Roman" panose="02020603050405020304" pitchFamily="18" charset="0"/>
                <a:cs typeface="Times New Roman" panose="02020603050405020304" pitchFamily="18" charset="0"/>
              </a:rPr>
              <a:t>Data independence can be defined as the capacity to change the schema at one level of the database system without having to change the schema at the next higher level. </a:t>
            </a:r>
          </a:p>
          <a:p>
            <a:r>
              <a:rPr lang="en-US" sz="2400" dirty="0">
                <a:latin typeface="Times New Roman" panose="02020603050405020304" pitchFamily="18" charset="0"/>
                <a:cs typeface="Times New Roman" panose="02020603050405020304" pitchFamily="18" charset="0"/>
              </a:rPr>
              <a:t>There are two types of data independence </a:t>
            </a:r>
          </a:p>
          <a:p>
            <a:r>
              <a:rPr lang="en-US" sz="2400" b="1" dirty="0">
                <a:latin typeface="Times New Roman" panose="02020603050405020304" pitchFamily="18" charset="0"/>
                <a:cs typeface="Times New Roman" panose="02020603050405020304" pitchFamily="18" charset="0"/>
              </a:rPr>
              <a:t>1. Logical Data Independence: </a:t>
            </a:r>
            <a:r>
              <a:rPr lang="en-US" sz="2400" dirty="0">
                <a:latin typeface="Times New Roman" panose="02020603050405020304" pitchFamily="18" charset="0"/>
                <a:cs typeface="Times New Roman" panose="02020603050405020304" pitchFamily="18" charset="0"/>
              </a:rPr>
              <a:t>It is the capacity to change the conceptual schema without having to change external schemas or application programs. We may need to change the constraints or reduce the database.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In Student database, we can add a column ‗grades‘ to a existing schema without changing the external view which displays only </a:t>
            </a:r>
            <a:r>
              <a:rPr lang="en-US" sz="2400" dirty="0" err="1">
                <a:latin typeface="Times New Roman" panose="02020603050405020304" pitchFamily="18" charset="0"/>
                <a:cs typeface="Times New Roman" panose="02020603050405020304" pitchFamily="18" charset="0"/>
              </a:rPr>
              <a:t>roll_no</a:t>
            </a:r>
            <a:r>
              <a:rPr lang="en-US" sz="2400" dirty="0">
                <a:latin typeface="Times New Roman" panose="02020603050405020304" pitchFamily="18" charset="0"/>
                <a:cs typeface="Times New Roman" panose="02020603050405020304" pitchFamily="18" charset="0"/>
              </a:rPr>
              <a:t> &amp; names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039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20D5-4691-60BA-88D2-762CB0C639D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Three Schema Architecture </a:t>
            </a:r>
            <a:endParaRPr lang="en-IN" sz="3600" b="1" dirty="0"/>
          </a:p>
        </p:txBody>
      </p:sp>
      <p:sp>
        <p:nvSpPr>
          <p:cNvPr id="4" name="Content Placeholder 3">
            <a:extLst>
              <a:ext uri="{FF2B5EF4-FFF2-40B4-BE49-F238E27FC236}">
                <a16:creationId xmlns:a16="http://schemas.microsoft.com/office/drawing/2014/main" id="{7B0CBEA1-8FDB-AC08-9EA6-BF8C59B5C07B}"/>
              </a:ext>
            </a:extLst>
          </p:cNvPr>
          <p:cNvSpPr>
            <a:spLocks noGrp="1"/>
          </p:cNvSpPr>
          <p:nvPr>
            <p:ph idx="1"/>
          </p:nvPr>
        </p:nvSpPr>
        <p:spPr/>
        <p:txBody>
          <a:bodyPr>
            <a:noAutofit/>
          </a:bodyPr>
          <a:lstStyle/>
          <a:p>
            <a:r>
              <a:rPr lang="en-US" sz="2400" b="1" dirty="0">
                <a:latin typeface="Times New Roman" panose="02020603050405020304" pitchFamily="18" charset="0"/>
                <a:cs typeface="Times New Roman" panose="02020603050405020304" pitchFamily="18" charset="0"/>
              </a:rPr>
              <a:t>2. Physical Data Independence: </a:t>
            </a:r>
            <a:r>
              <a:rPr lang="en-US" sz="2400" dirty="0">
                <a:latin typeface="Times New Roman" panose="02020603050405020304" pitchFamily="18" charset="0"/>
                <a:cs typeface="Times New Roman" panose="02020603050405020304" pitchFamily="18" charset="0"/>
              </a:rPr>
              <a:t>It is the capacity to change the internal schema without having to change conceptual schemas.</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If size of physical storage of a particular data item is increased in internal level it does not effect in conceptual schema/external schema </a:t>
            </a:r>
          </a:p>
        </p:txBody>
      </p:sp>
    </p:spTree>
    <p:extLst>
      <p:ext uri="{BB962C8B-B14F-4D97-AF65-F5344CB8AC3E}">
        <p14:creationId xmlns:p14="http://schemas.microsoft.com/office/powerpoint/2010/main" val="4219486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20D5-4691-60BA-88D2-762CB0C639D7}"/>
              </a:ext>
            </a:extLst>
          </p:cNvPr>
          <p:cNvSpPr>
            <a:spLocks noGrp="1"/>
          </p:cNvSpPr>
          <p:nvPr>
            <p:ph type="title"/>
          </p:nvPr>
        </p:nvSpPr>
        <p:spPr/>
        <p:txBody>
          <a:bodyPr>
            <a:normAutofit/>
          </a:bodyPr>
          <a:lstStyle/>
          <a:p>
            <a:pPr marL="0" indent="0">
              <a:buNone/>
            </a:pPr>
            <a:r>
              <a:rPr lang="en-IN" sz="3600" b="1" dirty="0">
                <a:latin typeface="Times New Roman" panose="02020603050405020304" pitchFamily="18" charset="0"/>
                <a:cs typeface="Times New Roman" panose="02020603050405020304" pitchFamily="18" charset="0"/>
              </a:rPr>
              <a:t>DBMS Languages</a:t>
            </a:r>
          </a:p>
        </p:txBody>
      </p:sp>
      <p:sp>
        <p:nvSpPr>
          <p:cNvPr id="4" name="Content Placeholder 3">
            <a:extLst>
              <a:ext uri="{FF2B5EF4-FFF2-40B4-BE49-F238E27FC236}">
                <a16:creationId xmlns:a16="http://schemas.microsoft.com/office/drawing/2014/main" id="{7B0CBEA1-8FDB-AC08-9EA6-BF8C59B5C07B}"/>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 languages used to specify the description of the data to manipulate the data &amp; retrieve the data are called database languages </a:t>
            </a:r>
          </a:p>
          <a:p>
            <a:r>
              <a:rPr lang="en-IN" sz="2400" dirty="0">
                <a:latin typeface="Times New Roman" panose="02020603050405020304" pitchFamily="18" charset="0"/>
                <a:cs typeface="Times New Roman" panose="02020603050405020304" pitchFamily="18" charset="0"/>
              </a:rPr>
              <a:t>Classification of DBMS languages </a:t>
            </a:r>
          </a:p>
          <a:p>
            <a:r>
              <a:rPr lang="en-IN" sz="2400" dirty="0">
                <a:latin typeface="Times New Roman" panose="02020603050405020304" pitchFamily="18" charset="0"/>
                <a:cs typeface="Times New Roman" panose="02020603050405020304" pitchFamily="18" charset="0"/>
              </a:rPr>
              <a:t>1) Data Definition Language ( DDL)</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Storage Definition Language (SDL)</a:t>
            </a:r>
          </a:p>
          <a:p>
            <a:r>
              <a:rPr lang="en-IN" sz="2400" dirty="0">
                <a:latin typeface="Times New Roman" panose="02020603050405020304" pitchFamily="18" charset="0"/>
                <a:cs typeface="Times New Roman" panose="02020603050405020304" pitchFamily="18" charset="0"/>
              </a:rPr>
              <a:t> ii. View Definition Language (VDL) </a:t>
            </a:r>
          </a:p>
          <a:p>
            <a:r>
              <a:rPr lang="en-IN" sz="2400" dirty="0">
                <a:latin typeface="Times New Roman" panose="02020603050405020304" pitchFamily="18" charset="0"/>
                <a:cs typeface="Times New Roman" panose="02020603050405020304" pitchFamily="18" charset="0"/>
              </a:rPr>
              <a:t>2) Data Manipulation Language(DML)</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High level or non-procedural DML</a:t>
            </a:r>
          </a:p>
          <a:p>
            <a:r>
              <a:rPr lang="en-IN" sz="2400" dirty="0">
                <a:latin typeface="Times New Roman" panose="02020603050405020304" pitchFamily="18" charset="0"/>
                <a:cs typeface="Times New Roman" panose="02020603050405020304" pitchFamily="18" charset="0"/>
              </a:rPr>
              <a:t> ii. Low level or procedural DML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68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7CD-F130-78D4-CF41-594C6FE56F3B}"/>
              </a:ext>
            </a:extLst>
          </p:cNvPr>
          <p:cNvSpPr>
            <a:spLocks noGrp="1"/>
          </p:cNvSpPr>
          <p:nvPr>
            <p:ph type="title"/>
          </p:nvPr>
        </p:nvSpPr>
        <p:spPr>
          <a:xfrm>
            <a:off x="677334" y="285136"/>
            <a:ext cx="8596668" cy="1320800"/>
          </a:xfrm>
        </p:spPr>
        <p:txBody>
          <a:bodyPr>
            <a:normAutofit/>
          </a:bodyPr>
          <a:lstStyle/>
          <a:p>
            <a:r>
              <a:rPr lang="en-IN" sz="3600" b="1" dirty="0">
                <a:latin typeface="Times New Roman" panose="02020603050405020304" pitchFamily="18" charset="0"/>
                <a:cs typeface="Times New Roman" panose="02020603050405020304" pitchFamily="18" charset="0"/>
              </a:rPr>
              <a:t>DBMS Languages</a:t>
            </a:r>
            <a:endParaRPr lang="en-IN" sz="3600" dirty="0"/>
          </a:p>
        </p:txBody>
      </p:sp>
      <p:sp>
        <p:nvSpPr>
          <p:cNvPr id="3" name="Content Placeholder 2">
            <a:extLst>
              <a:ext uri="{FF2B5EF4-FFF2-40B4-BE49-F238E27FC236}">
                <a16:creationId xmlns:a16="http://schemas.microsoft.com/office/drawing/2014/main" id="{6A7E8957-895D-089B-F651-F0D2CF0320E4}"/>
              </a:ext>
            </a:extLst>
          </p:cNvPr>
          <p:cNvSpPr>
            <a:spLocks noGrp="1"/>
          </p:cNvSpPr>
          <p:nvPr>
            <p:ph idx="1"/>
          </p:nvPr>
        </p:nvSpPr>
        <p:spPr>
          <a:xfrm>
            <a:off x="490521" y="1049544"/>
            <a:ext cx="8596668" cy="3880773"/>
          </a:xfrm>
        </p:spPr>
        <p:txBody>
          <a:bodyPr>
            <a:noAutofit/>
          </a:bodyPr>
          <a:lstStyle/>
          <a:p>
            <a:r>
              <a:rPr lang="en-US" sz="2400" b="1" dirty="0">
                <a:latin typeface="Times New Roman" panose="02020603050405020304" pitchFamily="18" charset="0"/>
                <a:cs typeface="Times New Roman" panose="02020603050405020304" pitchFamily="18" charset="0"/>
              </a:rPr>
              <a:t>Data Definition Language ( DDL) </a:t>
            </a:r>
            <a:r>
              <a:rPr lang="en-US" sz="2400" dirty="0">
                <a:latin typeface="Times New Roman" panose="02020603050405020304" pitchFamily="18" charset="0"/>
                <a:cs typeface="Times New Roman" panose="02020603050405020304" pitchFamily="18" charset="0"/>
              </a:rPr>
              <a:t>The DBMS will have a DDL compiler whose function is to process the DDL statements in order to identify the descriptions of the schema constructs and to store the schema description in the DBMS catalog. DBA and designers uses DDL to define both the schema</a:t>
            </a:r>
            <a:endParaRPr lang="en-US" sz="2400" b="1"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Storage Definition Language </a:t>
            </a:r>
            <a:r>
              <a:rPr lang="en-US" sz="2400" dirty="0">
                <a:latin typeface="Times New Roman" panose="02020603050405020304" pitchFamily="18" charset="0"/>
                <a:cs typeface="Times New Roman" panose="02020603050405020304" pitchFamily="18" charset="0"/>
              </a:rPr>
              <a:t>is used to describe the internal schema to define storage structure of data(either sequential or indexed) </a:t>
            </a:r>
          </a:p>
          <a:p>
            <a:r>
              <a:rPr lang="en-US" sz="2400" b="1" dirty="0">
                <a:latin typeface="Times New Roman" panose="02020603050405020304" pitchFamily="18" charset="0"/>
                <a:cs typeface="Times New Roman" panose="02020603050405020304" pitchFamily="18" charset="0"/>
              </a:rPr>
              <a:t>ii. View Definition Language </a:t>
            </a:r>
            <a:r>
              <a:rPr lang="en-US" sz="2400" dirty="0">
                <a:latin typeface="Times New Roman" panose="02020603050405020304" pitchFamily="18" charset="0"/>
                <a:cs typeface="Times New Roman" panose="02020603050405020304" pitchFamily="18" charset="0"/>
              </a:rPr>
              <a:t>is used to specify user views and their mappings to the conceptual schema</a:t>
            </a:r>
          </a:p>
          <a:p>
            <a:r>
              <a:rPr lang="en-US" sz="2400" b="1" dirty="0">
                <a:latin typeface="Times New Roman" panose="02020603050405020304" pitchFamily="18" charset="0"/>
                <a:cs typeface="Times New Roman" panose="02020603050405020304" pitchFamily="18" charset="0"/>
              </a:rPr>
              <a:t>Data Manipulation Language(DML)</a:t>
            </a:r>
            <a:r>
              <a:rPr lang="en-US" sz="2400" dirty="0">
                <a:latin typeface="Times New Roman" panose="02020603050405020304" pitchFamily="18" charset="0"/>
                <a:cs typeface="Times New Roman" panose="02020603050405020304" pitchFamily="18" charset="0"/>
              </a:rPr>
              <a:t> Is used to perform manipulations on the data in the database. Manipulations in the database include retrieval, insertion, deletions and modification on data. There are two main types of DML. They are</a:t>
            </a:r>
          </a:p>
        </p:txBody>
      </p:sp>
    </p:spTree>
    <p:extLst>
      <p:ext uri="{BB962C8B-B14F-4D97-AF65-F5344CB8AC3E}">
        <p14:creationId xmlns:p14="http://schemas.microsoft.com/office/powerpoint/2010/main" val="1993419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7CD-F130-78D4-CF41-594C6FE56F3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DBMS Languages</a:t>
            </a:r>
            <a:endParaRPr lang="en-IN" sz="3600" dirty="0"/>
          </a:p>
        </p:txBody>
      </p:sp>
      <p:sp>
        <p:nvSpPr>
          <p:cNvPr id="3" name="Content Placeholder 2">
            <a:extLst>
              <a:ext uri="{FF2B5EF4-FFF2-40B4-BE49-F238E27FC236}">
                <a16:creationId xmlns:a16="http://schemas.microsoft.com/office/drawing/2014/main" id="{6A7E8957-895D-089B-F651-F0D2CF0320E4}"/>
              </a:ext>
            </a:extLst>
          </p:cNvPr>
          <p:cNvSpPr>
            <a:spLocks noGrp="1"/>
          </p:cNvSpPr>
          <p:nvPr>
            <p:ph idx="1"/>
          </p:nvPr>
        </p:nvSpPr>
        <p:spPr>
          <a:xfrm>
            <a:off x="838200" y="1461052"/>
            <a:ext cx="10515600" cy="4715911"/>
          </a:xfrm>
        </p:spPr>
        <p:txBody>
          <a:bodyPr>
            <a:noAutofit/>
          </a:bodyPr>
          <a:lstStyle/>
          <a:p>
            <a:pPr algn="just"/>
            <a:r>
              <a:rPr lang="en-US" sz="2400" b="1" dirty="0" err="1">
                <a:latin typeface="Times New Roman" panose="02020603050405020304" pitchFamily="18" charset="0"/>
                <a:cs typeface="Times New Roman" panose="02020603050405020304" pitchFamily="18" charset="0"/>
              </a:rPr>
              <a:t>i.High</a:t>
            </a:r>
            <a:r>
              <a:rPr lang="en-US" sz="2400" b="1" dirty="0">
                <a:latin typeface="Times New Roman" panose="02020603050405020304" pitchFamily="18" charset="0"/>
                <a:cs typeface="Times New Roman" panose="02020603050405020304" pitchFamily="18" charset="0"/>
              </a:rPr>
              <a:t> level or non-procedural DML: </a:t>
            </a:r>
            <a:r>
              <a:rPr lang="en-US" sz="2400" dirty="0">
                <a:latin typeface="Times New Roman" panose="02020603050405020304" pitchFamily="18" charset="0"/>
                <a:cs typeface="Times New Roman" panose="02020603050405020304" pitchFamily="18" charset="0"/>
              </a:rPr>
              <a:t>It can be used on its own to specify complex database operations in a concise manner. They specify only what to do rather than how to do i.e. the procedural details are not mentioned here. E.g. SQL.</a:t>
            </a:r>
          </a:p>
          <a:p>
            <a:pPr algn="just"/>
            <a:r>
              <a:rPr lang="en-US" sz="2400" dirty="0">
                <a:latin typeface="Times New Roman" panose="02020603050405020304" pitchFamily="18" charset="0"/>
                <a:cs typeface="Times New Roman" panose="02020603050405020304" pitchFamily="18" charset="0"/>
              </a:rPr>
              <a:t>High level DML such as SQL can specify and retrieve many records in a single DML statement. Hence they are called set-at-time or set oriented DML. They are called declarative since high level DML specify which data to retrieve rather than how to retrieve it. High level DML used in stand-alone interactive manner is called a query language </a:t>
            </a:r>
            <a:endParaRPr lang="en-US" sz="2400" b="1" dirty="0">
              <a:latin typeface="Times New Roman" panose="02020603050405020304" pitchFamily="18" charset="0"/>
              <a:cs typeface="Times New Roman" panose="02020603050405020304" pitchFamily="18" charset="0"/>
            </a:endParaRPr>
          </a:p>
          <a:p>
            <a:pPr algn="just"/>
            <a:r>
              <a:rPr lang="en-US" sz="2400" b="1" dirty="0" err="1">
                <a:latin typeface="Times New Roman" panose="02020603050405020304" pitchFamily="18" charset="0"/>
                <a:cs typeface="Times New Roman" panose="02020603050405020304" pitchFamily="18" charset="0"/>
              </a:rPr>
              <a:t>ii</a:t>
            </a:r>
            <a:r>
              <a:rPr lang="en-US" sz="2400" dirty="0" err="1">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Low</a:t>
            </a:r>
            <a:r>
              <a:rPr lang="en-US" sz="2400" b="1" dirty="0">
                <a:latin typeface="Times New Roman" panose="02020603050405020304" pitchFamily="18" charset="0"/>
                <a:cs typeface="Times New Roman" panose="02020603050405020304" pitchFamily="18" charset="0"/>
              </a:rPr>
              <a:t> level or procedural DML: </a:t>
            </a:r>
            <a:r>
              <a:rPr lang="en-US" sz="2400" dirty="0">
                <a:latin typeface="Times New Roman" panose="02020603050405020304" pitchFamily="18" charset="0"/>
                <a:cs typeface="Times New Roman" panose="02020603050405020304" pitchFamily="18" charset="0"/>
              </a:rPr>
              <a:t>They are embedded in a general purpose programming language. This type of DML retrieves individual records or objects from the database and processes them separately. They are also called record-at-time DML. When DML commands are embedded in a general purpose programming language the language is called host language and DML is called data sub language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9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9A34-A98C-78C3-1AA2-16616E8D96C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Functions of DBMS</a:t>
            </a:r>
          </a:p>
        </p:txBody>
      </p:sp>
      <p:sp>
        <p:nvSpPr>
          <p:cNvPr id="3" name="Content Placeholder 2">
            <a:extLst>
              <a:ext uri="{FF2B5EF4-FFF2-40B4-BE49-F238E27FC236}">
                <a16:creationId xmlns:a16="http://schemas.microsoft.com/office/drawing/2014/main" id="{B3476FDD-BD76-0C5D-E8F1-0B83551D979B}"/>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Defining</a:t>
            </a:r>
            <a:r>
              <a:rPr lang="en-US" dirty="0">
                <a:latin typeface="Times New Roman" panose="02020603050405020304" pitchFamily="18" charset="0"/>
                <a:cs typeface="Times New Roman" panose="02020603050405020304" pitchFamily="18" charset="0"/>
              </a:rPr>
              <a:t>: a database involves specifying the data types, structures and constraints for the data to be stored in the database </a:t>
            </a:r>
          </a:p>
          <a:p>
            <a:r>
              <a:rPr lang="en-US" b="1" dirty="0">
                <a:latin typeface="Times New Roman" panose="02020603050405020304" pitchFamily="18" charset="0"/>
                <a:cs typeface="Times New Roman" panose="02020603050405020304" pitchFamily="18" charset="0"/>
              </a:rPr>
              <a:t>Constructing</a:t>
            </a:r>
            <a:r>
              <a:rPr lang="en-US" dirty="0">
                <a:latin typeface="Times New Roman" panose="02020603050405020304" pitchFamily="18" charset="0"/>
                <a:cs typeface="Times New Roman" panose="02020603050405020304" pitchFamily="18" charset="0"/>
              </a:rPr>
              <a:t>: the database is the process of storing the data itself on some storage medium that is controlled by the DBMS </a:t>
            </a:r>
          </a:p>
          <a:p>
            <a:r>
              <a:rPr lang="en-US" b="1" dirty="0">
                <a:latin typeface="Times New Roman" panose="02020603050405020304" pitchFamily="18" charset="0"/>
                <a:cs typeface="Times New Roman" panose="02020603050405020304" pitchFamily="18" charset="0"/>
              </a:rPr>
              <a:t>Manipulating</a:t>
            </a:r>
            <a:r>
              <a:rPr lang="en-US" dirty="0">
                <a:latin typeface="Times New Roman" panose="02020603050405020304" pitchFamily="18" charset="0"/>
                <a:cs typeface="Times New Roman" panose="02020603050405020304" pitchFamily="18" charset="0"/>
              </a:rPr>
              <a:t>: the database includes functions like querying the database to </a:t>
            </a:r>
            <a:r>
              <a:rPr lang="en-US" sz="2400" dirty="0">
                <a:latin typeface="Times New Roman" panose="02020603050405020304" pitchFamily="18" charset="0"/>
                <a:cs typeface="Times New Roman" panose="02020603050405020304" pitchFamily="18" charset="0"/>
              </a:rPr>
              <a:t>retrieve</a:t>
            </a:r>
            <a:r>
              <a:rPr lang="en-US" dirty="0">
                <a:latin typeface="Times New Roman" panose="02020603050405020304" pitchFamily="18" charset="0"/>
                <a:cs typeface="Times New Roman" panose="02020603050405020304" pitchFamily="18" charset="0"/>
              </a:rPr>
              <a:t> specific data, updating the database so as to reflect changes and generating reports from the data </a:t>
            </a:r>
          </a:p>
          <a:p>
            <a:r>
              <a:rPr lang="en-US" b="1" dirty="0">
                <a:latin typeface="Times New Roman" panose="02020603050405020304" pitchFamily="18" charset="0"/>
                <a:cs typeface="Times New Roman" panose="02020603050405020304" pitchFamily="18" charset="0"/>
              </a:rPr>
              <a:t>Sharing</a:t>
            </a:r>
            <a:r>
              <a:rPr lang="en-US" dirty="0">
                <a:latin typeface="Times New Roman" panose="02020603050405020304" pitchFamily="18" charset="0"/>
                <a:cs typeface="Times New Roman" panose="02020603050405020304" pitchFamily="18" charset="0"/>
              </a:rPr>
              <a:t>: the database allows multiple users and programs to access the database concurrently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289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7CD-F130-78D4-CF41-594C6FE56F3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DBMS Interfaces</a:t>
            </a:r>
          </a:p>
        </p:txBody>
      </p:sp>
      <p:sp>
        <p:nvSpPr>
          <p:cNvPr id="3" name="Content Placeholder 2">
            <a:extLst>
              <a:ext uri="{FF2B5EF4-FFF2-40B4-BE49-F238E27FC236}">
                <a16:creationId xmlns:a16="http://schemas.microsoft.com/office/drawing/2014/main" id="{6A7E8957-895D-089B-F651-F0D2CF0320E4}"/>
              </a:ext>
            </a:extLst>
          </p:cNvPr>
          <p:cNvSpPr>
            <a:spLocks noGrp="1"/>
          </p:cNvSpPr>
          <p:nvPr>
            <p:ph idx="1"/>
          </p:nvPr>
        </p:nvSpPr>
        <p:spPr>
          <a:xfrm>
            <a:off x="838200" y="1421296"/>
            <a:ext cx="10515600" cy="4755667"/>
          </a:xfrm>
        </p:spPr>
        <p:txBody>
          <a:bodyPr>
            <a:noAutofit/>
          </a:bodyPr>
          <a:lstStyle/>
          <a:p>
            <a:pPr algn="just"/>
            <a:r>
              <a:rPr lang="en-US" sz="2200" b="1" dirty="0">
                <a:latin typeface="Times New Roman" panose="02020603050405020304" pitchFamily="18" charset="0"/>
                <a:cs typeface="Times New Roman" panose="02020603050405020304" pitchFamily="18" charset="0"/>
              </a:rPr>
              <a:t>Menu based interfaces: </a:t>
            </a:r>
            <a:r>
              <a:rPr lang="en-US" sz="2200" dirty="0">
                <a:latin typeface="Times New Roman" panose="02020603050405020304" pitchFamily="18" charset="0"/>
                <a:cs typeface="Times New Roman" panose="02020603050405020304" pitchFamily="18" charset="0"/>
              </a:rPr>
              <a:t>for web clients or browsers: These help the users with a list of options called menus that lead the user through formulation of requests. The user need not remember any command or syntax of the query language. The query is composed step by step by picking options from the menu.</a:t>
            </a:r>
          </a:p>
          <a:p>
            <a:pPr algn="just"/>
            <a:r>
              <a:rPr lang="en-US" sz="2200" b="1" dirty="0">
                <a:latin typeface="Times New Roman" panose="02020603050405020304" pitchFamily="18" charset="0"/>
                <a:cs typeface="Times New Roman" panose="02020603050405020304" pitchFamily="18" charset="0"/>
              </a:rPr>
              <a:t>Form based Interfaces:</a:t>
            </a:r>
            <a:r>
              <a:rPr lang="en-US" sz="2200" dirty="0">
                <a:latin typeface="Times New Roman" panose="02020603050405020304" pitchFamily="18" charset="0"/>
                <a:cs typeface="Times New Roman" panose="02020603050405020304" pitchFamily="18" charset="0"/>
              </a:rPr>
              <a:t> It displays a form to each user. Users can fill data in the form to insert new data. The user can also fill specific entries in which case the DBMS retrieves data from the database</a:t>
            </a:r>
          </a:p>
          <a:p>
            <a:pPr algn="just"/>
            <a:r>
              <a:rPr lang="en-US" sz="2200" b="1" dirty="0">
                <a:latin typeface="Times New Roman" panose="02020603050405020304" pitchFamily="18" charset="0"/>
                <a:cs typeface="Times New Roman" panose="02020603050405020304" pitchFamily="18" charset="0"/>
              </a:rPr>
              <a:t>Graphical user interfaces</a:t>
            </a:r>
            <a:r>
              <a:rPr lang="en-US" sz="2200" dirty="0">
                <a:latin typeface="Times New Roman" panose="02020603050405020304" pitchFamily="18" charset="0"/>
                <a:cs typeface="Times New Roman" panose="02020603050405020304" pitchFamily="18" charset="0"/>
              </a:rPr>
              <a:t>: A GUI displays a schema in a diagrammatic form to the user. The user specifies a query by manipulating the diagram. A pointing device such as mouse is used</a:t>
            </a:r>
          </a:p>
          <a:p>
            <a:pPr algn="just"/>
            <a:r>
              <a:rPr lang="en-US" sz="2200" b="1" dirty="0">
                <a:latin typeface="Times New Roman" panose="02020603050405020304" pitchFamily="18" charset="0"/>
                <a:cs typeface="Times New Roman" panose="02020603050405020304" pitchFamily="18" charset="0"/>
              </a:rPr>
              <a:t>Natural Language Interfaces: </a:t>
            </a:r>
            <a:r>
              <a:rPr lang="en-US" sz="2200" dirty="0">
                <a:latin typeface="Times New Roman" panose="02020603050405020304" pitchFamily="18" charset="0"/>
                <a:cs typeface="Times New Roman" panose="02020603050405020304" pitchFamily="18" charset="0"/>
              </a:rPr>
              <a:t>These interfaces accept request written in English and attempts to understand them. It has its own schema and dictionary of important words. If the interpretation is successful, the interface generates a high level query corresponding to the natural language request and submits it to the DBMS. Otherwise a dialog is started with the user for clarification of request.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88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7CD-F130-78D4-CF41-594C6FE56F3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DBMS Interfaces</a:t>
            </a:r>
          </a:p>
        </p:txBody>
      </p:sp>
      <p:sp>
        <p:nvSpPr>
          <p:cNvPr id="3" name="Content Placeholder 2">
            <a:extLst>
              <a:ext uri="{FF2B5EF4-FFF2-40B4-BE49-F238E27FC236}">
                <a16:creationId xmlns:a16="http://schemas.microsoft.com/office/drawing/2014/main" id="{6A7E8957-895D-089B-F651-F0D2CF0320E4}"/>
              </a:ext>
            </a:extLst>
          </p:cNvPr>
          <p:cNvSpPr>
            <a:spLocks noGrp="1"/>
          </p:cNvSpPr>
          <p:nvPr>
            <p:ph idx="1"/>
          </p:nvPr>
        </p:nvSpPr>
        <p:spPr>
          <a:xfrm>
            <a:off x="838200" y="1421296"/>
            <a:ext cx="10515600" cy="4755667"/>
          </a:xfrm>
        </p:spPr>
        <p:txBody>
          <a:bodyPr>
            <a:noAutofit/>
          </a:bodyPr>
          <a:lstStyle/>
          <a:p>
            <a:pPr algn="just"/>
            <a:r>
              <a:rPr lang="en-US" sz="2200" b="1" dirty="0">
                <a:latin typeface="Times New Roman" panose="02020603050405020304" pitchFamily="18" charset="0"/>
                <a:cs typeface="Times New Roman" panose="02020603050405020304" pitchFamily="18" charset="0"/>
              </a:rPr>
              <a:t>Interface for parametric users: </a:t>
            </a:r>
            <a:r>
              <a:rPr lang="en-US" sz="2200" dirty="0">
                <a:latin typeface="Times New Roman" panose="02020603050405020304" pitchFamily="18" charset="0"/>
                <a:cs typeface="Times New Roman" panose="02020603050405020304" pitchFamily="18" charset="0"/>
              </a:rPr>
              <a:t>Parametric users such as bank tellers perform small set of operations on the database repeatedly. A small set of abbreviated commands are included to minimize the number of keystrokes for each request.</a:t>
            </a:r>
          </a:p>
          <a:p>
            <a:pPr algn="just"/>
            <a:r>
              <a:rPr lang="en-US" sz="2200" b="1" dirty="0">
                <a:latin typeface="Times New Roman" panose="02020603050405020304" pitchFamily="18" charset="0"/>
                <a:cs typeface="Times New Roman" panose="02020603050405020304" pitchFamily="18" charset="0"/>
              </a:rPr>
              <a:t>Interface for DBA: </a:t>
            </a:r>
            <a:r>
              <a:rPr lang="en-US" sz="2200" dirty="0">
                <a:latin typeface="Times New Roman" panose="02020603050405020304" pitchFamily="18" charset="0"/>
                <a:cs typeface="Times New Roman" panose="02020603050405020304" pitchFamily="18" charset="0"/>
              </a:rPr>
              <a:t>Privileged commands can be used only by the DBA. These include commands for creating user accounts, granting account authorization and reorganizing storage structure of data.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959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7CD-F130-78D4-CF41-594C6FE56F3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Database System Environment</a:t>
            </a:r>
          </a:p>
        </p:txBody>
      </p:sp>
      <p:pic>
        <p:nvPicPr>
          <p:cNvPr id="10" name="Content Placeholder 9">
            <a:extLst>
              <a:ext uri="{FF2B5EF4-FFF2-40B4-BE49-F238E27FC236}">
                <a16:creationId xmlns:a16="http://schemas.microsoft.com/office/drawing/2014/main" id="{5D1531AF-A1F8-7777-5700-8A0C638A3AA2}"/>
              </a:ext>
            </a:extLst>
          </p:cNvPr>
          <p:cNvPicPr>
            <a:picLocks noGrp="1" noChangeAspect="1"/>
          </p:cNvPicPr>
          <p:nvPr>
            <p:ph idx="1"/>
          </p:nvPr>
        </p:nvPicPr>
        <p:blipFill>
          <a:blip r:embed="rId2"/>
          <a:stretch>
            <a:fillRect/>
          </a:stretch>
        </p:blipFill>
        <p:spPr>
          <a:xfrm>
            <a:off x="596348" y="1331843"/>
            <a:ext cx="10515600" cy="5307496"/>
          </a:xfrm>
          <a:prstGeom prst="rect">
            <a:avLst/>
          </a:prstGeom>
        </p:spPr>
      </p:pic>
    </p:spTree>
    <p:extLst>
      <p:ext uri="{BB962C8B-B14F-4D97-AF65-F5344CB8AC3E}">
        <p14:creationId xmlns:p14="http://schemas.microsoft.com/office/powerpoint/2010/main" val="679863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7CD-F130-78D4-CF41-594C6FE56F3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Database System Environment</a:t>
            </a:r>
          </a:p>
        </p:txBody>
      </p:sp>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DBMS Component Modules: The database and DBMS catalog is stored on disk. Access to disk is controlled primarily by the operating system which schedules disk I/O.</a:t>
            </a:r>
          </a:p>
          <a:p>
            <a:r>
              <a:rPr lang="en-US" sz="2400" dirty="0">
                <a:latin typeface="Times New Roman" panose="02020603050405020304" pitchFamily="18" charset="0"/>
                <a:cs typeface="Times New Roman" panose="02020603050405020304" pitchFamily="18" charset="0"/>
              </a:rPr>
              <a:t>The stored data manager module controls access to the DBMS information stored on the disk whether it is a part of catalog or database. Some DBMS use a buffer manager module that transfers the data from the disk to the main </a:t>
            </a:r>
          </a:p>
          <a:p>
            <a:r>
              <a:rPr lang="en-US" sz="2400" dirty="0">
                <a:latin typeface="Times New Roman" panose="02020603050405020304" pitchFamily="18" charset="0"/>
                <a:cs typeface="Times New Roman" panose="02020603050405020304" pitchFamily="18" charset="0"/>
              </a:rPr>
              <a:t>memory buffer so that it can be processed by other DBMS modules as well as application programs. </a:t>
            </a:r>
          </a:p>
          <a:p>
            <a:r>
              <a:rPr lang="en-US" sz="2400" dirty="0">
                <a:latin typeface="Times New Roman" panose="02020603050405020304" pitchFamily="18" charset="0"/>
                <a:cs typeface="Times New Roman" panose="02020603050405020304" pitchFamily="18" charset="0"/>
              </a:rPr>
              <a:t>The DDL compiler process the schema definition specified in DDL and stores the description of the schema in the catalog. The run-time database processor handles database access at run time. It receives retrieval and updates operation and carries them on the database.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081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7CD-F130-78D4-CF41-594C6FE56F3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Database System Environment</a:t>
            </a:r>
          </a:p>
        </p:txBody>
      </p:sp>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1590261"/>
            <a:ext cx="10515600" cy="4586702"/>
          </a:xfrm>
        </p:spPr>
        <p:txBody>
          <a:bodyPr>
            <a:noAutofit/>
          </a:bodyPr>
          <a:lstStyle/>
          <a:p>
            <a:r>
              <a:rPr lang="en-US" sz="2400" dirty="0">
                <a:latin typeface="Times New Roman" panose="02020603050405020304" pitchFamily="18" charset="0"/>
                <a:cs typeface="Times New Roman" panose="02020603050405020304" pitchFamily="18" charset="0"/>
              </a:rPr>
              <a:t>A query compiler handles high level queries that are entered interactively. The pre-compiler extracts the DML commands from an application program and sends these commands to DML compiler for compilation into object code. The DBMS runs on a computer which can be accessed by the end users. This is known as client program/ computer. The database resides on a computer called the database server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452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7CD-F130-78D4-CF41-594C6FE56F3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Database System Utilities</a:t>
            </a:r>
          </a:p>
        </p:txBody>
      </p:sp>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1401417"/>
            <a:ext cx="10515600" cy="4775546"/>
          </a:xfrm>
        </p:spPr>
        <p:txBody>
          <a:bodyPr>
            <a:noAutofit/>
          </a:bodyPr>
          <a:lstStyle/>
          <a:p>
            <a:r>
              <a:rPr lang="en-US" sz="2400" dirty="0">
                <a:latin typeface="Times New Roman" panose="02020603050405020304" pitchFamily="18" charset="0"/>
                <a:cs typeface="Times New Roman" panose="02020603050405020304" pitchFamily="18" charset="0"/>
              </a:rPr>
              <a:t>DBMSs have database utilities that help the DBA manage the database system. </a:t>
            </a:r>
          </a:p>
          <a:p>
            <a:r>
              <a:rPr lang="en-US" sz="2400" dirty="0">
                <a:latin typeface="Times New Roman" panose="02020603050405020304" pitchFamily="18" charset="0"/>
                <a:cs typeface="Times New Roman" panose="02020603050405020304" pitchFamily="18" charset="0"/>
              </a:rPr>
              <a:t>Common utilities have the following types of functions: </a:t>
            </a:r>
          </a:p>
          <a:p>
            <a:r>
              <a:rPr lang="en-US" sz="2400" b="1" dirty="0">
                <a:latin typeface="Times New Roman" panose="02020603050405020304" pitchFamily="18" charset="0"/>
                <a:cs typeface="Times New Roman" panose="02020603050405020304" pitchFamily="18" charset="0"/>
              </a:rPr>
              <a:t>Loading: </a:t>
            </a:r>
            <a:r>
              <a:rPr lang="en-US" sz="2400" dirty="0">
                <a:latin typeface="Times New Roman" panose="02020603050405020304" pitchFamily="18" charset="0"/>
                <a:cs typeface="Times New Roman" panose="02020603050405020304" pitchFamily="18" charset="0"/>
              </a:rPr>
              <a:t>A loading utility is used to load existing data files—such as text files or sequential file into the database. </a:t>
            </a:r>
          </a:p>
          <a:p>
            <a:r>
              <a:rPr lang="en-US" sz="2400" b="1" dirty="0">
                <a:latin typeface="Times New Roman" panose="02020603050405020304" pitchFamily="18" charset="0"/>
                <a:cs typeface="Times New Roman" panose="02020603050405020304" pitchFamily="18" charset="0"/>
              </a:rPr>
              <a:t>Backup: </a:t>
            </a:r>
            <a:r>
              <a:rPr lang="en-US" sz="2400" dirty="0">
                <a:latin typeface="Times New Roman" panose="02020603050405020304" pitchFamily="18" charset="0"/>
                <a:cs typeface="Times New Roman" panose="02020603050405020304" pitchFamily="18" charset="0"/>
              </a:rPr>
              <a:t>A backup utility creates a backup copy of the database, usually by dumping the entire database onto tape or other mass storage medium. </a:t>
            </a:r>
          </a:p>
          <a:p>
            <a:r>
              <a:rPr lang="en-US" sz="2400" b="1" dirty="0">
                <a:latin typeface="Times New Roman" panose="02020603050405020304" pitchFamily="18" charset="0"/>
                <a:cs typeface="Times New Roman" panose="02020603050405020304" pitchFamily="18" charset="0"/>
              </a:rPr>
              <a:t>Database storage reorganization: </a:t>
            </a:r>
            <a:r>
              <a:rPr lang="en-US" sz="2400" dirty="0">
                <a:latin typeface="Times New Roman" panose="02020603050405020304" pitchFamily="18" charset="0"/>
                <a:cs typeface="Times New Roman" panose="02020603050405020304" pitchFamily="18" charset="0"/>
              </a:rPr>
              <a:t>This utility can be used to reorganize a set of database files into different file organizations, and create new access paths to improve performance. </a:t>
            </a:r>
          </a:p>
          <a:p>
            <a:r>
              <a:rPr lang="en-US" sz="2400" b="1" dirty="0">
                <a:latin typeface="Times New Roman" panose="02020603050405020304" pitchFamily="18" charset="0"/>
                <a:cs typeface="Times New Roman" panose="02020603050405020304" pitchFamily="18" charset="0"/>
              </a:rPr>
              <a:t>Performance monitoring: </a:t>
            </a:r>
            <a:r>
              <a:rPr lang="en-US" sz="2400" dirty="0">
                <a:latin typeface="Times New Roman" panose="02020603050405020304" pitchFamily="18" charset="0"/>
                <a:cs typeface="Times New Roman" panose="02020603050405020304" pitchFamily="18" charset="0"/>
              </a:rPr>
              <a:t>Such a utility monitors database usage and provides statistics to the DBA. The DBA uses the statistics in making decisions such as whether or not to reorganize files or whether to add or drop indexes to improve performance.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66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47CD-F130-78D4-CF41-594C6FE56F3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Classification of DBMS </a:t>
            </a:r>
          </a:p>
        </p:txBody>
      </p:sp>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1401417"/>
            <a:ext cx="10515600" cy="4775546"/>
          </a:xfrm>
        </p:spPr>
        <p:txBody>
          <a:bodyPr>
            <a:noAutofit/>
          </a:bodyPr>
          <a:lstStyle/>
          <a:p>
            <a:r>
              <a:rPr lang="en-US" sz="2400" dirty="0">
                <a:latin typeface="Times New Roman" panose="02020603050405020304" pitchFamily="18" charset="0"/>
                <a:cs typeface="Times New Roman" panose="02020603050405020304" pitchFamily="18" charset="0"/>
              </a:rPr>
              <a:t>There are several criteria on which DBMS can be classified. </a:t>
            </a:r>
          </a:p>
          <a:p>
            <a:r>
              <a:rPr lang="en-US" sz="2400" b="1" dirty="0">
                <a:latin typeface="Times New Roman" panose="02020603050405020304" pitchFamily="18" charset="0"/>
                <a:cs typeface="Times New Roman" panose="02020603050405020304" pitchFamily="18" charset="0"/>
              </a:rPr>
              <a:t>Based on data models </a:t>
            </a:r>
          </a:p>
          <a:p>
            <a:r>
              <a:rPr lang="en-US" sz="2400" b="1" dirty="0">
                <a:latin typeface="Times New Roman" panose="02020603050405020304" pitchFamily="18" charset="0"/>
                <a:cs typeface="Times New Roman" panose="02020603050405020304" pitchFamily="18" charset="0"/>
              </a:rPr>
              <a:t>Based on number of users </a:t>
            </a:r>
          </a:p>
          <a:p>
            <a:r>
              <a:rPr lang="en-US" sz="2400" b="1" dirty="0">
                <a:latin typeface="Times New Roman" panose="02020603050405020304" pitchFamily="18" charset="0"/>
                <a:cs typeface="Times New Roman" panose="02020603050405020304" pitchFamily="18" charset="0"/>
              </a:rPr>
              <a:t>Based on number of sites</a:t>
            </a:r>
          </a:p>
          <a:p>
            <a:r>
              <a:rPr lang="en-US" sz="2400" b="1" dirty="0">
                <a:latin typeface="Times New Roman" panose="02020603050405020304" pitchFamily="18" charset="0"/>
                <a:cs typeface="Times New Roman" panose="02020603050405020304" pitchFamily="18" charset="0"/>
              </a:rPr>
              <a:t>Based on types of application.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05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353961"/>
            <a:ext cx="10515600" cy="5823002"/>
          </a:xfrm>
        </p:spPr>
        <p:txBody>
          <a:bodyPr>
            <a:noAutofit/>
          </a:bodyPr>
          <a:lstStyle/>
          <a:p>
            <a:r>
              <a:rPr lang="en-IN" sz="2400" b="1" dirty="0">
                <a:latin typeface="Times New Roman" panose="02020603050405020304" pitchFamily="18" charset="0"/>
                <a:cs typeface="Times New Roman" panose="02020603050405020304" pitchFamily="18" charset="0"/>
              </a:rPr>
              <a:t>Centralized DBMSs Architecture </a:t>
            </a:r>
          </a:p>
          <a:p>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282081-C862-748B-71C1-91A78E52468D}"/>
              </a:ext>
            </a:extLst>
          </p:cNvPr>
          <p:cNvPicPr>
            <a:picLocks noChangeAspect="1"/>
          </p:cNvPicPr>
          <p:nvPr/>
        </p:nvPicPr>
        <p:blipFill>
          <a:blip r:embed="rId2"/>
          <a:stretch>
            <a:fillRect/>
          </a:stretch>
        </p:blipFill>
        <p:spPr>
          <a:xfrm>
            <a:off x="1425677" y="884903"/>
            <a:ext cx="8839200" cy="5619136"/>
          </a:xfrm>
          <a:prstGeom prst="rect">
            <a:avLst/>
          </a:prstGeom>
        </p:spPr>
      </p:pic>
    </p:spTree>
    <p:extLst>
      <p:ext uri="{BB962C8B-B14F-4D97-AF65-F5344CB8AC3E}">
        <p14:creationId xmlns:p14="http://schemas.microsoft.com/office/powerpoint/2010/main" val="2677711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353961"/>
            <a:ext cx="10515600" cy="5823002"/>
          </a:xfrm>
        </p:spPr>
        <p:txBody>
          <a:bodyPr>
            <a:noAutofit/>
          </a:bodyPr>
          <a:lstStyle/>
          <a:p>
            <a:r>
              <a:rPr lang="en-US" sz="2400" dirty="0">
                <a:latin typeface="Times New Roman" panose="02020603050405020304" pitchFamily="18" charset="0"/>
                <a:cs typeface="Times New Roman" panose="02020603050405020304" pitchFamily="18" charset="0"/>
              </a:rPr>
              <a:t>It combines everything into single system including-DBMS software, hardware, application programs, and user interface processing software. User can still connect through a remote terminal; however, all processing is done at centralized site.</a:t>
            </a:r>
            <a:endParaRPr lang="en-IN"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centralized database is stored at a single location such as a mainframe computer. It is maintained and modified from that location only and usually accessed using an internet connection such as a LAN or WAN. All the information for the </a:t>
            </a: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is stored in a single database.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654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353961"/>
            <a:ext cx="10515600" cy="5823002"/>
          </a:xfrm>
        </p:spPr>
        <p:txBody>
          <a:bodyPr>
            <a:noAutofit/>
          </a:bodyPr>
          <a:lstStyle/>
          <a:p>
            <a:r>
              <a:rPr lang="en-IN" sz="2400" b="1" dirty="0">
                <a:latin typeface="Times New Roman" panose="02020603050405020304" pitchFamily="18" charset="0"/>
                <a:cs typeface="Times New Roman" panose="02020603050405020304" pitchFamily="18" charset="0"/>
              </a:rPr>
              <a:t>Client/Server Architectures</a:t>
            </a:r>
          </a:p>
        </p:txBody>
      </p:sp>
      <p:pic>
        <p:nvPicPr>
          <p:cNvPr id="3" name="Picture 2">
            <a:extLst>
              <a:ext uri="{FF2B5EF4-FFF2-40B4-BE49-F238E27FC236}">
                <a16:creationId xmlns:a16="http://schemas.microsoft.com/office/drawing/2014/main" id="{E57111FC-AB77-9113-94BF-74A0265F172D}"/>
              </a:ext>
            </a:extLst>
          </p:cNvPr>
          <p:cNvPicPr>
            <a:picLocks noChangeAspect="1"/>
          </p:cNvPicPr>
          <p:nvPr/>
        </p:nvPicPr>
        <p:blipFill>
          <a:blip r:embed="rId2"/>
          <a:stretch>
            <a:fillRect/>
          </a:stretch>
        </p:blipFill>
        <p:spPr>
          <a:xfrm>
            <a:off x="1140542" y="806247"/>
            <a:ext cx="9311148" cy="5370716"/>
          </a:xfrm>
          <a:prstGeom prst="rect">
            <a:avLst/>
          </a:prstGeom>
        </p:spPr>
      </p:pic>
    </p:spTree>
    <p:extLst>
      <p:ext uri="{BB962C8B-B14F-4D97-AF65-F5344CB8AC3E}">
        <p14:creationId xmlns:p14="http://schemas.microsoft.com/office/powerpoint/2010/main" val="272724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98AB-1D6C-9CE6-E8AD-DFBF82C0279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Functions of DBMS</a:t>
            </a:r>
            <a:endParaRPr lang="en-IN" dirty="0"/>
          </a:p>
        </p:txBody>
      </p:sp>
      <p:sp>
        <p:nvSpPr>
          <p:cNvPr id="3" name="Content Placeholder 2">
            <a:extLst>
              <a:ext uri="{FF2B5EF4-FFF2-40B4-BE49-F238E27FC236}">
                <a16:creationId xmlns:a16="http://schemas.microsoft.com/office/drawing/2014/main" id="{7474A03F-F627-73FC-F572-9DC2C32A69CD}"/>
              </a:ext>
            </a:extLst>
          </p:cNvPr>
          <p:cNvSpPr>
            <a:spLocks noGrp="1"/>
          </p:cNvSpPr>
          <p:nvPr>
            <p:ph idx="1"/>
          </p:nvPr>
        </p:nvSpPr>
        <p:spPr>
          <a:xfrm>
            <a:off x="838200" y="1484671"/>
            <a:ext cx="10515600" cy="4692292"/>
          </a:xfrm>
        </p:spPr>
        <p:txBody>
          <a:bodyPr>
            <a:normAutofit/>
          </a:bodyPr>
          <a:lstStyle/>
          <a:p>
            <a:r>
              <a:rPr lang="en-US" sz="2000" b="1" dirty="0"/>
              <a:t>Example</a:t>
            </a:r>
            <a:r>
              <a:rPr lang="en-US" sz="2000" dirty="0"/>
              <a:t>: Consider a COLLEGE database maintaining information concerning students, courses and their grades in a particular college. The database is organized into three files namely STUDENT, COURSE and GRADE REPORT</a:t>
            </a:r>
            <a:r>
              <a:rPr lang="en-US" sz="2400" dirty="0"/>
              <a:t>. </a:t>
            </a:r>
          </a:p>
          <a:p>
            <a:endParaRPr lang="en-IN" sz="2400" dirty="0"/>
          </a:p>
        </p:txBody>
      </p:sp>
    </p:spTree>
    <p:extLst>
      <p:ext uri="{BB962C8B-B14F-4D97-AF65-F5344CB8AC3E}">
        <p14:creationId xmlns:p14="http://schemas.microsoft.com/office/powerpoint/2010/main" val="3033153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155178"/>
            <a:ext cx="10515600" cy="5823002"/>
          </a:xfrm>
        </p:spPr>
        <p:txBody>
          <a:bodyPr>
            <a:noAutofit/>
          </a:bodyPr>
          <a:lstStyle/>
          <a:p>
            <a:r>
              <a:rPr lang="en-US" sz="2200" dirty="0">
                <a:latin typeface="Times New Roman" panose="02020603050405020304" pitchFamily="18" charset="0"/>
                <a:cs typeface="Times New Roman" panose="02020603050405020304" pitchFamily="18" charset="0"/>
              </a:rPr>
              <a:t>A client is typically a user machine that provides user interface capabilities and local processing. </a:t>
            </a:r>
          </a:p>
          <a:p>
            <a:r>
              <a:rPr lang="en-US" sz="2200" dirty="0">
                <a:latin typeface="Times New Roman" panose="02020603050405020304" pitchFamily="18" charset="0"/>
                <a:cs typeface="Times New Roman" panose="02020603050405020304" pitchFamily="18" charset="0"/>
              </a:rPr>
              <a:t>When a client requires access to additional functionality, such as database access, that does not exist at the client, it connects to a server that provides the needed functionality. </a:t>
            </a:r>
          </a:p>
          <a:p>
            <a:r>
              <a:rPr lang="en-US" sz="2200" dirty="0">
                <a:latin typeface="Times New Roman" panose="02020603050405020304" pitchFamily="18" charset="0"/>
                <a:cs typeface="Times New Roman" panose="02020603050405020304" pitchFamily="18" charset="0"/>
              </a:rPr>
              <a:t>A server is a system containing both hardware and software that can provide services to the client machines, such as file access, printing, archiving, or database access. </a:t>
            </a:r>
          </a:p>
          <a:p>
            <a:r>
              <a:rPr lang="en-US" sz="2200" dirty="0">
                <a:latin typeface="Times New Roman" panose="02020603050405020304" pitchFamily="18" charset="0"/>
                <a:cs typeface="Times New Roman" panose="02020603050405020304" pitchFamily="18" charset="0"/>
              </a:rPr>
              <a:t>The client/server architecture was developed to deal with computing environments in which a large number of PCs, workstations, file servers, printers, database servers, Web servers, e-mail servers, and other software and equipment are connected via a network. </a:t>
            </a:r>
          </a:p>
          <a:p>
            <a:r>
              <a:rPr lang="en-US" sz="2200" dirty="0">
                <a:latin typeface="Times New Roman" panose="02020603050405020304" pitchFamily="18" charset="0"/>
                <a:cs typeface="Times New Roman" panose="02020603050405020304" pitchFamily="18" charset="0"/>
              </a:rPr>
              <a:t>Specialized servers were defined with specific functionalities. For example, </a:t>
            </a:r>
          </a:p>
          <a:p>
            <a:r>
              <a:rPr lang="en-US" sz="2200" dirty="0">
                <a:latin typeface="Times New Roman" panose="02020603050405020304" pitchFamily="18" charset="0"/>
                <a:cs typeface="Times New Roman" panose="02020603050405020304" pitchFamily="18" charset="0"/>
              </a:rPr>
              <a:t>a</a:t>
            </a:r>
            <a:r>
              <a:rPr lang="en-US" sz="2200" b="1" dirty="0">
                <a:latin typeface="Times New Roman" panose="02020603050405020304" pitchFamily="18" charset="0"/>
                <a:cs typeface="Times New Roman" panose="02020603050405020304" pitchFamily="18" charset="0"/>
              </a:rPr>
              <a:t>. file server </a:t>
            </a:r>
            <a:r>
              <a:rPr lang="en-US" sz="2200" dirty="0">
                <a:latin typeface="Times New Roman" panose="02020603050405020304" pitchFamily="18" charset="0"/>
                <a:cs typeface="Times New Roman" panose="02020603050405020304" pitchFamily="18" charset="0"/>
              </a:rPr>
              <a:t>maintains the files of the client machines. </a:t>
            </a:r>
          </a:p>
          <a:p>
            <a:r>
              <a:rPr lang="en-US" sz="2200" dirty="0">
                <a:latin typeface="Times New Roman" panose="02020603050405020304" pitchFamily="18" charset="0"/>
                <a:cs typeface="Times New Roman" panose="02020603050405020304" pitchFamily="18" charset="0"/>
              </a:rPr>
              <a:t>b. </a:t>
            </a:r>
            <a:r>
              <a:rPr lang="en-US" sz="2200" b="1" dirty="0">
                <a:latin typeface="Times New Roman" panose="02020603050405020304" pitchFamily="18" charset="0"/>
                <a:cs typeface="Times New Roman" panose="02020603050405020304" pitchFamily="18" charset="0"/>
              </a:rPr>
              <a:t>printer server </a:t>
            </a:r>
            <a:r>
              <a:rPr lang="en-US" sz="2200" dirty="0">
                <a:latin typeface="Times New Roman" panose="02020603050405020304" pitchFamily="18" charset="0"/>
                <a:cs typeface="Times New Roman" panose="02020603050405020304" pitchFamily="18" charset="0"/>
              </a:rPr>
              <a:t>is connected to various printers and all print requests by the clients are forwarded to this machine.</a:t>
            </a:r>
          </a:p>
          <a:p>
            <a:r>
              <a:rPr lang="en-US" sz="2200" dirty="0">
                <a:latin typeface="Times New Roman" panose="02020603050405020304" pitchFamily="18" charset="0"/>
                <a:cs typeface="Times New Roman" panose="02020603050405020304" pitchFamily="18" charset="0"/>
              </a:rPr>
              <a:t>c. </a:t>
            </a:r>
            <a:r>
              <a:rPr lang="en-US" sz="2200" b="1" dirty="0">
                <a:latin typeface="Times New Roman" panose="02020603050405020304" pitchFamily="18" charset="0"/>
                <a:cs typeface="Times New Roman" panose="02020603050405020304" pitchFamily="18" charset="0"/>
              </a:rPr>
              <a:t>Web servers or e-mail servers </a:t>
            </a:r>
            <a:r>
              <a:rPr lang="en-US" sz="2200" dirty="0">
                <a:latin typeface="Times New Roman" panose="02020603050405020304" pitchFamily="18" charset="0"/>
                <a:cs typeface="Times New Roman" panose="02020603050405020304" pitchFamily="18" charset="0"/>
              </a:rPr>
              <a:t>also fall into the specialized server category. The resources provided by specialized servers can be accessed by many client machines. The client machines provide the user with the appropriate interfaces to utilize these servers, as well as with local processing power to run local applications. </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092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C7A7-8AD4-2D6B-0A72-A675392D9704}"/>
              </a:ext>
            </a:extLst>
          </p:cNvPr>
          <p:cNvSpPr>
            <a:spLocks noGrp="1"/>
          </p:cNvSpPr>
          <p:nvPr>
            <p:ph type="ctrTitle"/>
          </p:nvPr>
        </p:nvSpPr>
        <p:spPr>
          <a:xfrm>
            <a:off x="1229032" y="1750142"/>
            <a:ext cx="9144000" cy="786428"/>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Unit I</a:t>
            </a:r>
          </a:p>
        </p:txBody>
      </p:sp>
      <p:sp>
        <p:nvSpPr>
          <p:cNvPr id="3" name="Subtitle 2">
            <a:extLst>
              <a:ext uri="{FF2B5EF4-FFF2-40B4-BE49-F238E27FC236}">
                <a16:creationId xmlns:a16="http://schemas.microsoft.com/office/drawing/2014/main" id="{31097B51-CDB9-94B0-B642-98E05886A92E}"/>
              </a:ext>
            </a:extLst>
          </p:cNvPr>
          <p:cNvSpPr>
            <a:spLocks noGrp="1"/>
          </p:cNvSpPr>
          <p:nvPr>
            <p:ph type="subTitle" idx="1"/>
          </p:nvPr>
        </p:nvSpPr>
        <p:spPr>
          <a:xfrm>
            <a:off x="1425678" y="2601119"/>
            <a:ext cx="9144000" cy="1655762"/>
          </a:xfrm>
        </p:spPr>
        <p:txBody>
          <a:bodyPr>
            <a:normAutofit lnSpcReduction="10000"/>
          </a:bodyPr>
          <a:lstStyle/>
          <a:p>
            <a:pPr algn="ctr"/>
            <a:r>
              <a:rPr lang="en-IN" sz="4800" b="1" dirty="0">
                <a:latin typeface="Times New Roman" panose="02020603050405020304" pitchFamily="18" charset="0"/>
                <a:cs typeface="Times New Roman" panose="02020603050405020304" pitchFamily="18" charset="0"/>
              </a:rPr>
              <a:t>Chapter -2</a:t>
            </a:r>
          </a:p>
          <a:p>
            <a:pPr algn="ctr"/>
            <a:r>
              <a:rPr lang="en-IN" sz="4800" b="1" dirty="0">
                <a:latin typeface="Times New Roman" panose="02020603050405020304" pitchFamily="18" charset="0"/>
                <a:cs typeface="Times New Roman" panose="02020603050405020304" pitchFamily="18" charset="0"/>
              </a:rPr>
              <a:t>E-R Model</a:t>
            </a:r>
          </a:p>
        </p:txBody>
      </p:sp>
    </p:spTree>
    <p:extLst>
      <p:ext uri="{BB962C8B-B14F-4D97-AF65-F5344CB8AC3E}">
        <p14:creationId xmlns:p14="http://schemas.microsoft.com/office/powerpoint/2010/main" val="919243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r>
              <a:rPr lang="en-IN" sz="2400" b="1" dirty="0">
                <a:latin typeface="Times New Roman" panose="02020603050405020304" pitchFamily="18" charset="0"/>
                <a:cs typeface="Times New Roman" panose="02020603050405020304" pitchFamily="18" charset="0"/>
              </a:rPr>
              <a:t>E-R Model Concepts</a:t>
            </a:r>
          </a:p>
          <a:p>
            <a:r>
              <a:rPr lang="en-US" sz="2400" b="1" dirty="0">
                <a:latin typeface="Times New Roman" panose="02020603050405020304" pitchFamily="18" charset="0"/>
                <a:cs typeface="Times New Roman" panose="02020603050405020304" pitchFamily="18" charset="0"/>
              </a:rPr>
              <a:t>Entity: </a:t>
            </a:r>
            <a:r>
              <a:rPr lang="en-US" sz="2400" dirty="0">
                <a:latin typeface="Times New Roman" panose="02020603050405020304" pitchFamily="18" charset="0"/>
                <a:cs typeface="Times New Roman" panose="02020603050405020304" pitchFamily="18" charset="0"/>
              </a:rPr>
              <a:t>The basic object of ER model is an entity An entity may be an object with physical existence, like person, employee, student or it could be an object with conceptual existence like company, job, and course. </a:t>
            </a:r>
          </a:p>
          <a:p>
            <a:r>
              <a:rPr lang="en-US" sz="2400" dirty="0">
                <a:latin typeface="Times New Roman" panose="02020603050405020304" pitchFamily="18" charset="0"/>
                <a:cs typeface="Times New Roman" panose="02020603050405020304" pitchFamily="18" charset="0"/>
              </a:rPr>
              <a:t>Each entity has attributes (particular properties that describe it). A particular entity will have a value for each of its attributes. The attribute values that describe the entity become major part of the data stored in database.</a:t>
            </a:r>
          </a:p>
          <a:p>
            <a:r>
              <a:rPr lang="en-US" sz="2400" dirty="0">
                <a:latin typeface="Times New Roman" panose="02020603050405020304" pitchFamily="18" charset="0"/>
                <a:cs typeface="Times New Roman" panose="02020603050405020304" pitchFamily="18" charset="0"/>
              </a:rPr>
              <a:t> E.g. Employee is an entity.</a:t>
            </a:r>
          </a:p>
          <a:p>
            <a:r>
              <a:rPr lang="en-IN" sz="2400" b="1" dirty="0">
                <a:latin typeface="Times New Roman" panose="02020603050405020304" pitchFamily="18" charset="0"/>
                <a:cs typeface="Times New Roman" panose="02020603050405020304" pitchFamily="18" charset="0"/>
              </a:rPr>
              <a:t>Types of Attributes</a:t>
            </a:r>
          </a:p>
          <a:p>
            <a:r>
              <a:rPr lang="en-US" sz="2400" dirty="0">
                <a:latin typeface="Times New Roman" panose="02020603050405020304" pitchFamily="18" charset="0"/>
                <a:cs typeface="Times New Roman" panose="02020603050405020304" pitchFamily="18" charset="0"/>
              </a:rPr>
              <a:t>The different types of attributes that occur in ER model are:</a:t>
            </a:r>
          </a:p>
          <a:p>
            <a:r>
              <a:rPr lang="en-US" sz="2400" dirty="0">
                <a:latin typeface="Times New Roman" panose="02020603050405020304" pitchFamily="18" charset="0"/>
                <a:cs typeface="Times New Roman" panose="02020603050405020304" pitchFamily="18" charset="0"/>
              </a:rPr>
              <a:t>a. Simple Vs. composite attributes</a:t>
            </a:r>
          </a:p>
          <a:p>
            <a:r>
              <a:rPr lang="en-US" sz="2400" dirty="0">
                <a:latin typeface="Times New Roman" panose="02020603050405020304" pitchFamily="18" charset="0"/>
                <a:cs typeface="Times New Roman" panose="02020603050405020304" pitchFamily="18" charset="0"/>
              </a:rPr>
              <a:t> b. Single valued Vs. Multi valued attributes</a:t>
            </a:r>
          </a:p>
          <a:p>
            <a:r>
              <a:rPr lang="en-US" sz="2400" dirty="0">
                <a:latin typeface="Times New Roman" panose="02020603050405020304" pitchFamily="18" charset="0"/>
                <a:cs typeface="Times New Roman" panose="02020603050405020304" pitchFamily="18" charset="0"/>
              </a:rPr>
              <a:t>c. Stored Vs. Derived Attributes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96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r>
              <a:rPr lang="en-US" sz="2400" b="1" dirty="0">
                <a:latin typeface="Times New Roman" panose="02020603050405020304" pitchFamily="18" charset="0"/>
                <a:cs typeface="Times New Roman" panose="02020603050405020304" pitchFamily="18" charset="0"/>
              </a:rPr>
              <a:t>Simple Vs. Composite attributes :</a:t>
            </a:r>
            <a:r>
              <a:rPr lang="en-US" sz="2400" dirty="0">
                <a:latin typeface="Times New Roman" panose="02020603050405020304" pitchFamily="18" charset="0"/>
                <a:cs typeface="Times New Roman" panose="02020603050405020304" pitchFamily="18" charset="0"/>
              </a:rPr>
              <a:t>Attributes that are not divisible are called simple attributes or atomic attributes. A composite attribute can be divided into smaller subparts which represent more basic attributes with independent meanings. </a:t>
            </a:r>
          </a:p>
          <a:p>
            <a:r>
              <a:rPr lang="en-US" sz="2400" b="1" dirty="0">
                <a:latin typeface="Times New Roman" panose="02020603050405020304" pitchFamily="18" charset="0"/>
                <a:cs typeface="Times New Roman" panose="02020603050405020304" pitchFamily="18" charset="0"/>
              </a:rPr>
              <a:t>Single valued Vs. Multi valued attributes: </a:t>
            </a:r>
            <a:r>
              <a:rPr lang="en-US" sz="2400" dirty="0">
                <a:latin typeface="Times New Roman" panose="02020603050405020304" pitchFamily="18" charset="0"/>
                <a:cs typeface="Times New Roman" panose="02020603050405020304" pitchFamily="18" charset="0"/>
              </a:rPr>
              <a:t>Attributes that can have a single value for a particular entity are called single valued attributes. E.g. Age of an employee can have only single value. An attribute that can have a set of values for the same entity is called multi valued attribute. E.g. Qualification of an employee can have multiple values.</a:t>
            </a:r>
          </a:p>
          <a:p>
            <a:r>
              <a:rPr lang="en-US" sz="2400" b="1" dirty="0">
                <a:latin typeface="Times New Roman" panose="02020603050405020304" pitchFamily="18" charset="0"/>
                <a:cs typeface="Times New Roman" panose="02020603050405020304" pitchFamily="18" charset="0"/>
              </a:rPr>
              <a:t>Derived attribute Vs. Stored attribute:  </a:t>
            </a:r>
            <a:r>
              <a:rPr lang="en-US" sz="2400" dirty="0">
                <a:latin typeface="Times New Roman" panose="02020603050405020304" pitchFamily="18" charset="0"/>
                <a:cs typeface="Times New Roman" panose="02020603050405020304" pitchFamily="18" charset="0"/>
              </a:rPr>
              <a:t>An attribute that can be derived from other attributes is derived attributes. Example: Total and average marks of a student. The stored attribute are those attribute which doesn’t require any type of further update since they are stored in the database. Example: DOB(Date of birth) is the stored attribute.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920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r>
              <a:rPr lang="en-US" sz="2400" b="1" dirty="0">
                <a:latin typeface="Times New Roman" panose="02020603050405020304" pitchFamily="18" charset="0"/>
                <a:cs typeface="Times New Roman" panose="02020603050405020304" pitchFamily="18" charset="0"/>
              </a:rPr>
              <a:t>Null Values: </a:t>
            </a:r>
            <a:r>
              <a:rPr lang="en-US" sz="2400" dirty="0">
                <a:latin typeface="Times New Roman" panose="02020603050405020304" pitchFamily="18" charset="0"/>
                <a:cs typeface="Times New Roman" panose="02020603050405020304" pitchFamily="18" charset="0"/>
              </a:rPr>
              <a:t>An entity may not have an applicable value for an attribute or some times the value may be unknown. In such cases, a special value called null is assigned to the attributes. </a:t>
            </a:r>
          </a:p>
          <a:p>
            <a:r>
              <a:rPr lang="en-US" sz="2400" b="1" dirty="0">
                <a:latin typeface="Times New Roman" panose="02020603050405020304" pitchFamily="18" charset="0"/>
                <a:cs typeface="Times New Roman" panose="02020603050405020304" pitchFamily="18" charset="0"/>
              </a:rPr>
              <a:t>Complex Attributes: </a:t>
            </a:r>
            <a:r>
              <a:rPr lang="en-US" sz="2400" dirty="0">
                <a:latin typeface="Times New Roman" panose="02020603050405020304" pitchFamily="18" charset="0"/>
                <a:cs typeface="Times New Roman" panose="02020603050405020304" pitchFamily="18" charset="0"/>
              </a:rPr>
              <a:t>They are the nesting of two or more composite and multi-valued attributes. Therefore, these multi-valued and composite attributes are called ‘Components’ of complex attributes. </a:t>
            </a:r>
          </a:p>
          <a:p>
            <a:r>
              <a:rPr lang="en-US" sz="2400" dirty="0">
                <a:latin typeface="Times New Roman" panose="02020603050405020304" pitchFamily="18" charset="0"/>
                <a:cs typeface="Times New Roman" panose="02020603050405020304" pitchFamily="18" charset="0"/>
              </a:rPr>
              <a:t>These components are grouped between parentheses ‘( )’ and multi-valued attributes between curly braces ‘{ }’, Components are separated by commas ‘, ‘.</a:t>
            </a:r>
          </a:p>
          <a:p>
            <a:r>
              <a:rPr lang="en-US" sz="2400" dirty="0">
                <a:latin typeface="Times New Roman" panose="02020603050405020304" pitchFamily="18" charset="0"/>
                <a:cs typeface="Times New Roman" panose="02020603050405020304" pitchFamily="18" charset="0"/>
              </a:rPr>
              <a:t>For example: let us consider a person having multiple phone numbers, emails, and an address. Here, phone number and email are examples of multi-valued attributes and address is an example of the composite attribute, because it can be divided into house number, street, city, and state. </a:t>
            </a:r>
          </a:p>
        </p:txBody>
      </p:sp>
    </p:spTree>
    <p:extLst>
      <p:ext uri="{BB962C8B-B14F-4D97-AF65-F5344CB8AC3E}">
        <p14:creationId xmlns:p14="http://schemas.microsoft.com/office/powerpoint/2010/main" val="3983935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r>
              <a:rPr lang="en-IN" sz="3600" b="1" dirty="0">
                <a:latin typeface="Times New Roman" panose="02020603050405020304" pitchFamily="18" charset="0"/>
                <a:cs typeface="Times New Roman" panose="02020603050405020304" pitchFamily="18" charset="0"/>
              </a:rPr>
              <a:t>Entity Types </a:t>
            </a:r>
            <a:endParaRPr lang="en-US" sz="36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entity type defines a collection (or set) of entities that have the same attributes Each entity type in the database is described by its name and attributes. </a:t>
            </a:r>
          </a:p>
          <a:p>
            <a:r>
              <a:rPr lang="en-US" sz="2400" dirty="0">
                <a:latin typeface="Times New Roman" panose="02020603050405020304" pitchFamily="18" charset="0"/>
                <a:cs typeface="Times New Roman" panose="02020603050405020304" pitchFamily="18" charset="0"/>
              </a:rPr>
              <a:t>An entity type describes the schema or intension for a set of entities that share the same structure. The collection of entities of a particular entity type is grouped into an entity set, which is also called the extension of the entity type. </a:t>
            </a:r>
          </a:p>
          <a:p>
            <a:r>
              <a:rPr lang="en-US" sz="2400" dirty="0">
                <a:latin typeface="Times New Roman" panose="02020603050405020304" pitchFamily="18" charset="0"/>
                <a:cs typeface="Times New Roman" panose="02020603050405020304" pitchFamily="18" charset="0"/>
              </a:rPr>
              <a:t>An entity type is represented in ER diagrams as a rectangular box enclosing the entity type name. </a:t>
            </a:r>
          </a:p>
          <a:p>
            <a:r>
              <a:rPr lang="en-US" sz="2400" dirty="0">
                <a:latin typeface="Times New Roman" panose="02020603050405020304" pitchFamily="18" charset="0"/>
                <a:cs typeface="Times New Roman" panose="02020603050405020304" pitchFamily="18" charset="0"/>
              </a:rPr>
              <a:t>Attribute names are enclosed in ovals and are attached to their entity type by straight lines. Composite attributes are attached to component attributes by straight lines. Multivalued attributes are displayed in double ovals</a:t>
            </a:r>
          </a:p>
          <a:p>
            <a:r>
              <a:rPr lang="en-US" sz="2400" dirty="0">
                <a:latin typeface="Times New Roman" panose="02020603050405020304" pitchFamily="18" charset="0"/>
                <a:cs typeface="Times New Roman" panose="02020603050405020304" pitchFamily="18" charset="0"/>
              </a:rPr>
              <a:t>A database usually contains groups of entities that are similar. For example, a company employing hundreds of employees may want to store similar information concerning each of the employees. These employee entities share the same attributes, but each entity has its own value(s) for each attribute.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401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r>
              <a:rPr lang="en-US" sz="2800" b="1" dirty="0">
                <a:latin typeface="Times New Roman" panose="02020603050405020304" pitchFamily="18" charset="0"/>
                <a:cs typeface="Times New Roman" panose="02020603050405020304" pitchFamily="18" charset="0"/>
              </a:rPr>
              <a:t>Key Attributes of entity types</a:t>
            </a:r>
          </a:p>
          <a:p>
            <a:r>
              <a:rPr lang="en-US" sz="2800" dirty="0">
                <a:latin typeface="Times New Roman" panose="02020603050405020304" pitchFamily="18" charset="0"/>
                <a:cs typeface="Times New Roman" panose="02020603050405020304" pitchFamily="18" charset="0"/>
              </a:rPr>
              <a:t>An entity type has an attribute whose values are distinct for each individual entity in the entity set. Such an attribute is called a key attribute(strong </a:t>
            </a:r>
            <a:r>
              <a:rPr lang="en-US" sz="2800" dirty="0" err="1">
                <a:latin typeface="Times New Roman" panose="02020603050405020304" pitchFamily="18" charset="0"/>
                <a:cs typeface="Times New Roman" panose="02020603050405020304" pitchFamily="18" charset="0"/>
              </a:rPr>
              <a:t>Entitiy</a:t>
            </a:r>
            <a:r>
              <a:rPr lang="en-US" sz="2800" dirty="0">
                <a:latin typeface="Times New Roman" panose="02020603050405020304" pitchFamily="18" charset="0"/>
                <a:cs typeface="Times New Roman" panose="02020603050405020304" pitchFamily="18" charset="0"/>
              </a:rPr>
              <a:t>) and its value can be used to identify each entity uniquely. An entity with no key attribute is called a </a:t>
            </a:r>
            <a:r>
              <a:rPr lang="en-US" sz="2800" b="1" dirty="0">
                <a:latin typeface="Times New Roman" panose="02020603050405020304" pitchFamily="18" charset="0"/>
                <a:cs typeface="Times New Roman" panose="02020603050405020304" pitchFamily="18" charset="0"/>
              </a:rPr>
              <a:t>weak entity</a:t>
            </a:r>
            <a:r>
              <a:rPr lang="en-US"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319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r>
              <a:rPr lang="en-IN" sz="3600" b="1" dirty="0">
                <a:latin typeface="Times New Roman" panose="02020603050405020304" pitchFamily="18" charset="0"/>
                <a:cs typeface="Times New Roman" panose="02020603050405020304" pitchFamily="18" charset="0"/>
              </a:rPr>
              <a:t>Entity Sets</a:t>
            </a:r>
          </a:p>
          <a:p>
            <a:r>
              <a:rPr lang="en-US" sz="2400" dirty="0">
                <a:latin typeface="Times New Roman" panose="02020603050405020304" pitchFamily="18" charset="0"/>
                <a:cs typeface="Times New Roman" panose="02020603050405020304" pitchFamily="18" charset="0"/>
              </a:rPr>
              <a:t>The collection of all entities of a particular entity type in a database at a point of time is called entity set. This is also called the extension of the entity type.</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28D8ED4-5F3B-105C-4DA2-689B7303CBF5}"/>
              </a:ext>
            </a:extLst>
          </p:cNvPr>
          <p:cNvPicPr>
            <a:picLocks noChangeAspect="1"/>
          </p:cNvPicPr>
          <p:nvPr/>
        </p:nvPicPr>
        <p:blipFill>
          <a:blip r:embed="rId3"/>
          <a:stretch>
            <a:fillRect/>
          </a:stretch>
        </p:blipFill>
        <p:spPr>
          <a:xfrm>
            <a:off x="1083365" y="1992505"/>
            <a:ext cx="9531626" cy="4289025"/>
          </a:xfrm>
          <a:prstGeom prst="rect">
            <a:avLst/>
          </a:prstGeom>
        </p:spPr>
      </p:pic>
    </p:spTree>
    <p:extLst>
      <p:ext uri="{BB962C8B-B14F-4D97-AF65-F5344CB8AC3E}">
        <p14:creationId xmlns:p14="http://schemas.microsoft.com/office/powerpoint/2010/main" val="1111524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758687" y="0"/>
            <a:ext cx="10515600" cy="5901660"/>
          </a:xfrm>
        </p:spPr>
        <p:txBody>
          <a:bodyPr>
            <a:noAutofit/>
          </a:bodyPr>
          <a:lstStyle/>
          <a:p>
            <a:r>
              <a:rPr lang="en-US" sz="2400" b="1" dirty="0">
                <a:latin typeface="Times New Roman" panose="02020603050405020304" pitchFamily="18" charset="0"/>
                <a:cs typeface="Times New Roman" panose="02020603050405020304" pitchFamily="18" charset="0"/>
              </a:rPr>
              <a:t>Key Attributes of entity types</a:t>
            </a:r>
          </a:p>
          <a:p>
            <a:r>
              <a:rPr lang="en-US" sz="2400" dirty="0">
                <a:latin typeface="Times New Roman" panose="02020603050405020304" pitchFamily="18" charset="0"/>
                <a:cs typeface="Times New Roman" panose="02020603050405020304" pitchFamily="18" charset="0"/>
              </a:rPr>
              <a:t>An entity type has an attribute whose values are distinct for each individual entity in the entity set. Such an attribute is called a key attribute and its value can be used to identify each entity uniquely. An entity with no key attribute is called a </a:t>
            </a:r>
            <a:r>
              <a:rPr lang="en-US" sz="2400" b="1" dirty="0">
                <a:latin typeface="Times New Roman" panose="02020603050405020304" pitchFamily="18" charset="0"/>
                <a:cs typeface="Times New Roman" panose="02020603050405020304" pitchFamily="18" charset="0"/>
              </a:rPr>
              <a:t>weak entity</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Value sets(Domains) of attributes: </a:t>
            </a:r>
            <a:r>
              <a:rPr lang="en-US" sz="2400" dirty="0">
                <a:latin typeface="Times New Roman" panose="02020603050405020304" pitchFamily="18" charset="0"/>
                <a:cs typeface="Times New Roman" panose="02020603050405020304" pitchFamily="18" charset="0"/>
              </a:rPr>
              <a:t>Each simple attribute is associated with a value set or domain of values. It specifies the set of values that may be assigned to that attribute for each individual entity. E.g. The value set for attribute age of employee to be the set of integers between 16 and 70.</a:t>
            </a:r>
          </a:p>
          <a:p>
            <a:r>
              <a:rPr lang="en-US" sz="2400" b="1" dirty="0">
                <a:latin typeface="Times New Roman" panose="02020603050405020304" pitchFamily="18" charset="0"/>
                <a:cs typeface="Times New Roman" panose="02020603050405020304" pitchFamily="18" charset="0"/>
              </a:rPr>
              <a:t>Relationships types and relationship roles and Structural constraints</a:t>
            </a:r>
          </a:p>
          <a:p>
            <a:r>
              <a:rPr lang="en-US" sz="2400" dirty="0">
                <a:latin typeface="Times New Roman" panose="02020603050405020304" pitchFamily="18" charset="0"/>
                <a:cs typeface="Times New Roman" panose="02020603050405020304" pitchFamily="18" charset="0"/>
              </a:rPr>
              <a:t>A relationship type R among n entity types E1,E2,…En defines a set of associations or relationship set among entities from these entity types. For example, a relation Employee is associated with Department. The relationship used here is ―works for‖. In ER diagrams, relationship types are displayed in diamond boxes, which are connected using straight lines to rectangles representing entity types. The name of the relationship type is written inside the diamond.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783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156033"/>
            <a:ext cx="10515600" cy="5901660"/>
          </a:xfrm>
        </p:spPr>
        <p:txBody>
          <a:bodyPr>
            <a:noAutofit/>
          </a:bodyPr>
          <a:lstStyle/>
          <a:p>
            <a:r>
              <a:rPr lang="en-US" sz="2200" b="1" dirty="0">
                <a:latin typeface="Times New Roman" panose="02020603050405020304" pitchFamily="18" charset="0"/>
                <a:cs typeface="Times New Roman" panose="02020603050405020304" pitchFamily="18" charset="0"/>
              </a:rPr>
              <a:t>Degree of a relationship :</a:t>
            </a:r>
            <a:r>
              <a:rPr lang="en-US" sz="2200" dirty="0">
                <a:latin typeface="Times New Roman" panose="02020603050405020304" pitchFamily="18" charset="0"/>
                <a:cs typeface="Times New Roman" panose="02020603050405020304" pitchFamily="18" charset="0"/>
              </a:rPr>
              <a:t>The degree of relationship is the number of participating entity types. The works-for relationship is of degree 2 because the two entity types participating in the relation are emp and dept. A relationship of degree two is called a binary relation and relation of degree three is called ternary relation. Binary relations are the most common relation. </a:t>
            </a:r>
          </a:p>
          <a:p>
            <a:r>
              <a:rPr lang="en-US" sz="2200" b="1" dirty="0">
                <a:latin typeface="Times New Roman" panose="02020603050405020304" pitchFamily="18" charset="0"/>
                <a:cs typeface="Times New Roman" panose="02020603050405020304" pitchFamily="18" charset="0"/>
              </a:rPr>
              <a:t>Relationships as Attributes: </a:t>
            </a:r>
            <a:r>
              <a:rPr lang="en-US" sz="2200" dirty="0">
                <a:latin typeface="Times New Roman" panose="02020603050405020304" pitchFamily="18" charset="0"/>
                <a:cs typeface="Times New Roman" panose="02020603050405020304" pitchFamily="18" charset="0"/>
              </a:rPr>
              <a:t>Consider the works for relation. Department of employee or employees of department represent works for relation. Hence relation can be represented as attributes.</a:t>
            </a:r>
          </a:p>
          <a:p>
            <a:r>
              <a:rPr lang="en-US" sz="2200" b="1" dirty="0">
                <a:latin typeface="Times New Roman" panose="02020603050405020304" pitchFamily="18" charset="0"/>
                <a:cs typeface="Times New Roman" panose="02020603050405020304" pitchFamily="18" charset="0"/>
              </a:rPr>
              <a:t>Role Names :</a:t>
            </a:r>
            <a:r>
              <a:rPr lang="en-US" sz="2200" dirty="0">
                <a:latin typeface="Times New Roman" panose="02020603050405020304" pitchFamily="18" charset="0"/>
                <a:cs typeface="Times New Roman" panose="02020603050405020304" pitchFamily="18" charset="0"/>
              </a:rPr>
              <a:t>Each entity type that participates in a relation type plays a particular role in the relation. The role name signifies the role that the participating entity from the entity type plays in each relation instance and helps to explain helps to explain what the relation means. Example: In ‗works for‘ relation EMP plays employee or worker role and DEPT plays the employer role.</a:t>
            </a:r>
          </a:p>
          <a:p>
            <a:r>
              <a:rPr lang="en-US" sz="2200" b="1" dirty="0">
                <a:latin typeface="Times New Roman" panose="02020603050405020304" pitchFamily="18" charset="0"/>
                <a:cs typeface="Times New Roman" panose="02020603050405020304" pitchFamily="18" charset="0"/>
              </a:rPr>
              <a:t>Recursive Relationships: </a:t>
            </a:r>
            <a:r>
              <a:rPr lang="en-US" sz="2200" dirty="0">
                <a:latin typeface="Times New Roman" panose="02020603050405020304" pitchFamily="18" charset="0"/>
                <a:cs typeface="Times New Roman" panose="02020603050405020304" pitchFamily="18" charset="0"/>
              </a:rPr>
              <a:t>Sometimes the same entity type participates more than once in a relation type in different roles. Such a relation type is called a recursive relation. </a:t>
            </a:r>
          </a:p>
          <a:p>
            <a:r>
              <a:rPr lang="en-US" sz="2200" dirty="0">
                <a:latin typeface="Times New Roman" panose="02020603050405020304" pitchFamily="18" charset="0"/>
                <a:cs typeface="Times New Roman" panose="02020603050405020304" pitchFamily="18" charset="0"/>
              </a:rPr>
              <a:t>Example: The supervise relation relates an employee to a supervisor ; where emp and supervisor are members of same EMP entity type. Here EMP entity type participates twice in ‗supervision‘ – once in the role of a boss and once in the role of a subordinate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10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98AB-1D6C-9CE6-E8AD-DFBF82C02792}"/>
              </a:ext>
            </a:extLst>
          </p:cNvPr>
          <p:cNvSpPr>
            <a:spLocks noGrp="1"/>
          </p:cNvSpPr>
          <p:nvPr>
            <p:ph type="title"/>
          </p:nvPr>
        </p:nvSpPr>
        <p:spPr/>
        <p:txBody>
          <a:bodyPr>
            <a:normAutofit fontScale="90000"/>
          </a:bodyPr>
          <a:lstStyle/>
          <a:p>
            <a:r>
              <a:rPr lang="en-IN" sz="4400" b="1" dirty="0">
                <a:latin typeface="Times New Roman" panose="02020603050405020304" pitchFamily="18" charset="0"/>
                <a:cs typeface="Times New Roman" panose="02020603050405020304" pitchFamily="18" charset="0"/>
              </a:rPr>
              <a:t>Simplified Database System Environment</a:t>
            </a:r>
            <a:endParaRPr lang="en-IN" dirty="0"/>
          </a:p>
        </p:txBody>
      </p:sp>
      <p:pic>
        <p:nvPicPr>
          <p:cNvPr id="5" name="Content Placeholder 4">
            <a:extLst>
              <a:ext uri="{FF2B5EF4-FFF2-40B4-BE49-F238E27FC236}">
                <a16:creationId xmlns:a16="http://schemas.microsoft.com/office/drawing/2014/main" id="{FF66D451-DC51-CFB8-2042-1A060AC125B5}"/>
              </a:ext>
            </a:extLst>
          </p:cNvPr>
          <p:cNvPicPr>
            <a:picLocks noGrp="1" noChangeAspect="1"/>
          </p:cNvPicPr>
          <p:nvPr>
            <p:ph idx="1"/>
          </p:nvPr>
        </p:nvPicPr>
        <p:blipFill>
          <a:blip r:embed="rId2"/>
          <a:stretch>
            <a:fillRect/>
          </a:stretch>
        </p:blipFill>
        <p:spPr>
          <a:xfrm>
            <a:off x="2231568" y="2160588"/>
            <a:ext cx="5488901" cy="3881437"/>
          </a:xfrm>
          <a:prstGeom prst="rect">
            <a:avLst/>
          </a:prstGeom>
        </p:spPr>
      </p:pic>
    </p:spTree>
    <p:extLst>
      <p:ext uri="{BB962C8B-B14F-4D97-AF65-F5344CB8AC3E}">
        <p14:creationId xmlns:p14="http://schemas.microsoft.com/office/powerpoint/2010/main" val="3364227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r>
              <a:rPr lang="en-IN" sz="2400" b="1" dirty="0">
                <a:latin typeface="Times New Roman" panose="02020603050405020304" pitchFamily="18" charset="0"/>
                <a:cs typeface="Times New Roman" panose="02020603050405020304" pitchFamily="18" charset="0"/>
              </a:rPr>
              <a:t>Constraints on relationship types:</a:t>
            </a:r>
          </a:p>
          <a:p>
            <a:r>
              <a:rPr lang="en-US" sz="2400" dirty="0">
                <a:latin typeface="Times New Roman" panose="02020603050405020304" pitchFamily="18" charset="0"/>
                <a:cs typeface="Times New Roman" panose="02020603050405020304" pitchFamily="18" charset="0"/>
              </a:rPr>
              <a:t>The two types of relation constraints are </a:t>
            </a:r>
          </a:p>
          <a:p>
            <a:r>
              <a:rPr lang="en-US" sz="2400" dirty="0">
                <a:latin typeface="Times New Roman" panose="02020603050405020304" pitchFamily="18" charset="0"/>
                <a:cs typeface="Times New Roman" panose="02020603050405020304" pitchFamily="18" charset="0"/>
              </a:rPr>
              <a:t>Cardinality Ratio </a:t>
            </a:r>
          </a:p>
          <a:p>
            <a:r>
              <a:rPr lang="en-US" sz="2400" dirty="0">
                <a:latin typeface="Times New Roman" panose="02020603050405020304" pitchFamily="18" charset="0"/>
                <a:cs typeface="Times New Roman" panose="02020603050405020304" pitchFamily="18" charset="0"/>
              </a:rPr>
              <a:t>Participation Constraints</a:t>
            </a:r>
          </a:p>
          <a:p>
            <a:r>
              <a:rPr lang="en-US" sz="2400" b="1" dirty="0">
                <a:latin typeface="Times New Roman" panose="02020603050405020304" pitchFamily="18" charset="0"/>
                <a:cs typeface="Times New Roman" panose="02020603050405020304" pitchFamily="18" charset="0"/>
              </a:rPr>
              <a:t>Cardinality Ratio for a Binary </a:t>
            </a:r>
            <a:r>
              <a:rPr lang="en-US" sz="2400" b="1" dirty="0" err="1">
                <a:latin typeface="Times New Roman" panose="02020603050405020304" pitchFamily="18" charset="0"/>
                <a:cs typeface="Times New Roman" panose="02020603050405020304" pitchFamily="18" charset="0"/>
              </a:rPr>
              <a:t>Relation:</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cardinality ratio for a binary relation specifies the maximum number of instances that an entity participates in. The possible cardinality ratios for a binary relationship type are 1:1, 1:N, N:1, M:N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803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3931C-6FB7-2429-46EA-527A95600EE0}"/>
              </a:ext>
            </a:extLst>
          </p:cNvPr>
          <p:cNvSpPr>
            <a:spLocks noGrp="1"/>
          </p:cNvSpPr>
          <p:nvPr>
            <p:ph sz="half" idx="1"/>
          </p:nvPr>
        </p:nvSpPr>
        <p:spPr>
          <a:xfrm>
            <a:off x="619539" y="255243"/>
            <a:ext cx="5181600" cy="5024024"/>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One-to-one relationship (1:1):</a:t>
            </a:r>
            <a:r>
              <a:rPr lang="en-US" sz="2400" dirty="0">
                <a:latin typeface="Times New Roman" panose="02020603050405020304" pitchFamily="18" charset="0"/>
                <a:cs typeface="Times New Roman" panose="02020603050405020304" pitchFamily="18" charset="0"/>
              </a:rPr>
              <a:t>One entity of A is associated with one entity of B</a:t>
            </a:r>
          </a:p>
          <a:p>
            <a:r>
              <a:rPr lang="en-US" sz="2400" b="1" dirty="0">
                <a:latin typeface="Times New Roman" panose="02020603050405020304" pitchFamily="18" charset="0"/>
                <a:cs typeface="Times New Roman" panose="02020603050405020304" pitchFamily="18" charset="0"/>
              </a:rPr>
              <a:t>One-to-many relationship(1:N): </a:t>
            </a:r>
            <a:r>
              <a:rPr lang="en-US" sz="2400" dirty="0">
                <a:latin typeface="Times New Roman" panose="02020603050405020304" pitchFamily="18" charset="0"/>
                <a:cs typeface="Times New Roman" panose="02020603050405020304" pitchFamily="18" charset="0"/>
              </a:rPr>
              <a:t>An entity set A is associated with any number of entities in B with a possibility of zero and entity in B is associated with at most one entity in A.</a:t>
            </a:r>
          </a:p>
          <a:p>
            <a:r>
              <a:rPr lang="en-US" sz="2400" b="1" dirty="0">
                <a:latin typeface="Times New Roman" panose="02020603050405020304" pitchFamily="18" charset="0"/>
                <a:cs typeface="Times New Roman" panose="02020603050405020304" pitchFamily="18" charset="0"/>
              </a:rPr>
              <a:t>Many-to-one relationship(M:N):</a:t>
            </a:r>
            <a:r>
              <a:rPr lang="en-US" sz="2400" dirty="0">
                <a:latin typeface="Times New Roman" panose="02020603050405020304" pitchFamily="18" charset="0"/>
                <a:cs typeface="Times New Roman" panose="02020603050405020304" pitchFamily="18" charset="0"/>
              </a:rPr>
              <a:t>An entity set A is associated with at most one entity in B and an entity set in B can be associated with any number of entities in A with a possibility of zero.</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FF35575-23B3-BB15-1924-4A678C9654D2}"/>
              </a:ext>
            </a:extLst>
          </p:cNvPr>
          <p:cNvPicPr>
            <a:picLocks noGrp="1" noChangeAspect="1"/>
          </p:cNvPicPr>
          <p:nvPr>
            <p:ph sz="half" idx="2"/>
          </p:nvPr>
        </p:nvPicPr>
        <p:blipFill>
          <a:blip r:embed="rId2"/>
          <a:stretch>
            <a:fillRect/>
          </a:stretch>
        </p:blipFill>
        <p:spPr>
          <a:xfrm>
            <a:off x="6580416" y="86278"/>
            <a:ext cx="4305673" cy="1782279"/>
          </a:xfrm>
        </p:spPr>
      </p:pic>
      <p:pic>
        <p:nvPicPr>
          <p:cNvPr id="8" name="Picture 7">
            <a:extLst>
              <a:ext uri="{FF2B5EF4-FFF2-40B4-BE49-F238E27FC236}">
                <a16:creationId xmlns:a16="http://schemas.microsoft.com/office/drawing/2014/main" id="{F00F12C5-00AB-7AE3-02F9-7DCECFE7AC27}"/>
              </a:ext>
            </a:extLst>
          </p:cNvPr>
          <p:cNvPicPr>
            <a:picLocks noChangeAspect="1"/>
          </p:cNvPicPr>
          <p:nvPr/>
        </p:nvPicPr>
        <p:blipFill>
          <a:blip r:embed="rId3"/>
          <a:stretch>
            <a:fillRect/>
          </a:stretch>
        </p:blipFill>
        <p:spPr>
          <a:xfrm>
            <a:off x="5377071" y="1769165"/>
            <a:ext cx="4919866" cy="2431194"/>
          </a:xfrm>
          <a:prstGeom prst="rect">
            <a:avLst/>
          </a:prstGeom>
        </p:spPr>
      </p:pic>
      <p:pic>
        <p:nvPicPr>
          <p:cNvPr id="12" name="Picture 11">
            <a:extLst>
              <a:ext uri="{FF2B5EF4-FFF2-40B4-BE49-F238E27FC236}">
                <a16:creationId xmlns:a16="http://schemas.microsoft.com/office/drawing/2014/main" id="{C03B61F4-8EF0-33A9-81BB-84D9567559C6}"/>
              </a:ext>
            </a:extLst>
          </p:cNvPr>
          <p:cNvPicPr>
            <a:picLocks noChangeAspect="1"/>
          </p:cNvPicPr>
          <p:nvPr/>
        </p:nvPicPr>
        <p:blipFill>
          <a:blip r:embed="rId4"/>
          <a:stretch>
            <a:fillRect/>
          </a:stretch>
        </p:blipFill>
        <p:spPr>
          <a:xfrm>
            <a:off x="5801139" y="4162840"/>
            <a:ext cx="4580017" cy="2232853"/>
          </a:xfrm>
          <a:prstGeom prst="rect">
            <a:avLst/>
          </a:prstGeom>
        </p:spPr>
      </p:pic>
    </p:spTree>
    <p:extLst>
      <p:ext uri="{BB962C8B-B14F-4D97-AF65-F5344CB8AC3E}">
        <p14:creationId xmlns:p14="http://schemas.microsoft.com/office/powerpoint/2010/main" val="3324697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3931C-6FB7-2429-46EA-527A95600EE0}"/>
              </a:ext>
            </a:extLst>
          </p:cNvPr>
          <p:cNvSpPr>
            <a:spLocks noGrp="1"/>
          </p:cNvSpPr>
          <p:nvPr>
            <p:ph sz="half" idx="1"/>
          </p:nvPr>
        </p:nvSpPr>
        <p:spPr>
          <a:xfrm>
            <a:off x="619539" y="255243"/>
            <a:ext cx="5181600" cy="5024024"/>
          </a:xfrm>
        </p:spPr>
        <p:txBody>
          <a:bodyPr>
            <a:normAutofit/>
          </a:bodyPr>
          <a:lstStyle/>
          <a:p>
            <a:r>
              <a:rPr lang="en-US" sz="2400" b="1" dirty="0">
                <a:latin typeface="Times New Roman" panose="02020603050405020304" pitchFamily="18" charset="0"/>
                <a:cs typeface="Times New Roman" panose="02020603050405020304" pitchFamily="18" charset="0"/>
              </a:rPr>
              <a:t>Many-to-many relationship(M:N) </a:t>
            </a:r>
            <a:r>
              <a:rPr lang="en-US" sz="2400" dirty="0">
                <a:latin typeface="Times New Roman" panose="02020603050405020304" pitchFamily="18" charset="0"/>
                <a:cs typeface="Times New Roman" panose="02020603050405020304" pitchFamily="18" charset="0"/>
              </a:rPr>
              <a:t>Many entities of A are associated with many entities of B.</a:t>
            </a:r>
            <a:endParaRPr lang="en-IN" sz="2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05FDC60-D1A3-F5FA-915E-437BB2D19BB6}"/>
              </a:ext>
            </a:extLst>
          </p:cNvPr>
          <p:cNvPicPr>
            <a:picLocks noGrp="1" noChangeAspect="1"/>
          </p:cNvPicPr>
          <p:nvPr>
            <p:ph sz="half" idx="2"/>
          </p:nvPr>
        </p:nvPicPr>
        <p:blipFill>
          <a:blip r:embed="rId2"/>
          <a:stretch>
            <a:fillRect/>
          </a:stretch>
        </p:blipFill>
        <p:spPr>
          <a:xfrm>
            <a:off x="6096000" y="367746"/>
            <a:ext cx="4273825" cy="3538331"/>
          </a:xfrm>
        </p:spPr>
      </p:pic>
    </p:spTree>
    <p:extLst>
      <p:ext uri="{BB962C8B-B14F-4D97-AF65-F5344CB8AC3E}">
        <p14:creationId xmlns:p14="http://schemas.microsoft.com/office/powerpoint/2010/main" val="23733221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r>
              <a:rPr lang="en-IN" sz="2400" b="1" dirty="0">
                <a:latin typeface="Times New Roman" panose="02020603050405020304" pitchFamily="18" charset="0"/>
                <a:cs typeface="Times New Roman" panose="02020603050405020304" pitchFamily="18" charset="0"/>
              </a:rPr>
              <a:t>Participation Constraints</a:t>
            </a:r>
          </a:p>
          <a:p>
            <a:r>
              <a:rPr lang="en-US" sz="2400" dirty="0">
                <a:latin typeface="Times New Roman" panose="02020603050405020304" pitchFamily="18" charset="0"/>
                <a:cs typeface="Times New Roman" panose="02020603050405020304" pitchFamily="18" charset="0"/>
              </a:rPr>
              <a:t>The participation constraint specifies whether the existence of an entity depends on its being related to another entity via a relation type. It specifies the minimum number of relation instance that each entity can participate in and is also called the minimum cardinality relation.</a:t>
            </a:r>
          </a:p>
          <a:p>
            <a:r>
              <a:rPr lang="en-US" sz="2400" dirty="0">
                <a:latin typeface="Times New Roman" panose="02020603050405020304" pitchFamily="18" charset="0"/>
                <a:cs typeface="Times New Roman" panose="02020603050405020304" pitchFamily="18" charset="0"/>
              </a:rPr>
              <a:t>The two types of participation constraints are</a:t>
            </a:r>
          </a:p>
          <a:p>
            <a:r>
              <a:rPr lang="fr-FR" sz="2400" dirty="0">
                <a:latin typeface="Times New Roman" panose="02020603050405020304" pitchFamily="18" charset="0"/>
                <a:cs typeface="Times New Roman" panose="02020603050405020304" pitchFamily="18" charset="0"/>
              </a:rPr>
              <a:t>Total participation</a:t>
            </a:r>
          </a:p>
          <a:p>
            <a:r>
              <a:rPr lang="fr-FR" sz="2400" dirty="0">
                <a:latin typeface="Times New Roman" panose="02020603050405020304" pitchFamily="18" charset="0"/>
                <a:cs typeface="Times New Roman" panose="02020603050405020304" pitchFamily="18" charset="0"/>
              </a:rPr>
              <a:t> Partial participation</a:t>
            </a:r>
          </a:p>
          <a:p>
            <a:r>
              <a:rPr lang="en-IN" sz="2400" b="1" dirty="0">
                <a:latin typeface="Times New Roman" panose="02020603050405020304" pitchFamily="18" charset="0"/>
                <a:cs typeface="Times New Roman" panose="02020603050405020304" pitchFamily="18" charset="0"/>
              </a:rPr>
              <a:t>Total participation</a:t>
            </a:r>
            <a:r>
              <a:rPr lang="fr-FR"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Example: If a company policy states that every employee must work for a department. An employee entity can exist only if it participates in at least one ‗works for‘ relation instance. The participation of EMPLOYEE in ‗works for‘ is called total participation. i.e. every entity in a set of employee must be related to department entity via works for. Total participation is also called </a:t>
            </a:r>
            <a:r>
              <a:rPr lang="en-US" sz="2400" dirty="0" err="1">
                <a:latin typeface="Times New Roman" panose="02020603050405020304" pitchFamily="18" charset="0"/>
                <a:cs typeface="Times New Roman" panose="02020603050405020304" pitchFamily="18" charset="0"/>
              </a:rPr>
              <a:t>existency</a:t>
            </a:r>
            <a:r>
              <a:rPr lang="en-US" sz="2400" dirty="0">
                <a:latin typeface="Times New Roman" panose="02020603050405020304" pitchFamily="18" charset="0"/>
                <a:cs typeface="Times New Roman" panose="02020603050405020304" pitchFamily="18" charset="0"/>
              </a:rPr>
              <a:t> dependency.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9705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pPr algn="just"/>
            <a:r>
              <a:rPr lang="en-US" sz="2400" b="1" dirty="0">
                <a:latin typeface="Times New Roman" panose="02020603050405020304" pitchFamily="18" charset="0"/>
                <a:cs typeface="Times New Roman" panose="02020603050405020304" pitchFamily="18" charset="0"/>
              </a:rPr>
              <a:t>Partial participation: </a:t>
            </a:r>
            <a:r>
              <a:rPr lang="en-US" sz="2400" dirty="0">
                <a:latin typeface="Times New Roman" panose="02020603050405020304" pitchFamily="18" charset="0"/>
                <a:cs typeface="Times New Roman" panose="02020603050405020304" pitchFamily="18" charset="0"/>
              </a:rPr>
              <a:t>For example: Not every employee can manage a department. Hence participation of employee in ‗manages‘ relation is partial i.e. a part of the set of employee entities are related to some department entity via ‗manages‘ relation. Cardinality ratio and participation constraint together are known as structural constraints.</a:t>
            </a:r>
          </a:p>
          <a:p>
            <a:pPr algn="just"/>
            <a:r>
              <a:rPr lang="en-IN" sz="2400" b="1" dirty="0">
                <a:latin typeface="Times New Roman" panose="02020603050405020304" pitchFamily="18" charset="0"/>
                <a:cs typeface="Times New Roman" panose="02020603050405020304" pitchFamily="18" charset="0"/>
              </a:rPr>
              <a:t>Attributes of Relationship Types:</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Relationship types can also have attributes, similar to those of entity types. For example, to record the number of hours per week that a particular employee works on a particular project, we can include an attribute Hours for the WORKS_ON relationship type. Another example is to include the date on which a manager started managing a department via an attribute </a:t>
            </a:r>
            <a:r>
              <a:rPr lang="en-US" sz="2400" dirty="0" err="1">
                <a:latin typeface="Times New Roman" panose="02020603050405020304" pitchFamily="18" charset="0"/>
                <a:cs typeface="Times New Roman" panose="02020603050405020304" pitchFamily="18" charset="0"/>
              </a:rPr>
              <a:t>Start_date</a:t>
            </a:r>
            <a:r>
              <a:rPr lang="en-US" sz="2400" dirty="0">
                <a:latin typeface="Times New Roman" panose="02020603050405020304" pitchFamily="18" charset="0"/>
                <a:cs typeface="Times New Roman" panose="02020603050405020304" pitchFamily="18" charset="0"/>
              </a:rPr>
              <a:t> for the MANAGES relationship type.</a:t>
            </a:r>
          </a:p>
          <a:p>
            <a:pPr algn="just"/>
            <a:r>
              <a:rPr lang="en-IN" sz="2400" b="1" dirty="0">
                <a:latin typeface="Times New Roman" panose="02020603050405020304" pitchFamily="18" charset="0"/>
                <a:cs typeface="Times New Roman" panose="02020603050405020304" pitchFamily="18" charset="0"/>
              </a:rPr>
              <a:t>Weak Entity Types :</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Entity types that do not have any key attributes of their own are known as weak entity types. Entity types that have key attributes are called strong entity types. Entities belonging to a weak entity are identified by being related to specific entities from another entity type in combination with one of their attribute values.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9551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pPr algn="just"/>
            <a:r>
              <a:rPr lang="en-US" sz="2400" dirty="0">
                <a:latin typeface="Times New Roman" panose="02020603050405020304" pitchFamily="18" charset="0"/>
                <a:cs typeface="Times New Roman" panose="02020603050405020304" pitchFamily="18" charset="0"/>
              </a:rPr>
              <a:t>We call this other entity type as identifying or owner entity type. The relation type that relates the weak entity type to its owner is called the identifying relation of the weak entity. </a:t>
            </a:r>
          </a:p>
          <a:p>
            <a:pPr algn="just"/>
            <a:r>
              <a:rPr lang="en-US" sz="2400" dirty="0">
                <a:latin typeface="Times New Roman" panose="02020603050405020304" pitchFamily="18" charset="0"/>
                <a:cs typeface="Times New Roman" panose="02020603050405020304" pitchFamily="18" charset="0"/>
              </a:rPr>
              <a:t>Example: Consider the entity type Dependent related to Employee, used to keep track of the dependents of each employee. Dependent – Name, DOB, Sex, Relation.</a:t>
            </a:r>
          </a:p>
          <a:p>
            <a:pPr algn="just"/>
            <a:r>
              <a:rPr lang="en-US" sz="2400" dirty="0">
                <a:latin typeface="Times New Roman" panose="02020603050405020304" pitchFamily="18" charset="0"/>
                <a:cs typeface="Times New Roman" panose="02020603050405020304" pitchFamily="18" charset="0"/>
              </a:rPr>
              <a:t> Two dependents of 2 distinct employees may by chance be the same value. They can be identified as distinct only after determining the particular employee entity to which each dependent is related. </a:t>
            </a:r>
          </a:p>
          <a:p>
            <a:pPr algn="just"/>
            <a:r>
              <a:rPr lang="en-US" sz="2400" dirty="0">
                <a:latin typeface="Times New Roman" panose="02020603050405020304" pitchFamily="18" charset="0"/>
                <a:cs typeface="Times New Roman" panose="02020603050405020304" pitchFamily="18" charset="0"/>
              </a:rPr>
              <a:t>In this example, EMP is parent entity type or dominant entity type. Weak entity is the child/subordinate entity type. A weak entity has a partial key which is a set of attributes that can uniquely identify weak entities that are related to the same owner entity. </a:t>
            </a:r>
          </a:p>
          <a:p>
            <a:pPr algn="just"/>
            <a:r>
              <a:rPr lang="en-US" sz="2400" dirty="0">
                <a:latin typeface="Times New Roman" panose="02020603050405020304" pitchFamily="18" charset="0"/>
                <a:cs typeface="Times New Roman" panose="02020603050405020304" pitchFamily="18" charset="0"/>
              </a:rPr>
              <a:t>In an ER diagram, weak entity and its attributes are surrounded by double lines. Partial key attributes is underlined with dashed lines.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695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pPr algn="just"/>
            <a:r>
              <a:rPr lang="en-US" sz="2400" b="1" dirty="0">
                <a:latin typeface="Times New Roman" panose="02020603050405020304" pitchFamily="18" charset="0"/>
                <a:cs typeface="Times New Roman" panose="02020603050405020304" pitchFamily="18" charset="0"/>
              </a:rPr>
              <a:t>Refining the ER Design for the COMPANY Database.</a:t>
            </a:r>
          </a:p>
          <a:p>
            <a:pPr algn="just"/>
            <a:r>
              <a:rPr lang="en-US" sz="2400" dirty="0">
                <a:latin typeface="Times New Roman" panose="02020603050405020304" pitchFamily="18" charset="0"/>
                <a:cs typeface="Times New Roman" panose="02020603050405020304" pitchFamily="18" charset="0"/>
              </a:rPr>
              <a:t>MANAGES, which is 1:1(one-to-one) relationship type between EMPLOYEE and DEPARTMENT. EMPLOYEE participation is partial. DEPARTMENT participation is total participation. </a:t>
            </a:r>
          </a:p>
          <a:p>
            <a:pPr algn="just"/>
            <a:r>
              <a:rPr lang="en-US" sz="2400" dirty="0">
                <a:latin typeface="Times New Roman" panose="02020603050405020304" pitchFamily="18" charset="0"/>
                <a:cs typeface="Times New Roman" panose="02020603050405020304" pitchFamily="18" charset="0"/>
              </a:rPr>
              <a:t>WORKS_FOR, 1:N (one-to-many) relationship type between DEPARTMENT and EMPLOYEE. Both participations are total. </a:t>
            </a:r>
          </a:p>
          <a:p>
            <a:pPr algn="just"/>
            <a:r>
              <a:rPr lang="en-US" sz="2400" dirty="0">
                <a:latin typeface="Times New Roman" panose="02020603050405020304" pitchFamily="18" charset="0"/>
                <a:cs typeface="Times New Roman" panose="02020603050405020304" pitchFamily="18" charset="0"/>
              </a:rPr>
              <a:t>CONTROLS, 1:N relationship type between DEPARTMENT and PROJECT. The participation of PROJECT is total, whereas that of DEPARTMENT is determined to be partial, after consultation with the users indicates that some departments may control no projects. </a:t>
            </a:r>
          </a:p>
          <a:p>
            <a:pPr algn="just"/>
            <a:r>
              <a:rPr lang="en-US" sz="2400" dirty="0">
                <a:latin typeface="Times New Roman" panose="02020603050405020304" pitchFamily="18" charset="0"/>
                <a:cs typeface="Times New Roman" panose="02020603050405020304" pitchFamily="18" charset="0"/>
              </a:rPr>
              <a:t>SUPERVISION, 1:N relationship type between EMPLOYEE (in the supervisor role) and EMPLOYEE (in the supervisee role). Both participations are determined to be partial, after the users indicate that not every employee is a supervisor and not every employee has a supervisor.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2930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pPr algn="just"/>
            <a:r>
              <a:rPr lang="en-US" sz="2400" dirty="0">
                <a:latin typeface="Times New Roman" panose="02020603050405020304" pitchFamily="18" charset="0"/>
                <a:cs typeface="Times New Roman" panose="02020603050405020304" pitchFamily="18" charset="0"/>
              </a:rPr>
              <a:t>WORKS_ON, determined to be an M:N (many-to-many) relationship type with attribute Hours, after the users indicate that a project can have several employees working on it. Both participations are determined to be total. vi. </a:t>
            </a:r>
          </a:p>
          <a:p>
            <a:pPr algn="just"/>
            <a:r>
              <a:rPr lang="en-US" sz="2400" dirty="0">
                <a:latin typeface="Times New Roman" panose="02020603050405020304" pitchFamily="18" charset="0"/>
                <a:cs typeface="Times New Roman" panose="02020603050405020304" pitchFamily="18" charset="0"/>
              </a:rPr>
              <a:t>DEPENDENTS_OF, 1:N relationship type between EMPLOYEE and </a:t>
            </a:r>
          </a:p>
          <a:p>
            <a:pPr algn="just"/>
            <a:r>
              <a:rPr lang="en-US" sz="2400" dirty="0">
                <a:latin typeface="Times New Roman" panose="02020603050405020304" pitchFamily="18" charset="0"/>
                <a:cs typeface="Times New Roman" panose="02020603050405020304" pitchFamily="18" charset="0"/>
              </a:rPr>
              <a:t>DEPENDENT, which is also the identifying relationship for the weak entity type DEPENDENT. The participation of EMPLOYEE is partial, whereas that of DEPENDENT is total</a:t>
            </a:r>
          </a:p>
          <a:p>
            <a:pPr algn="just"/>
            <a:r>
              <a:rPr lang="en-US" sz="2400" b="1" dirty="0">
                <a:latin typeface="Times New Roman" panose="02020603050405020304" pitchFamily="18" charset="0"/>
                <a:cs typeface="Times New Roman" panose="02020603050405020304" pitchFamily="18" charset="0"/>
              </a:rPr>
              <a:t>ER Diagrams, Naming Conventions, and Design Issues</a:t>
            </a:r>
          </a:p>
          <a:p>
            <a:pPr algn="just"/>
            <a:r>
              <a:rPr lang="en-US" sz="2400" dirty="0">
                <a:latin typeface="Times New Roman" panose="02020603050405020304" pitchFamily="18" charset="0"/>
                <a:cs typeface="Times New Roman" panose="02020603050405020304" pitchFamily="18" charset="0"/>
              </a:rPr>
              <a:t>In ER diagrams the emphasis is on representing the schemas rather than the instances. This is more useful in database design because a database schema changes rarely, whereas the contents of the entity sets may change frequently.  Regular (strong) entity types such as EMPLOYEE, DEPARTMENT, and PROJECT are shown in rectangular boxes.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206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pPr algn="just"/>
            <a:r>
              <a:rPr lang="en-US" sz="2400" dirty="0">
                <a:latin typeface="Times New Roman" panose="02020603050405020304" pitchFamily="18" charset="0"/>
                <a:cs typeface="Times New Roman" panose="02020603050405020304" pitchFamily="18" charset="0"/>
              </a:rPr>
              <a:t>Relationship types such as WORKS_FOR, MANAGES, CONTROLS, and WORKS_ON are shown in diamond-shaped boxes attached to the participating entity types with straight lines. </a:t>
            </a:r>
          </a:p>
          <a:p>
            <a:pPr algn="just"/>
            <a:r>
              <a:rPr lang="en-US" sz="2400" dirty="0">
                <a:latin typeface="Times New Roman" panose="02020603050405020304" pitchFamily="18" charset="0"/>
                <a:cs typeface="Times New Roman" panose="02020603050405020304" pitchFamily="18" charset="0"/>
              </a:rPr>
              <a:t> Attributes are shown in ovals, and each attribute is attached by a straight line to its entity type or relationship type. </a:t>
            </a:r>
          </a:p>
          <a:p>
            <a:pPr algn="just"/>
            <a:r>
              <a:rPr lang="en-US" sz="2400" dirty="0">
                <a:latin typeface="Times New Roman" panose="02020603050405020304" pitchFamily="18" charset="0"/>
                <a:cs typeface="Times New Roman" panose="02020603050405020304" pitchFamily="18" charset="0"/>
              </a:rPr>
              <a:t>Component attributes of a composite attribute are attached to the oval representing the composite attribute, as illustrated by the Name attribute of EMPLOYEE. </a:t>
            </a:r>
          </a:p>
          <a:p>
            <a:pPr algn="just"/>
            <a:r>
              <a:rPr lang="en-US" sz="2400" dirty="0">
                <a:latin typeface="Times New Roman" panose="02020603050405020304" pitchFamily="18" charset="0"/>
                <a:cs typeface="Times New Roman" panose="02020603050405020304" pitchFamily="18" charset="0"/>
              </a:rPr>
              <a:t>Multivalued attributes are shown in double ovals, as illustrated by the Locations attribute of DEPARTMENT. </a:t>
            </a:r>
          </a:p>
          <a:p>
            <a:pPr algn="just"/>
            <a:r>
              <a:rPr lang="en-US" sz="2400" dirty="0">
                <a:latin typeface="Times New Roman" panose="02020603050405020304" pitchFamily="18" charset="0"/>
                <a:cs typeface="Times New Roman" panose="02020603050405020304" pitchFamily="18" charset="0"/>
              </a:rPr>
              <a:t>Key attributes have their names underlined. </a:t>
            </a:r>
          </a:p>
          <a:p>
            <a:pPr algn="just"/>
            <a:r>
              <a:rPr lang="en-US" sz="2400" dirty="0">
                <a:latin typeface="Times New Roman" panose="02020603050405020304" pitchFamily="18" charset="0"/>
                <a:cs typeface="Times New Roman" panose="02020603050405020304" pitchFamily="18" charset="0"/>
              </a:rPr>
              <a:t>Derived attributes are shown in dotted ovals, as illustrated by the </a:t>
            </a:r>
            <a:r>
              <a:rPr lang="en-US" sz="2400" dirty="0" err="1">
                <a:latin typeface="Times New Roman" panose="02020603050405020304" pitchFamily="18" charset="0"/>
                <a:cs typeface="Times New Roman" panose="02020603050405020304" pitchFamily="18" charset="0"/>
              </a:rPr>
              <a:t>Number_of_employees</a:t>
            </a:r>
            <a:r>
              <a:rPr lang="en-US" sz="2400" dirty="0">
                <a:latin typeface="Times New Roman" panose="02020603050405020304" pitchFamily="18" charset="0"/>
                <a:cs typeface="Times New Roman" panose="02020603050405020304" pitchFamily="18" charset="0"/>
              </a:rPr>
              <a:t> attribute of DEPARTMENT. </a:t>
            </a:r>
          </a:p>
          <a:p>
            <a:pPr algn="just"/>
            <a:r>
              <a:rPr lang="en-US" sz="2400" dirty="0">
                <a:latin typeface="Times New Roman" panose="02020603050405020304" pitchFamily="18" charset="0"/>
                <a:cs typeface="Times New Roman" panose="02020603050405020304" pitchFamily="18" charset="0"/>
              </a:rPr>
              <a:t>Weak entity types are distinguished by being placed in double rectangles and by having their identifying relationship placed in double diamonds, as illustrated by the DEPENDENT entity type and the DEPENDENTS_OF identifying relationship type. </a:t>
            </a:r>
          </a:p>
        </p:txBody>
      </p:sp>
    </p:spTree>
    <p:extLst>
      <p:ext uri="{BB962C8B-B14F-4D97-AF65-F5344CB8AC3E}">
        <p14:creationId xmlns:p14="http://schemas.microsoft.com/office/powerpoint/2010/main" val="1391414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7FCA85-01EB-1BDE-9C2A-1FA5D76BB92A}"/>
              </a:ext>
            </a:extLst>
          </p:cNvPr>
          <p:cNvSpPr>
            <a:spLocks noGrp="1"/>
          </p:cNvSpPr>
          <p:nvPr>
            <p:ph idx="1"/>
          </p:nvPr>
        </p:nvSpPr>
        <p:spPr>
          <a:xfrm>
            <a:off x="838200" y="275303"/>
            <a:ext cx="10515600" cy="5901660"/>
          </a:xfrm>
        </p:spPr>
        <p:txBody>
          <a:bodyPr>
            <a:noAutofit/>
          </a:bodyPr>
          <a:lstStyle/>
          <a:p>
            <a:pPr algn="just"/>
            <a:r>
              <a:rPr lang="en-US" sz="2200" dirty="0">
                <a:latin typeface="Times New Roman" panose="02020603050405020304" pitchFamily="18" charset="0"/>
                <a:cs typeface="Times New Roman" panose="02020603050405020304" pitchFamily="18" charset="0"/>
              </a:rPr>
              <a:t>The partial key of the weak entity type is underlined with a dotted line. </a:t>
            </a:r>
          </a:p>
          <a:p>
            <a:pPr algn="just"/>
            <a:r>
              <a:rPr lang="en-US" sz="2200" dirty="0">
                <a:latin typeface="Times New Roman" panose="02020603050405020304" pitchFamily="18" charset="0"/>
                <a:cs typeface="Times New Roman" panose="02020603050405020304" pitchFamily="18" charset="0"/>
              </a:rPr>
              <a:t>the cardinality ratio of each binary relationship type is specified by attaching a 1, M, or N on each participating edge.  The cardinality ratio of DEPARTMENT:EMPLOYEE in MANAGES is 1:1,</a:t>
            </a:r>
          </a:p>
          <a:p>
            <a:pPr algn="just"/>
            <a:r>
              <a:rPr lang="en-US" sz="2200" dirty="0">
                <a:latin typeface="Times New Roman" panose="02020603050405020304" pitchFamily="18" charset="0"/>
                <a:cs typeface="Times New Roman" panose="02020603050405020304" pitchFamily="18" charset="0"/>
              </a:rPr>
              <a:t>whereas it is 1:N for DEPARTMENT: EMPLOYEE in WORKS_FOR, and M:N for WORKS_ON. </a:t>
            </a:r>
          </a:p>
          <a:p>
            <a:pPr algn="just"/>
            <a:r>
              <a:rPr lang="en-US" sz="2200" dirty="0">
                <a:latin typeface="Times New Roman" panose="02020603050405020304" pitchFamily="18" charset="0"/>
                <a:cs typeface="Times New Roman" panose="02020603050405020304" pitchFamily="18" charset="0"/>
              </a:rPr>
              <a:t>The participation constraint is specified by a single line for partial participation and by double lines for total participation (existence dependency).</a:t>
            </a:r>
            <a:endParaRPr lang="en-IN"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Proper Naming of Schema Constructs</a:t>
            </a:r>
          </a:p>
          <a:p>
            <a:pPr algn="just"/>
            <a:r>
              <a:rPr lang="en-US" sz="2200" dirty="0">
                <a:latin typeface="Times New Roman" panose="02020603050405020304" pitchFamily="18" charset="0"/>
                <a:cs typeface="Times New Roman" panose="02020603050405020304" pitchFamily="18" charset="0"/>
              </a:rPr>
              <a:t>singular names is used for entity types, rather than plural ones, because the entity type name applies to each individual entity belonging to that entity type.</a:t>
            </a:r>
          </a:p>
          <a:p>
            <a:pPr algn="just"/>
            <a:r>
              <a:rPr lang="en-US" sz="2200" dirty="0">
                <a:latin typeface="Times New Roman" panose="02020603050405020304" pitchFamily="18" charset="0"/>
                <a:cs typeface="Times New Roman" panose="02020603050405020304" pitchFamily="18" charset="0"/>
              </a:rPr>
              <a:t> In our ER diagrams, entity type and relationship type names are in uppercase letters,</a:t>
            </a:r>
          </a:p>
          <a:p>
            <a:pPr algn="just"/>
            <a:r>
              <a:rPr lang="en-US" sz="2200" dirty="0">
                <a:latin typeface="Times New Roman" panose="02020603050405020304" pitchFamily="18" charset="0"/>
                <a:cs typeface="Times New Roman" panose="02020603050405020304" pitchFamily="18" charset="0"/>
              </a:rPr>
              <a:t>attribute names have their initial letter capitalized, and role names are in lowercase letters.</a:t>
            </a:r>
          </a:p>
          <a:p>
            <a:pPr algn="just"/>
            <a:r>
              <a:rPr lang="en-US" sz="2200" dirty="0">
                <a:latin typeface="Times New Roman" panose="02020603050405020304" pitchFamily="18" charset="0"/>
                <a:cs typeface="Times New Roman" panose="02020603050405020304" pitchFamily="18" charset="0"/>
              </a:rPr>
              <a:t>Another naming consideration involves choosing binary relationship names to make the ER diagram of the schema readable from left to right and from top to bottom.</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72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ECBC-8A32-7C85-09AE-8BDFD4E973F6}"/>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CHARACTERISTICS OF DATABASE APPROACH</a:t>
            </a:r>
          </a:p>
        </p:txBody>
      </p:sp>
      <p:sp>
        <p:nvSpPr>
          <p:cNvPr id="3" name="Content Placeholder 2">
            <a:extLst>
              <a:ext uri="{FF2B5EF4-FFF2-40B4-BE49-F238E27FC236}">
                <a16:creationId xmlns:a16="http://schemas.microsoft.com/office/drawing/2014/main" id="{500E3511-C559-9DE7-C5AE-26D8A64C4219}"/>
              </a:ext>
            </a:extLst>
          </p:cNvPr>
          <p:cNvSpPr>
            <a:spLocks noGrp="1"/>
          </p:cNvSpPr>
          <p:nvPr>
            <p:ph idx="1"/>
          </p:nvPr>
        </p:nvSpPr>
        <p:spPr/>
        <p:txBody>
          <a:bodyPr>
            <a:normAutofit fontScale="85000" lnSpcReduction="10000"/>
          </a:bodyPr>
          <a:lstStyle/>
          <a:p>
            <a:pPr algn="just"/>
            <a:r>
              <a:rPr lang="en-US" sz="2400" b="1" dirty="0">
                <a:latin typeface="Times New Roman" panose="02020603050405020304" pitchFamily="18" charset="0"/>
                <a:cs typeface="Times New Roman" panose="02020603050405020304" pitchFamily="18" charset="0"/>
              </a:rPr>
              <a:t>Self-describing nature of database system: </a:t>
            </a:r>
            <a:r>
              <a:rPr lang="en-US" sz="2400" dirty="0">
                <a:latin typeface="Times New Roman" panose="02020603050405020304" pitchFamily="18" charset="0"/>
                <a:cs typeface="Times New Roman" panose="02020603050405020304" pitchFamily="18" charset="0"/>
              </a:rPr>
              <a:t>A fundamental characteristic of database approach is that the database system contains not only the database but also a complete definition or description of the database structure and constraints. The definition is stored in a DBMS catalog.</a:t>
            </a:r>
          </a:p>
          <a:p>
            <a:pPr algn="just"/>
            <a:r>
              <a:rPr lang="en-US" sz="2400" b="1" dirty="0">
                <a:latin typeface="Times New Roman" panose="02020603050405020304" pitchFamily="18" charset="0"/>
                <a:cs typeface="Times New Roman" panose="02020603050405020304" pitchFamily="18" charset="0"/>
              </a:rPr>
              <a:t>Insulation between data and programs and data </a:t>
            </a:r>
            <a:r>
              <a:rPr lang="en-US" sz="2400" b="1" dirty="0" err="1">
                <a:latin typeface="Times New Roman" panose="02020603050405020304" pitchFamily="18" charset="0"/>
                <a:cs typeface="Times New Roman" panose="02020603050405020304" pitchFamily="18" charset="0"/>
              </a:rPr>
              <a:t>abstraction:</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structure of data files is stored in DBMS catalog(a complete list of items) separately from access programs. This property is called program-data independence. The structure of the data file can be modified to reflect any changes in the data description.</a:t>
            </a:r>
            <a:r>
              <a:rPr lang="en-US" sz="1600" dirty="0"/>
              <a:t> </a:t>
            </a:r>
            <a:r>
              <a:rPr lang="en-US" sz="2400" dirty="0">
                <a:latin typeface="Times New Roman" panose="02020603050405020304" pitchFamily="18" charset="0"/>
                <a:cs typeface="Times New Roman" panose="02020603050405020304" pitchFamily="18" charset="0"/>
              </a:rPr>
              <a:t>The characteristic that allows both program-data independence and program-operation independence is called data abstraction. </a:t>
            </a:r>
          </a:p>
          <a:p>
            <a:pPr algn="just"/>
            <a:r>
              <a:rPr lang="en-US" sz="2400" b="1" dirty="0">
                <a:latin typeface="Times New Roman" panose="02020603050405020304" pitchFamily="18" charset="0"/>
                <a:cs typeface="Times New Roman" panose="02020603050405020304" pitchFamily="18" charset="0"/>
              </a:rPr>
              <a:t>Support of multiple views of data</a:t>
            </a:r>
            <a:r>
              <a:rPr lang="en-US" sz="2400" dirty="0">
                <a:latin typeface="Times New Roman" panose="02020603050405020304" pitchFamily="18" charset="0"/>
                <a:cs typeface="Times New Roman" panose="02020603050405020304" pitchFamily="18" charset="0"/>
              </a:rPr>
              <a:t>: A database typically has many users, each of whom may require a different view or perspective of the database.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5168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B46DBD82-7628-BDBA-D8E9-35CB3D0A2F65}"/>
              </a:ext>
            </a:extLst>
          </p:cNvPr>
          <p:cNvPicPr>
            <a:picLocks noGrp="1" noChangeAspect="1"/>
          </p:cNvPicPr>
          <p:nvPr>
            <p:ph idx="1"/>
          </p:nvPr>
        </p:nvPicPr>
        <p:blipFill>
          <a:blip r:embed="rId2"/>
          <a:stretch>
            <a:fillRect/>
          </a:stretch>
        </p:blipFill>
        <p:spPr>
          <a:xfrm>
            <a:off x="1101587" y="699238"/>
            <a:ext cx="9988826" cy="5459524"/>
          </a:xfrm>
        </p:spPr>
      </p:pic>
    </p:spTree>
    <p:extLst>
      <p:ext uri="{BB962C8B-B14F-4D97-AF65-F5344CB8AC3E}">
        <p14:creationId xmlns:p14="http://schemas.microsoft.com/office/powerpoint/2010/main" val="2164228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9F967E6-B042-C6EA-F2C9-551EAD65C1D2}"/>
              </a:ext>
            </a:extLst>
          </p:cNvPr>
          <p:cNvPicPr>
            <a:picLocks noGrp="1" noChangeAspect="1"/>
          </p:cNvPicPr>
          <p:nvPr>
            <p:ph idx="1"/>
          </p:nvPr>
        </p:nvPicPr>
        <p:blipFill>
          <a:blip r:embed="rId2"/>
          <a:stretch>
            <a:fillRect/>
          </a:stretch>
        </p:blipFill>
        <p:spPr>
          <a:xfrm>
            <a:off x="556591" y="526773"/>
            <a:ext cx="11191461" cy="5973417"/>
          </a:xfrm>
        </p:spPr>
      </p:pic>
    </p:spTree>
    <p:extLst>
      <p:ext uri="{BB962C8B-B14F-4D97-AF65-F5344CB8AC3E}">
        <p14:creationId xmlns:p14="http://schemas.microsoft.com/office/powerpoint/2010/main" val="279101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FF11-535F-1D77-8054-646EBD1DB5E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CHARACTERISTICS OF DATABASE APPROACH</a:t>
            </a:r>
            <a:endParaRPr lang="en-IN" sz="3600" dirty="0"/>
          </a:p>
        </p:txBody>
      </p:sp>
      <p:sp>
        <p:nvSpPr>
          <p:cNvPr id="3" name="Content Placeholder 2">
            <a:extLst>
              <a:ext uri="{FF2B5EF4-FFF2-40B4-BE49-F238E27FC236}">
                <a16:creationId xmlns:a16="http://schemas.microsoft.com/office/drawing/2014/main" id="{344D4934-57C8-33A4-EF01-4E21B4A399E1}"/>
              </a:ext>
            </a:extLst>
          </p:cNvPr>
          <p:cNvSpPr>
            <a:spLocks noGrp="1"/>
          </p:cNvSpPr>
          <p:nvPr>
            <p:ph idx="1"/>
          </p:nvPr>
        </p:nvSpPr>
        <p:spPr/>
        <p:txBody>
          <a:bodyPr>
            <a:normAutofit fontScale="85000" lnSpcReduction="20000"/>
          </a:bodyPr>
          <a:lstStyle/>
          <a:p>
            <a:pPr algn="just"/>
            <a:r>
              <a:rPr lang="en-US" sz="2400" dirty="0">
                <a:latin typeface="Times New Roman" panose="02020603050405020304" pitchFamily="18" charset="0"/>
                <a:cs typeface="Times New Roman" panose="02020603050405020304" pitchFamily="18" charset="0"/>
              </a:rPr>
              <a:t>A view may be a subset of the database or may contain virtual data that is derived from database files. A multi-user DBMS whose users have a variety of distinct applications must provide facility for defining multiple views.</a:t>
            </a:r>
          </a:p>
          <a:p>
            <a:pPr algn="just"/>
            <a:r>
              <a:rPr lang="en-US" sz="2400" b="1" dirty="0">
                <a:latin typeface="Times New Roman" panose="02020603050405020304" pitchFamily="18" charset="0"/>
                <a:cs typeface="Times New Roman" panose="02020603050405020304" pitchFamily="18" charset="0"/>
              </a:rPr>
              <a:t>Sharing of data and multi-user transaction processing</a:t>
            </a:r>
            <a:r>
              <a:rPr lang="en-US" sz="2400" dirty="0">
                <a:latin typeface="Times New Roman" panose="02020603050405020304" pitchFamily="18" charset="0"/>
                <a:cs typeface="Times New Roman" panose="02020603050405020304" pitchFamily="18" charset="0"/>
              </a:rPr>
              <a:t>: A multi user DBMS must allow multiple users to access the database at the same time. DBMS must include concurrency control software to ensure that several users trying to update the same data in a controlled manner. For example, when several reservation agents try to assign a seat on an airline flight, the DBMS should ensure that each seat can be accessed by only one agent at a time for assignment to a passenger.</a:t>
            </a:r>
            <a:r>
              <a:rPr lang="en-US" sz="1600" dirty="0"/>
              <a:t>  </a:t>
            </a:r>
            <a:r>
              <a:rPr lang="en-US" sz="24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Isolation(separation): </a:t>
            </a:r>
            <a:r>
              <a:rPr lang="en-US" sz="2400" dirty="0">
                <a:latin typeface="Times New Roman" panose="02020603050405020304" pitchFamily="18" charset="0"/>
                <a:cs typeface="Times New Roman" panose="02020603050405020304" pitchFamily="18" charset="0"/>
              </a:rPr>
              <a:t>A transaction appears to execute in isolation from other transaction even though hundreds of transactions execute concurrently. </a:t>
            </a:r>
          </a:p>
          <a:p>
            <a:pPr algn="just"/>
            <a:r>
              <a:rPr lang="en-US" sz="2400" b="1" dirty="0">
                <a:latin typeface="Times New Roman" panose="02020603050405020304" pitchFamily="18" charset="0"/>
                <a:cs typeface="Times New Roman" panose="02020603050405020304" pitchFamily="18" charset="0"/>
              </a:rPr>
              <a:t>2. Atomicity: </a:t>
            </a:r>
            <a:r>
              <a:rPr lang="en-US" sz="2400" dirty="0">
                <a:latin typeface="Times New Roman" panose="02020603050405020304" pitchFamily="18" charset="0"/>
                <a:cs typeface="Times New Roman" panose="02020603050405020304" pitchFamily="18" charset="0"/>
              </a:rPr>
              <a:t>This ensures that either all the database operations in a transaction are executed or none </a:t>
            </a:r>
          </a:p>
        </p:txBody>
      </p:sp>
    </p:spTree>
    <p:extLst>
      <p:ext uri="{BB962C8B-B14F-4D97-AF65-F5344CB8AC3E}">
        <p14:creationId xmlns:p14="http://schemas.microsoft.com/office/powerpoint/2010/main" val="314616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BF24-B832-2E1C-ED84-B86AE04CD4C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ACTORS ON THE SCENE </a:t>
            </a:r>
          </a:p>
        </p:txBody>
      </p:sp>
      <p:sp>
        <p:nvSpPr>
          <p:cNvPr id="3" name="Content Placeholder 2">
            <a:extLst>
              <a:ext uri="{FF2B5EF4-FFF2-40B4-BE49-F238E27FC236}">
                <a16:creationId xmlns:a16="http://schemas.microsoft.com/office/drawing/2014/main" id="{31F1D826-6A41-2974-2DC8-A2455FA1A71E}"/>
              </a:ext>
            </a:extLst>
          </p:cNvPr>
          <p:cNvSpPr>
            <a:spLocks noGrp="1"/>
          </p:cNvSpPr>
          <p:nvPr>
            <p:ph idx="1"/>
          </p:nvPr>
        </p:nvSpPr>
        <p:spPr>
          <a:xfrm>
            <a:off x="838200" y="1530626"/>
            <a:ext cx="10515600" cy="4646337"/>
          </a:xfrm>
        </p:spPr>
        <p:txBody>
          <a:bodyPr>
            <a:noAutofit/>
          </a:bodyPr>
          <a:lstStyle/>
          <a:p>
            <a:pPr algn="just"/>
            <a:r>
              <a:rPr lang="en-US" sz="2400" b="1" dirty="0">
                <a:latin typeface="Times New Roman" panose="02020603050405020304" pitchFamily="18" charset="0"/>
                <a:cs typeface="Times New Roman" panose="02020603050405020304" pitchFamily="18" charset="0"/>
              </a:rPr>
              <a:t>Database Administrators :</a:t>
            </a:r>
            <a:r>
              <a:rPr lang="en-US" sz="2400" dirty="0">
                <a:latin typeface="Times New Roman" panose="02020603050405020304" pitchFamily="18" charset="0"/>
                <a:cs typeface="Times New Roman" panose="02020603050405020304" pitchFamily="18" charset="0"/>
              </a:rPr>
              <a:t>DBA stands for Data Base Administrator. In a database environment, the primary resource is the database itself and the secondary resource is the database itself. Administering these resources is the responsibility of the DBA. The DBA is responsible for authorizing access to the database, coordinating and monitoring its use and acquiring the software and hardware resources as needed. DBA is also accountable for system security</a:t>
            </a:r>
          </a:p>
          <a:p>
            <a:pPr algn="just"/>
            <a:r>
              <a:rPr lang="en-US" sz="2400" b="1" dirty="0">
                <a:latin typeface="Times New Roman" panose="02020603050405020304" pitchFamily="18" charset="0"/>
                <a:cs typeface="Times New Roman" panose="02020603050405020304" pitchFamily="18" charset="0"/>
              </a:rPr>
              <a:t>DB Designers: </a:t>
            </a:r>
            <a:r>
              <a:rPr lang="en-US" sz="2400" dirty="0">
                <a:latin typeface="Times New Roman" panose="02020603050405020304" pitchFamily="18" charset="0"/>
                <a:cs typeface="Times New Roman" panose="02020603050405020304" pitchFamily="18" charset="0"/>
              </a:rPr>
              <a:t>These are people who are responsible for identifying data to be stored in the database and for choosing appropriate structures to represent and store data. It is the responsibility of database designers to communicate with all prospective database users in order to understand their requirements and to create a design that meets these requirement</a:t>
            </a:r>
          </a:p>
          <a:p>
            <a:pPr algn="just"/>
            <a:r>
              <a:rPr lang="en-US" sz="2400" b="1" dirty="0">
                <a:latin typeface="Times New Roman" panose="02020603050405020304" pitchFamily="18" charset="0"/>
                <a:cs typeface="Times New Roman" panose="02020603050405020304" pitchFamily="18" charset="0"/>
              </a:rPr>
              <a:t>End Users: </a:t>
            </a:r>
            <a:r>
              <a:rPr lang="en-US" sz="2400" dirty="0">
                <a:latin typeface="Times New Roman" panose="02020603050405020304" pitchFamily="18" charset="0"/>
                <a:cs typeface="Times New Roman" panose="02020603050405020304" pitchFamily="18" charset="0"/>
              </a:rPr>
              <a:t>End users are people whose jobs require access to the database for querying, updating and generating reports.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4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3869-56FA-5C84-FB3A-92E496181E8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ACTORS ON THE SCENE </a:t>
            </a:r>
            <a:endParaRPr lang="en-IN" sz="3600" dirty="0"/>
          </a:p>
        </p:txBody>
      </p:sp>
      <p:sp>
        <p:nvSpPr>
          <p:cNvPr id="3" name="Content Placeholder 2">
            <a:extLst>
              <a:ext uri="{FF2B5EF4-FFF2-40B4-BE49-F238E27FC236}">
                <a16:creationId xmlns:a16="http://schemas.microsoft.com/office/drawing/2014/main" id="{B662340B-347E-CCB8-1C9A-4F6EE7451F02}"/>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These people make use of the existing database There are several categories of end users:</a:t>
            </a:r>
          </a:p>
          <a:p>
            <a:pPr algn="just"/>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Casual end users: </a:t>
            </a:r>
            <a:r>
              <a:rPr lang="en-US" sz="2400" dirty="0">
                <a:latin typeface="Times New Roman" panose="02020603050405020304" pitchFamily="18" charset="0"/>
                <a:cs typeface="Times New Roman" panose="02020603050405020304" pitchFamily="18" charset="0"/>
              </a:rPr>
              <a:t>occasionally access the database, but they may need different information each time. They use a sophisticated database query interface to specify their requests and are typically middle- or high-level managers or other occasional browsers. </a:t>
            </a:r>
          </a:p>
          <a:p>
            <a:pPr algn="just"/>
            <a:r>
              <a:rPr lang="en-US" sz="2400" b="1" dirty="0">
                <a:latin typeface="Times New Roman" panose="02020603050405020304" pitchFamily="18" charset="0"/>
                <a:cs typeface="Times New Roman" panose="02020603050405020304" pitchFamily="18" charset="0"/>
              </a:rPr>
              <a:t>ii. Native or parametric end users </a:t>
            </a:r>
            <a:r>
              <a:rPr lang="en-US" sz="2400" dirty="0">
                <a:latin typeface="Times New Roman" panose="02020603050405020304" pitchFamily="18" charset="0"/>
                <a:cs typeface="Times New Roman" panose="02020603050405020304" pitchFamily="18" charset="0"/>
              </a:rPr>
              <a:t>:make up a sizable portion of database end users. Their main job function revolves around constantly querying and updating the database, using standard types of queries and updates—called canned transactions—that have been carefully programmed and tested. Many of these tasks are now available as mobile apps for use with mobile devices. The tasks that such users perform are varied. Examples are: Bank customers , Reservation agents or customers for airlines, </a:t>
            </a:r>
            <a:endParaRPr lang="en-IN" sz="2400" dirty="0">
              <a:latin typeface="Times New Roman" panose="02020603050405020304" pitchFamily="18" charset="0"/>
              <a:cs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8633845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961</TotalTime>
  <Words>6473</Words>
  <Application>Microsoft Office PowerPoint</Application>
  <PresentationFormat>Widescreen</PresentationFormat>
  <Paragraphs>250</Paragraphs>
  <Slides>61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Times New Roman</vt:lpstr>
      <vt:lpstr>Trebuchet MS</vt:lpstr>
      <vt:lpstr>Wingdings 3</vt:lpstr>
      <vt:lpstr>Facet</vt:lpstr>
      <vt:lpstr>Unit I</vt:lpstr>
      <vt:lpstr>INTRODUCTION</vt:lpstr>
      <vt:lpstr>Functions of DBMS</vt:lpstr>
      <vt:lpstr>Functions of DBMS</vt:lpstr>
      <vt:lpstr>Simplified Database System Environment</vt:lpstr>
      <vt:lpstr>CHARACTERISTICS OF DATABASE APPROACH</vt:lpstr>
      <vt:lpstr>CHARACTERISTICS OF DATABASE APPROACH</vt:lpstr>
      <vt:lpstr>ACTORS ON THE SCENE </vt:lpstr>
      <vt:lpstr>ACTORS ON THE SCENE </vt:lpstr>
      <vt:lpstr>ACTORS ON THE SCENE </vt:lpstr>
      <vt:lpstr>WORKERS BEHIND THE SCENE</vt:lpstr>
      <vt:lpstr>ACTORS ON THE SCENE </vt:lpstr>
      <vt:lpstr>ADVANTAGES OF DBMS</vt:lpstr>
      <vt:lpstr>ADVANTAGES OF DBMS</vt:lpstr>
      <vt:lpstr>ADVANTAGES OF DBMS</vt:lpstr>
      <vt:lpstr>ADVANTAGES OF DBMS</vt:lpstr>
      <vt:lpstr>DATA MODELS </vt:lpstr>
      <vt:lpstr>DATA MODELS </vt:lpstr>
      <vt:lpstr>DATA MODELS </vt:lpstr>
      <vt:lpstr>Schemas and Instances Schema</vt:lpstr>
      <vt:lpstr>Schemas and Instances Schema</vt:lpstr>
      <vt:lpstr>Three Schema Architecture </vt:lpstr>
      <vt:lpstr>Three Schema Architecture </vt:lpstr>
      <vt:lpstr>Three Schema Architecture </vt:lpstr>
      <vt:lpstr>Three Schema Architecture </vt:lpstr>
      <vt:lpstr>Three Schema Architecture </vt:lpstr>
      <vt:lpstr>DBMS Languages</vt:lpstr>
      <vt:lpstr>DBMS Languages</vt:lpstr>
      <vt:lpstr>DBMS Languages</vt:lpstr>
      <vt:lpstr>DBMS Interfaces</vt:lpstr>
      <vt:lpstr>DBMS Interfaces</vt:lpstr>
      <vt:lpstr>Database System Environment</vt:lpstr>
      <vt:lpstr>Database System Environment</vt:lpstr>
      <vt:lpstr>Database System Environment</vt:lpstr>
      <vt:lpstr>Database System Utilities</vt:lpstr>
      <vt:lpstr>Classification of DBMS </vt:lpstr>
      <vt:lpstr>PowerPoint Presentation</vt:lpstr>
      <vt:lpstr>PowerPoint Presentation</vt:lpstr>
      <vt:lpstr>PowerPoint Presentation</vt:lpstr>
      <vt:lpstr>PowerPoint Presentation</vt:lpstr>
      <vt:lpstr>Unit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VARUN MC</dc:creator>
  <cp:lastModifiedBy>VARUN MC</cp:lastModifiedBy>
  <cp:revision>105</cp:revision>
  <dcterms:created xsi:type="dcterms:W3CDTF">2024-08-20T08:08:07Z</dcterms:created>
  <dcterms:modified xsi:type="dcterms:W3CDTF">2024-08-31T06:27:46Z</dcterms:modified>
</cp:coreProperties>
</file>