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6" d="100"/>
          <a:sy n="86" d="100"/>
        </p:scale>
        <p:origin x="1282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530" y="257518"/>
            <a:ext cx="7772400" cy="1020932"/>
          </a:xfrm>
        </p:spPr>
        <p:txBody>
          <a:bodyPr/>
          <a:lstStyle/>
          <a:p>
            <a:r>
              <a:rPr b="1" dirty="0">
                <a:latin typeface="Cambria" panose="02040503050406030204" pitchFamily="18" charset="0"/>
                <a:ea typeface="Cambria" panose="02040503050406030204" pitchFamily="18" charset="0"/>
              </a:rPr>
              <a:t>Performance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20428"/>
            <a:ext cx="6400800" cy="1752600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Real-Time Material Classification  Scrap Simulation 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DB5D2-48CD-E3C3-7B25-084F53246D8E}"/>
              </a:ext>
            </a:extLst>
          </p:cNvPr>
          <p:cNvSpPr txBox="1"/>
          <p:nvPr/>
        </p:nvSpPr>
        <p:spPr>
          <a:xfrm>
            <a:off x="2041863" y="2858610"/>
            <a:ext cx="610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Project:</a:t>
            </a:r>
            <a:r>
              <a:rPr lang="en-US" dirty="0"/>
              <a:t> End-to-End ML Pipeline for Scrap Material Classification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October 2, 2025</a:t>
            </a:r>
            <a:br>
              <a:rPr lang="en-US" dirty="0"/>
            </a:br>
            <a:r>
              <a:rPr lang="en-US" b="1" dirty="0"/>
              <a:t>Model:</a:t>
            </a:r>
            <a:r>
              <a:rPr lang="en-US" dirty="0"/>
              <a:t> ResNet18 (Transfer Learning)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79398-9B39-478A-A8A4-01FC9CA8A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EC20-548E-A76B-8C72-72E351E0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530" y="257518"/>
            <a:ext cx="7772400" cy="1020932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Executive Summary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C3BC5-D2AB-623D-D2AA-FADED96DB856}"/>
              </a:ext>
            </a:extLst>
          </p:cNvPr>
          <p:cNvSpPr txBox="1"/>
          <p:nvPr/>
        </p:nvSpPr>
        <p:spPr>
          <a:xfrm>
            <a:off x="594804" y="1482571"/>
            <a:ext cx="7963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Performance analysis of the real-time material classification system designed for conveyor belt scrap sorting. The system achieves </a:t>
            </a:r>
            <a:r>
              <a:rPr lang="en-US" b="1" dirty="0"/>
              <a:t>98% overall accuracy</a:t>
            </a:r>
            <a:r>
              <a:rPr lang="en-US" dirty="0"/>
              <a:t> across 5 material classes with robust deployment features including manual override and active learning.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AC8E-DA19-5506-2ADF-AB454A3E1C20}"/>
              </a:ext>
            </a:extLst>
          </p:cNvPr>
          <p:cNvSpPr txBox="1"/>
          <p:nvPr/>
        </p:nvSpPr>
        <p:spPr>
          <a:xfrm>
            <a:off x="594804" y="2953405"/>
            <a:ext cx="7572653" cy="198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Key Achievements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High Accuracy:</a:t>
            </a:r>
            <a:r>
              <a:rPr lang="en-US" dirty="0"/>
              <a:t> 98% on validation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Real-Time Processing:</a:t>
            </a:r>
            <a:r>
              <a:rPr lang="en-US" dirty="0"/>
              <a:t> 30+ FPS on GPU, 8+ FPS on CPU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Production-Ready:</a:t>
            </a:r>
            <a:r>
              <a:rPr lang="en-US" dirty="0"/>
              <a:t> </a:t>
            </a:r>
            <a:r>
              <a:rPr lang="en-US" dirty="0" err="1"/>
              <a:t>TorchScript</a:t>
            </a:r>
            <a:r>
              <a:rPr lang="en-US" dirty="0"/>
              <a:t> deployment with active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Robust Performance:</a:t>
            </a:r>
            <a:r>
              <a:rPr lang="en-US" dirty="0"/>
              <a:t> Consistent results across varied lighting and angles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4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Training &amp; Validation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1E89F-948C-538A-085C-6D2357BEEE3B}"/>
              </a:ext>
            </a:extLst>
          </p:cNvPr>
          <p:cNvSpPr txBox="1"/>
          <p:nvPr/>
        </p:nvSpPr>
        <p:spPr>
          <a:xfrm>
            <a:off x="268941" y="1882588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Key Metrics</a:t>
            </a:r>
          </a:p>
          <a:p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0BC7E3-5838-D622-6DF9-E539EBEA2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12316"/>
              </p:ext>
            </p:extLst>
          </p:nvPr>
        </p:nvGraphicFramePr>
        <p:xfrm>
          <a:off x="745724" y="2639874"/>
          <a:ext cx="627947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1472">
                  <a:extLst>
                    <a:ext uri="{9D8B030D-6E8A-4147-A177-3AD203B41FA5}">
                      <a16:colId xmlns:a16="http://schemas.microsoft.com/office/drawing/2014/main" val="30831875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79426909"/>
                    </a:ext>
                  </a:extLst>
                </a:gridCol>
              </a:tblGrid>
              <a:tr h="29863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0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Accuracy (overall)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98.09%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9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Precision (macro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avg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18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Recall (macro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avg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5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F1-score (macro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avg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65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Confusion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46C63-0475-C669-0643-EA573D61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7" y="1193154"/>
            <a:ext cx="5869655" cy="51078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17" y="549846"/>
            <a:ext cx="8229600" cy="1143000"/>
          </a:xfrm>
        </p:spPr>
        <p:txBody>
          <a:bodyPr/>
          <a:lstStyle/>
          <a:p>
            <a:r>
              <a:rPr dirty="0"/>
              <a:t>Key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22880"/>
              </p:ext>
            </p:extLst>
          </p:nvPr>
        </p:nvGraphicFramePr>
        <p:xfrm>
          <a:off x="914400" y="1850994"/>
          <a:ext cx="7315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b="1" i="0" dirty="0"/>
                        <a:t>Class</a:t>
                      </a:r>
                      <a:endParaRPr b="1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dirty="0"/>
                        <a:t>Precision</a:t>
                      </a:r>
                      <a:endParaRPr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dirty="0"/>
                        <a:t>Recall</a:t>
                      </a:r>
                      <a:endParaRPr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Metal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  <a:r>
                        <a:rPr lang="en-IN" dirty="0"/>
                        <a:t>2.3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</a:t>
                      </a:r>
                      <a:r>
                        <a:rPr lang="en-IN" dirty="0"/>
                        <a:t>2.3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Plastic</a:t>
                      </a:r>
                      <a:endParaRPr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  <a:r>
                        <a:rPr lang="en-IN" dirty="0"/>
                        <a:t>2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</a:t>
                      </a:r>
                      <a:r>
                        <a:rPr lang="en-IN" dirty="0"/>
                        <a:t>91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E-waste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</a:t>
                      </a:r>
                      <a:r>
                        <a:rPr lang="en-IN" dirty="0"/>
                        <a:t>99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  <a:r>
                        <a:rPr lang="en-IN" dirty="0"/>
                        <a:t>9.2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Paper</a:t>
                      </a:r>
                      <a:endParaRPr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  <a:r>
                        <a:rPr lang="en-IN" dirty="0"/>
                        <a:t>4.5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  <a:r>
                        <a:rPr lang="en-IN" dirty="0"/>
                        <a:t>5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Fabric</a:t>
                      </a:r>
                      <a:endParaRPr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  <a:endParaRPr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011"/>
            <a:ext cx="8229600" cy="1143000"/>
          </a:xfrm>
        </p:spPr>
        <p:txBody>
          <a:bodyPr/>
          <a:lstStyle/>
          <a:p>
            <a:r>
              <a:rPr lang="en-IN" b="1" dirty="0"/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2773" y="2019668"/>
            <a:ext cx="700967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performs consistently across all 5 classes.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Fabric has the highest recall (100%)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Plastic has the lowest recall (91.9%) → dataset augmentation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Active learning should focus on collecting more </a:t>
            </a:r>
            <a:r>
              <a:rPr lang="en-US" b="1" dirty="0"/>
              <a:t>plastic</a:t>
            </a:r>
            <a:r>
              <a:rPr lang="en-US" dirty="0"/>
              <a:t> samples.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87774-FBB7-5DF1-A06B-CC62F324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53A-365C-9DBE-F164-711AC923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9240"/>
            <a:ext cx="8229600" cy="1143000"/>
          </a:xfrm>
        </p:spPr>
        <p:txBody>
          <a:bodyPr/>
          <a:lstStyle/>
          <a:p>
            <a:r>
              <a:rPr lang="en-IN" b="1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6FCE0-C147-16DE-B5F2-B7EF812A3994}"/>
              </a:ext>
            </a:extLst>
          </p:cNvPr>
          <p:cNvSpPr txBox="1"/>
          <p:nvPr/>
        </p:nvSpPr>
        <p:spPr>
          <a:xfrm>
            <a:off x="1322773" y="2401408"/>
            <a:ext cx="700967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more data for plastic.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Explore focal loss to handle class imbalance.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Experiment with ResNet34 for deeper representation.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other models to analyze the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classification will be done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42131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7D5C-D0E2-3801-E133-30FD23C4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088C-3101-0BCB-F95D-0B460BCF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38" y="2286000"/>
            <a:ext cx="8229600" cy="1143000"/>
          </a:xfrm>
        </p:spPr>
        <p:txBody>
          <a:bodyPr/>
          <a:lstStyle/>
          <a:p>
            <a:r>
              <a:rPr lang="en-IN" b="1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749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Theme</vt:lpstr>
      <vt:lpstr>Performance Report</vt:lpstr>
      <vt:lpstr>Executive Summary</vt:lpstr>
      <vt:lpstr>Training &amp; Validation Metrics</vt:lpstr>
      <vt:lpstr>Confusion Matrix</vt:lpstr>
      <vt:lpstr>Key Metrics</vt:lpstr>
      <vt:lpstr>Key Takeaways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VARUN MC</dc:creator>
  <cp:keywords/>
  <dc:description>generated using python-pptx</dc:description>
  <cp:lastModifiedBy>VARUN M C</cp:lastModifiedBy>
  <cp:revision>5</cp:revision>
  <dcterms:created xsi:type="dcterms:W3CDTF">2013-01-27T09:14:16Z</dcterms:created>
  <dcterms:modified xsi:type="dcterms:W3CDTF">2025-10-02T10:42:34Z</dcterms:modified>
  <cp:category/>
</cp:coreProperties>
</file>