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5"/>
  </p:notesMasterIdLst>
  <p:handoutMasterIdLst>
    <p:handoutMasterId r:id="rId26"/>
  </p:handoutMasterIdLst>
  <p:sldIdLst>
    <p:sldId id="281" r:id="rId5"/>
    <p:sldId id="355" r:id="rId6"/>
    <p:sldId id="354" r:id="rId7"/>
    <p:sldId id="364" r:id="rId8"/>
    <p:sldId id="283" r:id="rId9"/>
    <p:sldId id="351" r:id="rId10"/>
    <p:sldId id="365" r:id="rId11"/>
    <p:sldId id="366" r:id="rId12"/>
    <p:sldId id="368" r:id="rId13"/>
    <p:sldId id="367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630256" cy="2534568"/>
          </a:xfrm>
        </p:spPr>
        <p:txBody>
          <a:bodyPr>
            <a:normAutofit fontScale="90000"/>
          </a:bodyPr>
          <a:lstStyle/>
          <a:p>
            <a:b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b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b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r>
              <a:rPr lang="en-US" sz="33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  <a:t>Research Methodology Project </a:t>
            </a:r>
            <a: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  <a:t>- </a:t>
            </a:r>
            <a:b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br>
              <a:rPr lang="en-US" sz="33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  <a:t>Processor Custom Instruction Design and Software Toolchain Flow</a:t>
            </a:r>
            <a:b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  <a:t>Department of Electronics and Communication Engineering Sem – 6</a:t>
            </a:r>
            <a:r>
              <a:rPr lang="en-US" sz="4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  <a:t>th</a:t>
            </a:r>
            <a:br>
              <a:rPr lang="en-US" sz="4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br>
              <a:rPr lang="en-US" sz="4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r>
              <a:rPr lang="en-US" sz="66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  <a:t>Guide : Dr. N. P. Gajjar</a:t>
            </a:r>
            <a:br>
              <a:rPr lang="en-US" sz="66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br>
              <a:rPr lang="en-US" sz="6600" b="1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IBM Plex Sans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9217" y="4972656"/>
            <a:ext cx="7328636" cy="100826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Varun Lutharia(22BEC069) and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Ishaan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Bhimajiyani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(22BEC053)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2580C-C2E4-7A94-255F-CB07B6646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17AC-1E73-3F08-02D2-EA2C23ED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6AE7E-A739-A89B-49C6-FFCE8771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D2232-D11E-02CC-3AE4-CCDB380A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74A8C-BB6D-9547-43A7-F2318A9D95E3}"/>
              </a:ext>
            </a:extLst>
          </p:cNvPr>
          <p:cNvSpPr/>
          <p:nvPr/>
        </p:nvSpPr>
        <p:spPr>
          <a:xfrm>
            <a:off x="621979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 is specialized operation which are going to be executed by having dedicated hardware logic with the processor.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mainly means to modify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 ISA,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compiler(GCC/LLVM) and hardware description (Verilog/VHDL) to support new instructions.</a:t>
            </a:r>
          </a:p>
        </p:txBody>
      </p:sp>
    </p:spTree>
    <p:extLst>
      <p:ext uri="{BB962C8B-B14F-4D97-AF65-F5344CB8AC3E}">
        <p14:creationId xmlns:p14="http://schemas.microsoft.com/office/powerpoint/2010/main" val="81687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04C44-B1F9-1B40-B3A5-A670122E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9E8B-096F-C584-4574-CD2C002B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C4D7-AAAA-16BB-EB5F-9CC58098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D1A2C-7900-13FB-114B-2AEB2479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08FDF-4BFE-555E-43CA-2F86140B5508}"/>
              </a:ext>
            </a:extLst>
          </p:cNvPr>
          <p:cNvSpPr/>
          <p:nvPr/>
        </p:nvSpPr>
        <p:spPr>
          <a:xfrm>
            <a:off x="621979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 is specialized operation which are going to be executed by having dedicated hardware logic with the processor.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mainly means to modify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 ISA,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compiler(GCC/LLVM) and hardware description (Verilog/VHDL) to support new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MAC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matrix multiplication in AES section requires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 and addition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turns out to be useful in GF(2^8) which benefits from MAC Style custom instruction.	</a:t>
            </a:r>
          </a:p>
        </p:txBody>
      </p:sp>
    </p:spTree>
    <p:extLst>
      <p:ext uri="{BB962C8B-B14F-4D97-AF65-F5344CB8AC3E}">
        <p14:creationId xmlns:p14="http://schemas.microsoft.com/office/powerpoint/2010/main" val="247670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922CB-79FC-A775-B625-7262D5175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B2DC-6546-A82C-26C3-C28204B7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4A7F-987B-26A7-21C4-141E87AFD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EFD05-39B8-9DF8-E6CA-250D316D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867C5E-29AF-8249-C39F-766AD24F2914}"/>
              </a:ext>
            </a:extLst>
          </p:cNvPr>
          <p:cNvSpPr/>
          <p:nvPr/>
        </p:nvSpPr>
        <p:spPr>
          <a:xfrm>
            <a:off x="621979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RISCV?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an open source Instruction set Architecture (ISA) based on Reduced Instruction Set Computing(RISC) principles.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If we see in ISA of (ARM,x86).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Principles of RISCV: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of Cost, could be accessed whenever needed.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different architectures set, making it easier to implement  get expand , adapt compared to different ISA present.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Extensions :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can add custom instruction as per their need without breaking compatibility , rules of standard RISCV  software.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Load-store Architecture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could be accessed from memory only via help of explicit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Toolchain Support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GNU Toolchain for compilation , simulation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debugging,compatible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FreeRTOS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12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D76B-C82B-1FE1-19B0-9B7F9185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A7A8-A18A-9E75-09CF-4DC2AE02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C9B6-E235-F10B-8DF1-517B6204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C2376-800B-46EB-0973-D75F5ED4C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4EDD51-D80B-37DE-1445-7A8CE0B555C5}"/>
              </a:ext>
            </a:extLst>
          </p:cNvPr>
          <p:cNvSpPr/>
          <p:nvPr/>
        </p:nvSpPr>
        <p:spPr>
          <a:xfrm>
            <a:off x="615696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Logic Unit(ALU) 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arithmetic And logical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operations(Add, Sub, And, Or etc.).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Unit: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Directs flow of instruction and it’s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Execution based upon Decoded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instructions decide, arithmetic, branch etc.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Unit: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interface with RAM/ROM for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Load/store(read/write)operations.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Extensions: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to add more as per convenience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new instructions.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6C93C-BC6C-5675-DBBA-905EBCE3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91" y="1562222"/>
            <a:ext cx="5809863" cy="497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3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358A6-3A79-E066-3CDB-F254F7C28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A90A-4BC2-79CA-E8FD-924C34CD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4F730-A8C0-10AB-02E2-3656F8011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F2C4-C268-2F9C-E24D-01309CF9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1F315-A825-1AFB-430F-EE33D6E555FB}"/>
              </a:ext>
            </a:extLst>
          </p:cNvPr>
          <p:cNvSpPr/>
          <p:nvPr/>
        </p:nvSpPr>
        <p:spPr>
          <a:xfrm>
            <a:off x="615696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Visiting and Studying regarding initial study for RISCV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encryption Algorithm(AES) as IP 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aquire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regarding Algorithm AES and to start work on it but firstly starting with implementation of MAC Unit.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10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201EE-A0FD-5F3A-CA68-74962D2F3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0C09-2D71-D66B-C880-EFDAFA0E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D3C8-5486-27B8-10A3-A450668AC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750A5-1CB3-28BE-9D58-269BDAE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6219EF-10B1-A225-4531-C54BFCD86296}"/>
              </a:ext>
            </a:extLst>
          </p:cNvPr>
          <p:cNvSpPr/>
          <p:nvPr/>
        </p:nvSpPr>
        <p:spPr>
          <a:xfrm>
            <a:off x="615696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Duc-Thinh Nguyen-Hoang, Khai-Minh Ma, Duy-Linh Le, Hong-Hai Thai, Tran-Bao-Thuong Cao, Duc-Hung Le (2023).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of a 32-Bit RISC-V Processor with Cryptography Accelerators on FPGA and ASIC.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RISC-V processor with cryptographic accelerators (AES, SHA-1, RSA) for secure edge IoT applications.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 throughput improvement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AES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RSA-2048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SHA-1 cores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tested on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and 65nm CMOS ASIC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RSA-2048 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significant area and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conventional cryptographic algorithms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AES-128, SHA-1, RSA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0960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846EB-5462-942C-3CD0-6E82B721E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8CEE-4724-1A3D-1382-EF3D0E5A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3F32-B1E8-0EAF-80CD-9C8CFC7A2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65BFB-460E-0CAF-04CF-D5E89029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D3F61E-8FF2-C558-47BB-E107B23B24FA}"/>
              </a:ext>
            </a:extLst>
          </p:cNvPr>
          <p:cNvSpPr/>
          <p:nvPr/>
        </p:nvSpPr>
        <p:spPr>
          <a:xfrm>
            <a:off x="615696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Yuxing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Xinrui Wang,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Suwen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Song, Lang Feng,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Zhongfeng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 (2024).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RISC-V Custom Instructions of Elementary Functions for IoT Endpoint Devices.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computational efficiency in IoT devices by introducing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mathematical functions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log, exp, sin, cos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Speedup of 3.3–18x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the baseline RV32IM.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overhead: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&lt;5% (tiny), &lt;17% (intermediate), &lt;26% (fast).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instruction variants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IoT applications.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specific IoT functions,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general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to complex applications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fully evaluated.</a:t>
            </a:r>
          </a:p>
        </p:txBody>
      </p:sp>
    </p:spTree>
    <p:extLst>
      <p:ext uri="{BB962C8B-B14F-4D97-AF65-F5344CB8AC3E}">
        <p14:creationId xmlns:p14="http://schemas.microsoft.com/office/powerpoint/2010/main" val="27818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4A1E7-90EF-5228-BDB7-C0DAC6BCF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2A84-F4E6-125D-314C-9EB2E1E9B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C48D-41E6-3F92-551B-DE28D059C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34B23-6466-ADFB-ADDA-32233AB4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615DD0-0469-A5EE-03E2-5225092046F3}"/>
              </a:ext>
            </a:extLst>
          </p:cNvPr>
          <p:cNvSpPr/>
          <p:nvPr/>
        </p:nvSpPr>
        <p:spPr>
          <a:xfrm>
            <a:off x="615696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Oscar Almer, Richard Bennett, Igor Böhm, Alastair Murray, Xinhao Qu, Marcela Zuluaga, Björn Franke, and Nigel Topham (2009).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End-to-End Design Flow for Automated Instruction Set Extension and Complex Instruction Selection based on GCC.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a comprehensive toolchain for automated instruction set extension (ISE) and complex instruction selection using GCC, targeting extensible processors.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ISE identification, generation, optimization, and synthesis into a unified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exploitation of complex custom instruction patterns across multiple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extensible processor core, facilitating synthesis of full extensible designs from Verilog and standard cell libraries.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approach's scalability to larger and more complex applications was not extensively evaluated.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on power consumption and area overhead requires further investigation.</a:t>
            </a:r>
          </a:p>
        </p:txBody>
      </p:sp>
    </p:spTree>
    <p:extLst>
      <p:ext uri="{BB962C8B-B14F-4D97-AF65-F5344CB8AC3E}">
        <p14:creationId xmlns:p14="http://schemas.microsoft.com/office/powerpoint/2010/main" val="2645088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F3262-0A17-BBEA-36FD-EF5695C55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B4E7-B92F-50BF-DD0A-BB67EDA9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DF73-02B5-9BB1-9965-EAD75BE1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181AB-C68B-BD1F-4762-403E8AF5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0D19A-4F2B-FD6E-2EAE-F45620836E81}"/>
              </a:ext>
            </a:extLst>
          </p:cNvPr>
          <p:cNvSpPr/>
          <p:nvPr/>
        </p:nvSpPr>
        <p:spPr>
          <a:xfrm>
            <a:off x="615696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 Ashraful Islam, Hiromu Miyazaki, Kenji Kise (2020).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RVCoreP-32IM: An Effective Architecture to Implement Mul/Div Instructions for Five-Stage RISC-V Soft Processors.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RVCoreP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 processor by integrating the RISC-V M-extension to support multiplication and division instructions, thereby improving performance for embedded systems.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extended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RVCoreP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processor supporting the M-extension, enabling efficient execution of multiplication and division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performance improvements of 1.87× and 3.13× using radix-4 and DSP multipliers, respectively, compared to the baseline RV32I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a 13% performance enhancement over equivalent RISC-V processors without the M-extension.</a:t>
            </a:r>
          </a:p>
        </p:txBody>
      </p:sp>
    </p:spTree>
    <p:extLst>
      <p:ext uri="{BB962C8B-B14F-4D97-AF65-F5344CB8AC3E}">
        <p14:creationId xmlns:p14="http://schemas.microsoft.com/office/powerpoint/2010/main" val="291357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36D34-1182-6803-7937-CFA79D097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080-26A2-337D-CAC4-F9F9B674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16796-4BFB-B20B-F663-E48311F3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24906-0A57-EE82-080F-1A38E8AA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0BE291-8736-227F-3CC3-7BDA752EB5ED}"/>
              </a:ext>
            </a:extLst>
          </p:cNvPr>
          <p:cNvSpPr/>
          <p:nvPr/>
        </p:nvSpPr>
        <p:spPr>
          <a:xfrm>
            <a:off x="615696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dirty="0"/>
              <a:t>[1]. </a:t>
            </a:r>
            <a:r>
              <a:rPr lang="en-IN" sz="1800" b="0" i="0" u="sng" strike="noStrike" baseline="0" dirty="0">
                <a:solidFill>
                  <a:schemeClr val="accent5">
                    <a:lumMod val="75000"/>
                  </a:schemeClr>
                </a:solidFill>
              </a:rPr>
              <a:t>Duc-Thinh Nguyen-Hoang, Khai-Minh Ma “</a:t>
            </a:r>
            <a:r>
              <a:rPr lang="en-US" sz="1800" b="0" i="0" u="sng" strike="noStrike" baseline="0" dirty="0">
                <a:solidFill>
                  <a:schemeClr val="accent5">
                    <a:lumMod val="75000"/>
                  </a:schemeClr>
                </a:solidFill>
              </a:rPr>
              <a:t>Implementation of a 32-Bit RISC-V Processor with Cryptography Accelerators on FPGA and ASIC</a:t>
            </a:r>
            <a:r>
              <a:rPr 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</a:rPr>
              <a:t>” </a:t>
            </a:r>
            <a:r>
              <a:rPr lang="en-US" sz="1800" b="0" i="0" u="none" strike="noStrike" baseline="0" dirty="0"/>
              <a:t>(2023) (accessed in February 2025).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[2]. </a:t>
            </a:r>
            <a:r>
              <a:rPr lang="en-IN" sz="1800" b="0" i="0" u="sng" strike="noStrike" baseline="0" dirty="0" err="1">
                <a:solidFill>
                  <a:schemeClr val="accent5">
                    <a:lumMod val="75000"/>
                  </a:schemeClr>
                </a:solidFill>
              </a:rPr>
              <a:t>Yuxing</a:t>
            </a:r>
            <a:r>
              <a:rPr lang="en-IN" sz="1800" b="0" i="0" u="sng" strike="noStrike" baseline="0" dirty="0">
                <a:solidFill>
                  <a:schemeClr val="accent5">
                    <a:lumMod val="75000"/>
                  </a:schemeClr>
                </a:solidFill>
              </a:rPr>
              <a:t> Chen , Xinrui Wang “</a:t>
            </a:r>
            <a:r>
              <a:rPr lang="en-US" sz="1800" b="0" i="0" u="sng" strike="noStrike" baseline="0" dirty="0">
                <a:solidFill>
                  <a:schemeClr val="accent5">
                    <a:lumMod val="75000"/>
                  </a:schemeClr>
                </a:solidFill>
              </a:rPr>
              <a:t>RISC-V Custom Instructions of Elementary Functions for IoT Endpoint Devices” </a:t>
            </a:r>
            <a:r>
              <a:rPr lang="en-US" sz="1800" b="0" i="0" u="none" strike="noStrike" baseline="0" dirty="0">
                <a:solidFill>
                  <a:schemeClr val="tx1"/>
                </a:solidFill>
              </a:rPr>
              <a:t>(2024) (accessed in February 2025).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b="0" i="0" u="none" strike="noStrike" baseline="0" dirty="0">
                <a:solidFill>
                  <a:schemeClr val="tx1"/>
                </a:solidFill>
              </a:rPr>
              <a:t>[3].</a:t>
            </a:r>
            <a:r>
              <a:rPr lang="en-IN" dirty="0"/>
              <a:t>Oscar Almer, Richard Bennett, Igor Böhm, Alastair Murray, Xinhao Qu, Marcela Zuluaga, Björn Franke, Nigel Topham, </a:t>
            </a:r>
            <a:r>
              <a:rPr lang="en-IN" i="1" dirty="0"/>
              <a:t>"An End-to-End Design Flow for Automated Instruction Set Extension and Complex Instruction Selection based on GCC"</a:t>
            </a:r>
            <a:r>
              <a:rPr lang="en-IN" dirty="0"/>
              <a:t>, (2009) (accessed in March 2025).</a:t>
            </a:r>
            <a:endParaRPr lang="en-US" sz="1800" b="0" i="0" u="none" strike="noStrike" baseline="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[4]. https://arxiv.org/abs/2010.16171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40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66" y="995016"/>
            <a:ext cx="7819053" cy="75913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							 				  	 										       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838131"/>
            <a:ext cx="11244881" cy="318173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 Design flow</a:t>
            </a: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</a:t>
            </a: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  <a:p>
            <a:pPr lvl="2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796A3D-0362-EEF3-8F73-EBF0C38ADE4F}"/>
              </a:ext>
            </a:extLst>
          </p:cNvPr>
          <p:cNvSpPr/>
          <p:nvPr/>
        </p:nvSpPr>
        <p:spPr>
          <a:xfrm>
            <a:off x="5038531" y="2855167"/>
            <a:ext cx="6318317" cy="111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7" name="Picture Placeholder 16" descr="woman writing on a dry erase board">
            <a:extLst>
              <a:ext uri="{FF2B5EF4-FFF2-40B4-BE49-F238E27FC236}">
                <a16:creationId xmlns:a16="http://schemas.microsoft.com/office/drawing/2014/main" id="{A0D4E925-DA83-45CF-9056-D6262F46A7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59" r="59"/>
          <a:stretch/>
        </p:blipFill>
        <p:spPr/>
      </p:pic>
      <p:pic>
        <p:nvPicPr>
          <p:cNvPr id="19" name="Picture Placeholder 18" descr="hands on a set of papers">
            <a:extLst>
              <a:ext uri="{FF2B5EF4-FFF2-40B4-BE49-F238E27FC236}">
                <a16:creationId xmlns:a16="http://schemas.microsoft.com/office/drawing/2014/main" id="{00069E65-AC47-4CE9-B19A-7EA5888AA36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9" r="59"/>
          <a:stretch/>
        </p:blipFill>
        <p:spPr/>
      </p:pic>
      <p:pic>
        <p:nvPicPr>
          <p:cNvPr id="21" name="Picture Placeholder 20" descr="view of office">
            <a:extLst>
              <a:ext uri="{FF2B5EF4-FFF2-40B4-BE49-F238E27FC236}">
                <a16:creationId xmlns:a16="http://schemas.microsoft.com/office/drawing/2014/main" id="{D78D46DB-1C3A-41BD-860F-ECE8B446BB8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29" r="29"/>
          <a:stretch/>
        </p:blipFill>
        <p:spPr/>
      </p:pic>
      <p:pic>
        <p:nvPicPr>
          <p:cNvPr id="23" name="Picture Placeholder 22" descr="pen on top of a day planner">
            <a:extLst>
              <a:ext uri="{FF2B5EF4-FFF2-40B4-BE49-F238E27FC236}">
                <a16:creationId xmlns:a16="http://schemas.microsoft.com/office/drawing/2014/main" id="{D978928C-7EEA-4B8E-AA43-12AFD61BC299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5"/>
          <a:srcRect l="29" r="29"/>
          <a:stretch/>
        </p:blipFill>
        <p:spPr/>
      </p:pic>
      <p:pic>
        <p:nvPicPr>
          <p:cNvPr id="25" name="Online Image Placeholder 23" descr="User">
            <a:extLst>
              <a:ext uri="{FF2B5EF4-FFF2-40B4-BE49-F238E27FC236}">
                <a16:creationId xmlns:a16="http://schemas.microsoft.com/office/drawing/2014/main" id="{DD136AFE-38B3-4FAE-907B-277600FBDED5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2977D1C-657B-4FA7-B4A1-CD08EC61D37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Presenter name</a:t>
            </a:r>
          </a:p>
        </p:txBody>
      </p:sp>
      <p:pic>
        <p:nvPicPr>
          <p:cNvPr id="27" name="Online Image Placeholder 27" descr="Envelope">
            <a:extLst>
              <a:ext uri="{FF2B5EF4-FFF2-40B4-BE49-F238E27FC236}">
                <a16:creationId xmlns:a16="http://schemas.microsoft.com/office/drawing/2014/main" id="{79C99175-A844-475F-B903-FB0A246099C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E9EE6-5A74-4119-8DAA-06582357CF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1600" dirty="0"/>
              <a:t>Email address</a:t>
            </a:r>
            <a:endParaRPr lang="en-US" dirty="0"/>
          </a:p>
        </p:txBody>
      </p:sp>
      <p:pic>
        <p:nvPicPr>
          <p:cNvPr id="29" name="Online Image Placeholder 11" descr="Monitor">
            <a:extLst>
              <a:ext uri="{FF2B5EF4-FFF2-40B4-BE49-F238E27FC236}">
                <a16:creationId xmlns:a16="http://schemas.microsoft.com/office/drawing/2014/main" id="{247D95FD-08A2-4831-BB6A-A0FCA300459A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3CE7679-6065-4440-BCF7-BAFF752B013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1600" dirty="0"/>
              <a:t>Website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C90EA9-2998-4A9C-A666-B38258E20B6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241EFF-1DFD-4B6D-BFDE-8E8B188334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BB8335-F249-4F37-8C3F-A672116EB87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2AD910-1FD9-C845-FCA9-F1D9068BC204}"/>
              </a:ext>
            </a:extLst>
          </p:cNvPr>
          <p:cNvSpPr/>
          <p:nvPr/>
        </p:nvSpPr>
        <p:spPr>
          <a:xfrm>
            <a:off x="612648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 and Acceleration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Better for areas like Cryptography , AI  since offer workload in efficient manner helps to reduce execution time in such fields Cryptography(AES,RSA etc.) and  AI(Matrix multiplication).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and Power Optimization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Will require least amount of Power since standard instruction will execute unlike that we see in complex instruction.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RISC-V's Open-Source Flexibility –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extend modify ISA as per user need unlike seen in ARM or x86, which along with that they possess constraints on modification , limiting adaptability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- Hardware Co-Design –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 can be built with help of GNU Toolchain (Compiler , Assembler), Going from high level code down to FPGA deployment.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C64C9-58F5-0506-9911-7A5B151AF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182A-5983-2A9A-E0A1-032FE36AD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DC7F-A238-5784-9A20-3E3963D5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8C47A-C716-8570-B3BC-3A22F7A5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666F5-20A6-24A8-9858-CFD303E9898E}"/>
              </a:ext>
            </a:extLst>
          </p:cNvPr>
          <p:cNvSpPr/>
          <p:nvPr/>
        </p:nvSpPr>
        <p:spPr>
          <a:xfrm>
            <a:off x="612648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Three challenges are faced which are Hardware Design, Software Toolchain and etc.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Design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 Integration and Hazard Management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Custom Instructions must integrate with existing Pipeline stages of RISCV Processor(Fetch, Decode, Execute, Memory, Write-Back).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Toolchain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 Toolchain –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 GCC/LLVM Toolchain don’t recognize custom instruction , mayn’t automatically generate the m we need modify instruction selection 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LLVM or GCC Backends is required..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Validation Challenges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Implementation Bottlenecks –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Congestion, timing Violations (Hold and Setup time Violations)and Resource exhaustion when mapping custom instructions logic onto FPGA, and also to balance Speed, Area and Power.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346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4486A56-2CA4-425A-89F9-E8324C12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65C8300-CD8E-4F35-9B79-C5DE7AD9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E797B30-1740-4A68-A40B-1D255EBC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831914-C41C-8D6B-D25F-F45C3721626A}"/>
              </a:ext>
            </a:extLst>
          </p:cNvPr>
          <p:cNvSpPr/>
          <p:nvPr/>
        </p:nvSpPr>
        <p:spPr>
          <a:xfrm>
            <a:off x="607330" y="2660719"/>
            <a:ext cx="3237722" cy="3191069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500" dirty="0"/>
              <a:t>Hardware Objective </a:t>
            </a:r>
            <a:endParaRPr lang="en-IN" dirty="0"/>
          </a:p>
          <a:p>
            <a:endParaRPr lang="en-IN" dirty="0"/>
          </a:p>
          <a:p>
            <a:r>
              <a:rPr lang="en-IN" sz="2000" dirty="0"/>
              <a:t>Design Custom Instructions for Cryptography(AES,RSA)AI Workload to improve execution speed</a:t>
            </a:r>
            <a:r>
              <a:rPr lang="en-IN" dirty="0"/>
              <a:t>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C129B85-43BC-E7AE-9253-A4421FFA8A82}"/>
              </a:ext>
            </a:extLst>
          </p:cNvPr>
          <p:cNvSpPr/>
          <p:nvPr/>
        </p:nvSpPr>
        <p:spPr>
          <a:xfrm>
            <a:off x="4646645" y="2649894"/>
            <a:ext cx="3097763" cy="3125755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500" dirty="0"/>
              <a:t>Software Objective</a:t>
            </a:r>
          </a:p>
          <a:p>
            <a:endParaRPr lang="en-IN" sz="2500" dirty="0"/>
          </a:p>
          <a:p>
            <a:r>
              <a:rPr lang="en-IN" sz="2000" dirty="0"/>
              <a:t>To modify RISCV Simulators(Spike , </a:t>
            </a:r>
            <a:r>
              <a:rPr lang="en-IN" sz="2000" dirty="0" err="1"/>
              <a:t>Qemu</a:t>
            </a:r>
            <a:r>
              <a:rPr lang="en-IN" sz="2000" dirty="0"/>
              <a:t>)correctly decode and execute etc.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633A1E-C93F-DFC7-DF12-6F50F87DEFF1}"/>
              </a:ext>
            </a:extLst>
          </p:cNvPr>
          <p:cNvSpPr/>
          <p:nvPr/>
        </p:nvSpPr>
        <p:spPr>
          <a:xfrm>
            <a:off x="8612155" y="2660719"/>
            <a:ext cx="3191069" cy="3049616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500" dirty="0"/>
              <a:t>System</a:t>
            </a:r>
          </a:p>
          <a:p>
            <a:r>
              <a:rPr lang="en-IN" sz="2500" dirty="0"/>
              <a:t> Objective</a:t>
            </a:r>
          </a:p>
          <a:p>
            <a:endParaRPr lang="en-IN" dirty="0"/>
          </a:p>
          <a:p>
            <a:r>
              <a:rPr lang="en-IN" sz="2000" dirty="0"/>
              <a:t>To </a:t>
            </a:r>
            <a:r>
              <a:rPr lang="en-IN" sz="2000" dirty="0" err="1"/>
              <a:t>evalaute</a:t>
            </a:r>
            <a:r>
              <a:rPr lang="en-IN" sz="2000" dirty="0"/>
              <a:t> functionality and compare performance between customized and normal instruction.</a:t>
            </a:r>
          </a:p>
        </p:txBody>
      </p:sp>
    </p:spTree>
    <p:extLst>
      <p:ext uri="{BB962C8B-B14F-4D97-AF65-F5344CB8AC3E}">
        <p14:creationId xmlns:p14="http://schemas.microsoft.com/office/powerpoint/2010/main" val="83274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663528-6F48-4679-80D6-A9D3622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8F1280-0C85-421E-BF0E-DB3DAF29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FC139-9B86-D068-9494-85C310B1C42B}"/>
              </a:ext>
            </a:extLst>
          </p:cNvPr>
          <p:cNvSpPr/>
          <p:nvPr/>
        </p:nvSpPr>
        <p:spPr>
          <a:xfrm>
            <a:off x="578498" y="2304661"/>
            <a:ext cx="11168743" cy="40046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comprises of four parts Which are :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Integration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 IP Core</a:t>
            </a:r>
          </a:p>
          <a:p>
            <a:pPr marL="3943350" lvl="8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RISCV Processor </a:t>
            </a:r>
          </a:p>
          <a:p>
            <a:pPr lvl="8"/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84F7-366B-3D50-A6A6-722C235F6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9E98-96ED-D840-12FF-283227CF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2089-B44D-DB6E-8FAB-A1948E03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42171-4258-BC70-9583-473EC671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4472E9-FFD0-4964-82CD-0F352D19D719}"/>
              </a:ext>
            </a:extLst>
          </p:cNvPr>
          <p:cNvSpPr/>
          <p:nvPr/>
        </p:nvSpPr>
        <p:spPr>
          <a:xfrm>
            <a:off x="612648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Integration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custom instruction which will performs MAC Unit operation , defining it’s format ,opcode and execution.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this custom instruction into RISCV processor’s pipeline and ensuring it’s working with existing ISA and toolchain.</a:t>
            </a:r>
          </a:p>
        </p:txBody>
      </p:sp>
    </p:spTree>
    <p:extLst>
      <p:ext uri="{BB962C8B-B14F-4D97-AF65-F5344CB8AC3E}">
        <p14:creationId xmlns:p14="http://schemas.microsoft.com/office/powerpoint/2010/main" val="2429201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33F69-9522-8173-6C87-572D282DC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9F29-353F-4309-AF1C-A179E6F5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28BF-A4CE-062C-0FEE-EB83BB899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2D51B-36DB-261B-1434-E07605EC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87589-10BC-B012-05F0-F936655C1E70}"/>
              </a:ext>
            </a:extLst>
          </p:cNvPr>
          <p:cNvSpPr/>
          <p:nvPr/>
        </p:nvSpPr>
        <p:spPr>
          <a:xfrm>
            <a:off x="621979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 is specialized operation which are going to be executed by having dedicated hardware logic with the processor.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mainly means to modify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RISCV ISA,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compiler(GCC/LLVM) and hardware description (Verilog/VHDL) to support new instructions.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MAC Unit</a:t>
            </a: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 instruction “MAC Unit” can be added in RISCV processor by doing so it will reduce no. of clock cycles, improving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we need to modify ISA ,toolchain and to integrate with the dedicated hardware associated.</a:t>
            </a:r>
          </a:p>
        </p:txBody>
      </p:sp>
    </p:spTree>
    <p:extLst>
      <p:ext uri="{BB962C8B-B14F-4D97-AF65-F5344CB8AC3E}">
        <p14:creationId xmlns:p14="http://schemas.microsoft.com/office/powerpoint/2010/main" val="115075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8DDEC-8C41-D78F-A620-63A37C7C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D3A6-C3E8-3D31-A4DD-1818A382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36525"/>
            <a:ext cx="6272784" cy="153619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IP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9DCC-7304-70F3-3834-051C5552E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64" y="1744824"/>
            <a:ext cx="11501536" cy="4436520"/>
          </a:xfrm>
        </p:spPr>
        <p:txBody>
          <a:bodyPr/>
          <a:lstStyle/>
          <a:p>
            <a:r>
              <a:rPr lang="en-US" dirty="0"/>
              <a:t>dd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D79DE-CB79-1837-0F96-2E36837E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A5E24-FEFA-9488-F912-956A87AEC6AC}"/>
              </a:ext>
            </a:extLst>
          </p:cNvPr>
          <p:cNvSpPr/>
          <p:nvPr/>
        </p:nvSpPr>
        <p:spPr>
          <a:xfrm>
            <a:off x="457200" y="1744824"/>
            <a:ext cx="11576304" cy="4450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IP Core: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converting plaintext into cipher text using cryptographic algorithm(AES,RSA etc.)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Core(Intellectual Property Core):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Predesigned hardware designed module, reusable hardware module which performs encryption efficiently which is going to be integrated with FPGA or ASIC.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implemented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accelerator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the processor to accelerate specific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instruction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executes encryption functions in efficient manner reducing no. of clock cycles.</a:t>
            </a:r>
          </a:p>
        </p:txBody>
      </p:sp>
    </p:spTree>
    <p:extLst>
      <p:ext uri="{BB962C8B-B14F-4D97-AF65-F5344CB8AC3E}">
        <p14:creationId xmlns:p14="http://schemas.microsoft.com/office/powerpoint/2010/main" val="70863046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1074</TotalTime>
  <Words>1776</Words>
  <Application>Microsoft Office PowerPoint</Application>
  <PresentationFormat>Widescreen</PresentationFormat>
  <Paragraphs>227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Calibri</vt:lpstr>
      <vt:lpstr>Segoe UI</vt:lpstr>
      <vt:lpstr>Times New Roman</vt:lpstr>
      <vt:lpstr>AccentBoxVTI</vt:lpstr>
      <vt:lpstr>   Research Methodology Project -   Processor Custom Instruction Design and Software Toolchain Flow Department of Electronics and Communication Engineering Sem – 6th  Guide : Dr. N. P. Gajjar  </vt:lpstr>
      <vt:lpstr>                                          Outline</vt:lpstr>
      <vt:lpstr>Motivation</vt:lpstr>
      <vt:lpstr>Challenges</vt:lpstr>
      <vt:lpstr>Objectives</vt:lpstr>
      <vt:lpstr>Introduction</vt:lpstr>
      <vt:lpstr>Introduction</vt:lpstr>
      <vt:lpstr>Custom Instruction</vt:lpstr>
      <vt:lpstr>Encryption IP Core</vt:lpstr>
      <vt:lpstr>RISCV Processor</vt:lpstr>
      <vt:lpstr>Custom Instruction</vt:lpstr>
      <vt:lpstr>RISCV Processor</vt:lpstr>
      <vt:lpstr>RISCV Architecture</vt:lpstr>
      <vt:lpstr>Current Progress</vt:lpstr>
      <vt:lpstr>Literature Review</vt:lpstr>
      <vt:lpstr>Literature Review</vt:lpstr>
      <vt:lpstr>Literature Review</vt:lpstr>
      <vt:lpstr>Literature Review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luthariavarun012@gmail.com</dc:creator>
  <cp:lastModifiedBy>luthariavarun012@gmail.com</cp:lastModifiedBy>
  <cp:revision>17</cp:revision>
  <dcterms:created xsi:type="dcterms:W3CDTF">2025-03-15T07:09:23Z</dcterms:created>
  <dcterms:modified xsi:type="dcterms:W3CDTF">2025-03-21T06:30:21Z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