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307" r:id="rId7"/>
    <p:sldId id="308" r:id="rId8"/>
    <p:sldId id="312" r:id="rId9"/>
    <p:sldId id="288" r:id="rId10"/>
    <p:sldId id="289" r:id="rId11"/>
    <p:sldId id="311" r:id="rId12"/>
    <p:sldId id="290" r:id="rId13"/>
    <p:sldId id="310" r:id="rId14"/>
    <p:sldId id="291" r:id="rId15"/>
    <p:sldId id="292" r:id="rId16"/>
    <p:sldId id="293" r:id="rId17"/>
    <p:sldId id="294" r:id="rId18"/>
    <p:sldId id="295" r:id="rId19"/>
    <p:sldId id="299" r:id="rId20"/>
    <p:sldId id="300" r:id="rId21"/>
    <p:sldId id="301" r:id="rId22"/>
    <p:sldId id="302" r:id="rId23"/>
    <p:sldId id="303" r:id="rId24"/>
    <p:sldId id="304" r:id="rId25"/>
    <p:sldId id="305" r:id="rId26"/>
    <p:sldId id="306" r:id="rId27"/>
    <p:sldId id="309" r:id="rId28"/>
    <p:sldId id="3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064DC4-1401-47E2-A14C-C411161DAA67}">
          <p14:sldIdLst>
            <p14:sldId id="265"/>
            <p14:sldId id="287"/>
            <p14:sldId id="307"/>
            <p14:sldId id="308"/>
            <p14:sldId id="312"/>
            <p14:sldId id="288"/>
            <p14:sldId id="289"/>
            <p14:sldId id="311"/>
            <p14:sldId id="290"/>
            <p14:sldId id="310"/>
            <p14:sldId id="291"/>
            <p14:sldId id="292"/>
            <p14:sldId id="293"/>
            <p14:sldId id="294"/>
            <p14:sldId id="295"/>
            <p14:sldId id="299"/>
            <p14:sldId id="300"/>
            <p14:sldId id="301"/>
            <p14:sldId id="302"/>
            <p14:sldId id="303"/>
            <p14:sldId id="304"/>
            <p14:sldId id="305"/>
            <p14:sldId id="306"/>
            <p14:sldId id="309"/>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6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858"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636294"/>
            <a:ext cx="3205641" cy="2971307"/>
          </a:xfrm>
        </p:spPr>
        <p:txBody>
          <a:bodyPr anchor="b">
            <a:normAutofit fontScale="90000"/>
          </a:bodyPr>
          <a:lstStyle/>
          <a:p>
            <a:r>
              <a:rPr lang="en-US" sz="4400" dirty="0">
                <a:solidFill>
                  <a:schemeClr val="tx1"/>
                </a:solidFill>
              </a:rPr>
              <a:t>Task Scheduling in Cloud-Fog Computing Systems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Anirudh Yadav 20BCT0184</a:t>
            </a:r>
          </a:p>
          <a:p>
            <a:pPr>
              <a:lnSpc>
                <a:spcPct val="100000"/>
              </a:lnSpc>
            </a:pPr>
            <a:r>
              <a:rPr lang="en-US" sz="1600" dirty="0"/>
              <a:t>Varun Agarwal 19BCT0070</a:t>
            </a:r>
          </a:p>
          <a:p>
            <a:pPr>
              <a:lnSpc>
                <a:spcPct val="100000"/>
              </a:lnSpc>
            </a:pPr>
            <a:r>
              <a:rPr lang="en-US" sz="1600" dirty="0" err="1"/>
              <a:t>Ruksana</a:t>
            </a:r>
            <a:r>
              <a:rPr lang="en-US" sz="1600" dirty="0"/>
              <a:t> </a:t>
            </a:r>
            <a:r>
              <a:rPr lang="en-US" sz="1600" dirty="0" err="1"/>
              <a:t>TabasSum</a:t>
            </a:r>
            <a:r>
              <a:rPr lang="en-US" sz="1600" dirty="0"/>
              <a:t> 20BCE2650</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1B05-6AEE-4AA7-90A1-40C74C035283}"/>
              </a:ext>
            </a:extLst>
          </p:cNvPr>
          <p:cNvSpPr>
            <a:spLocks noGrp="1"/>
          </p:cNvSpPr>
          <p:nvPr>
            <p:ph type="title"/>
          </p:nvPr>
        </p:nvSpPr>
        <p:spPr/>
        <p:txBody>
          <a:bodyPr/>
          <a:lstStyle/>
          <a:p>
            <a:r>
              <a:rPr lang="en-IN" dirty="0"/>
              <a:t>Priority Based Scheduling</a:t>
            </a:r>
          </a:p>
        </p:txBody>
      </p:sp>
      <p:sp>
        <p:nvSpPr>
          <p:cNvPr id="3" name="Content Placeholder 2">
            <a:extLst>
              <a:ext uri="{FF2B5EF4-FFF2-40B4-BE49-F238E27FC236}">
                <a16:creationId xmlns:a16="http://schemas.microsoft.com/office/drawing/2014/main" id="{3231B66D-B4EF-4731-8718-EE6DDB686290}"/>
              </a:ext>
            </a:extLst>
          </p:cNvPr>
          <p:cNvSpPr>
            <a:spLocks noGrp="1"/>
          </p:cNvSpPr>
          <p:nvPr>
            <p:ph idx="1"/>
          </p:nvPr>
        </p:nvSpPr>
        <p:spPr/>
        <p:txBody>
          <a:bodyPr>
            <a:normAutofit fontScale="92500" lnSpcReduction="20000"/>
          </a:bodyPr>
          <a:lstStyle/>
          <a:p>
            <a:r>
              <a:rPr lang="en-US" sz="2000" dirty="0">
                <a:latin typeface="+mj-lt"/>
              </a:rPr>
              <a:t>In our Model, the Tasks have been assigned a priority from 1 – 10.</a:t>
            </a:r>
          </a:p>
          <a:p>
            <a:r>
              <a:rPr lang="en-US" sz="2000" dirty="0">
                <a:latin typeface="+mj-lt"/>
              </a:rPr>
              <a:t>1 being least important , 10 being extremely important.</a:t>
            </a:r>
          </a:p>
          <a:p>
            <a:r>
              <a:rPr lang="en-US" sz="2000" dirty="0">
                <a:latin typeface="+mj-lt"/>
              </a:rPr>
              <a:t>All the tasks with priority &lt; 5 are only scheduled at the Cloud node to save on cost as they are not enough important to considering spending extra for node processing.</a:t>
            </a:r>
          </a:p>
          <a:p>
            <a:r>
              <a:rPr lang="en-US" sz="2000" dirty="0">
                <a:latin typeface="+mj-lt"/>
              </a:rPr>
              <a:t>The fog nodes and cloud node sort the tasks by priority and then executes the task one at a time.</a:t>
            </a:r>
          </a:p>
          <a:p>
            <a:r>
              <a:rPr lang="en-US" sz="2000" dirty="0">
                <a:latin typeface="+mj-lt"/>
              </a:rPr>
              <a:t>If a higher priority task arrives at fog node, it send the lesser priority task to cloud node to process as it will be processed ASAP due to being high priority and we cannot afford to waste time waiting for the slow and memory limited fog node to finish</a:t>
            </a:r>
          </a:p>
        </p:txBody>
      </p:sp>
    </p:spTree>
    <p:extLst>
      <p:ext uri="{BB962C8B-B14F-4D97-AF65-F5344CB8AC3E}">
        <p14:creationId xmlns:p14="http://schemas.microsoft.com/office/powerpoint/2010/main" val="329277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C8DD-3A8B-4BFE-85C9-07E944BFDB51}"/>
              </a:ext>
            </a:extLst>
          </p:cNvPr>
          <p:cNvSpPr>
            <a:spLocks noGrp="1"/>
          </p:cNvSpPr>
          <p:nvPr>
            <p:ph type="title"/>
          </p:nvPr>
        </p:nvSpPr>
        <p:spPr/>
        <p:txBody>
          <a:bodyPr/>
          <a:lstStyle/>
          <a:p>
            <a:r>
              <a:rPr lang="en-IN" dirty="0"/>
              <a:t>Shortest Job First</a:t>
            </a:r>
          </a:p>
        </p:txBody>
      </p:sp>
      <p:sp>
        <p:nvSpPr>
          <p:cNvPr id="3" name="Content Placeholder 2">
            <a:extLst>
              <a:ext uri="{FF2B5EF4-FFF2-40B4-BE49-F238E27FC236}">
                <a16:creationId xmlns:a16="http://schemas.microsoft.com/office/drawing/2014/main" id="{A24BBECA-EDA3-4088-A95B-E78C0CBBB3AF}"/>
              </a:ext>
            </a:extLst>
          </p:cNvPr>
          <p:cNvSpPr>
            <a:spLocks noGrp="1"/>
          </p:cNvSpPr>
          <p:nvPr>
            <p:ph idx="1"/>
          </p:nvPr>
        </p:nvSpPr>
        <p:spPr/>
        <p:txBody>
          <a:bodyPr/>
          <a:lstStyle/>
          <a:p>
            <a:r>
              <a:rPr lang="en-US" sz="2000" b="0" i="0" dirty="0">
                <a:solidFill>
                  <a:schemeClr val="tx1"/>
                </a:solidFill>
                <a:effectLst/>
                <a:latin typeface="+mj-lt"/>
              </a:rPr>
              <a:t>Shortest job first (SJF) or shortest job next, is a scheduling policy that selects the waiting process with the smallest execution time to execute next. SJN, also known as Shortest Job Next (SJN), is a non-preemptive algorithm.</a:t>
            </a:r>
          </a:p>
          <a:p>
            <a:pPr algn="l" fontAlgn="base">
              <a:buFont typeface="Arial" panose="020B0604020202020204" pitchFamily="34" charset="0"/>
              <a:buChar char="•"/>
            </a:pPr>
            <a:r>
              <a:rPr lang="en-US" sz="2000" b="0" i="0" dirty="0">
                <a:solidFill>
                  <a:schemeClr val="tx1"/>
                </a:solidFill>
                <a:effectLst/>
                <a:latin typeface="+mj-lt"/>
              </a:rPr>
              <a:t>Shortest Job first has the advantage of having a minimum average waiting time among all scheduling algorithms.</a:t>
            </a:r>
          </a:p>
          <a:p>
            <a:pPr algn="l" fontAlgn="base">
              <a:buFont typeface="Arial" panose="020B0604020202020204" pitchFamily="34" charset="0"/>
              <a:buChar char="•"/>
            </a:pPr>
            <a:r>
              <a:rPr lang="en-US" sz="2000" b="0" i="0" dirty="0">
                <a:solidFill>
                  <a:schemeClr val="tx1"/>
                </a:solidFill>
                <a:effectLst/>
                <a:latin typeface="+mj-lt"/>
              </a:rPr>
              <a:t>It is a Greedy Algorithm.</a:t>
            </a:r>
          </a:p>
          <a:p>
            <a:pPr algn="l" fontAlgn="base">
              <a:buFont typeface="Arial" panose="020B0604020202020204" pitchFamily="34" charset="0"/>
              <a:buChar char="•"/>
            </a:pPr>
            <a:r>
              <a:rPr lang="en-US" sz="2000" b="0" i="0" dirty="0">
                <a:solidFill>
                  <a:schemeClr val="tx1"/>
                </a:solidFill>
                <a:effectLst/>
                <a:latin typeface="+mj-lt"/>
              </a:rPr>
              <a:t>It may cause starvation if shorter processes keep coming. This problem can be solved using the concept of ageing.</a:t>
            </a:r>
          </a:p>
          <a:p>
            <a:endParaRPr lang="en-IN" dirty="0">
              <a:solidFill>
                <a:schemeClr val="tx1"/>
              </a:solidFill>
            </a:endParaRPr>
          </a:p>
        </p:txBody>
      </p:sp>
    </p:spTree>
    <p:extLst>
      <p:ext uri="{BB962C8B-B14F-4D97-AF65-F5344CB8AC3E}">
        <p14:creationId xmlns:p14="http://schemas.microsoft.com/office/powerpoint/2010/main" val="386573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Running Screen Shots</a:t>
            </a:r>
            <a:endParaRPr lang="en-IN" dirty="0"/>
          </a:p>
        </p:txBody>
      </p:sp>
      <p:pic>
        <p:nvPicPr>
          <p:cNvPr id="5" name="Content Placeholder 4">
            <a:extLst>
              <a:ext uri="{FF2B5EF4-FFF2-40B4-BE49-F238E27FC236}">
                <a16:creationId xmlns:a16="http://schemas.microsoft.com/office/drawing/2014/main" id="{5A106F98-59AF-44F9-92F5-8DBAF903C241}"/>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201875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Running Screen Shots</a:t>
            </a:r>
            <a:endParaRPr lang="en-IN" dirty="0"/>
          </a:p>
        </p:txBody>
      </p:sp>
      <p:pic>
        <p:nvPicPr>
          <p:cNvPr id="9" name="Content Placeholder 8">
            <a:extLst>
              <a:ext uri="{FF2B5EF4-FFF2-40B4-BE49-F238E27FC236}">
                <a16:creationId xmlns:a16="http://schemas.microsoft.com/office/drawing/2014/main" id="{4CE71B35-0996-4668-AFEF-B3AAA34BA0BD}"/>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11816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23CF9DDC-FB0A-4B35-B10F-16B21EB96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183" y="2088343"/>
            <a:ext cx="5521634" cy="380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8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D815AD25-2979-48F3-AEDE-10844B018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546" y="2614133"/>
            <a:ext cx="4654877" cy="28496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F7C693D-2A80-4C75-BC17-382CA50AA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568" y="2614133"/>
            <a:ext cx="4406152" cy="284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82EF9DED-FCC2-4B90-AC37-A1281265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8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6146" name="Picture 2">
            <a:extLst>
              <a:ext uri="{FF2B5EF4-FFF2-40B4-BE49-F238E27FC236}">
                <a16:creationId xmlns:a16="http://schemas.microsoft.com/office/drawing/2014/main" id="{584BAD1E-9EB3-44C4-A7EC-FCC079CA2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088" y="2108201"/>
            <a:ext cx="5378783"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7170" name="Picture 2">
            <a:extLst>
              <a:ext uri="{FF2B5EF4-FFF2-40B4-BE49-F238E27FC236}">
                <a16:creationId xmlns:a16="http://schemas.microsoft.com/office/drawing/2014/main" id="{951A179D-95EB-4D3D-9CF7-CE4A4DBB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82426"/>
            <a:ext cx="4980244" cy="30124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205110E-9A96-46EB-A69A-40D21E0D6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364" y="2482426"/>
            <a:ext cx="4676569" cy="301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63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82EF9DED-FCC2-4B90-AC37-A1281265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0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IN" dirty="0"/>
              <a:t>Task Scheduling</a:t>
            </a:r>
          </a:p>
        </p:txBody>
      </p:sp>
      <p:sp>
        <p:nvSpPr>
          <p:cNvPr id="9" name="Content Placeholder 8">
            <a:extLst>
              <a:ext uri="{FF2B5EF4-FFF2-40B4-BE49-F238E27FC236}">
                <a16:creationId xmlns:a16="http://schemas.microsoft.com/office/drawing/2014/main" id="{2AEFEC9B-5B16-4717-B984-ADA9CBE3B71E}"/>
              </a:ext>
            </a:extLst>
          </p:cNvPr>
          <p:cNvSpPr>
            <a:spLocks noGrp="1"/>
          </p:cNvSpPr>
          <p:nvPr>
            <p:ph idx="1"/>
          </p:nvPr>
        </p:nvSpPr>
        <p:spPr/>
        <p:txBody>
          <a:bodyPr/>
          <a:lstStyle/>
          <a:p>
            <a:r>
              <a:rPr lang="en-US" sz="2000" dirty="0">
                <a:solidFill>
                  <a:schemeClr val="tx1"/>
                </a:solidFill>
                <a:latin typeface="+mj-lt"/>
              </a:rPr>
              <a:t>Task </a:t>
            </a:r>
            <a:r>
              <a:rPr lang="en-US" sz="2000" dirty="0">
                <a:solidFill>
                  <a:schemeClr val="tx1"/>
                </a:solidFill>
                <a:effectLst/>
                <a:latin typeface="+mj-lt"/>
              </a:rPr>
              <a:t>scheduling is the action of assigning resources to perform tasks. The resources may be processors or network lin</a:t>
            </a:r>
            <a:r>
              <a:rPr lang="en-US" sz="2000" dirty="0">
                <a:solidFill>
                  <a:schemeClr val="tx1"/>
                </a:solidFill>
                <a:latin typeface="+mj-lt"/>
              </a:rPr>
              <a:t>ks</a:t>
            </a:r>
            <a:r>
              <a:rPr lang="en-US" sz="2000" dirty="0">
                <a:solidFill>
                  <a:schemeClr val="tx1"/>
                </a:solidFill>
                <a:effectLst/>
                <a:latin typeface="+mj-lt"/>
              </a:rPr>
              <a:t>. The tasks may be threads, </a:t>
            </a:r>
            <a:r>
              <a:rPr lang="en-US" sz="2000" dirty="0">
                <a:solidFill>
                  <a:schemeClr val="tx1"/>
                </a:solidFill>
                <a:latin typeface="+mj-lt"/>
              </a:rPr>
              <a:t>processes</a:t>
            </a:r>
            <a:r>
              <a:rPr lang="en-US" sz="2000" dirty="0">
                <a:solidFill>
                  <a:schemeClr val="tx1"/>
                </a:solidFill>
                <a:effectLst/>
                <a:latin typeface="+mj-lt"/>
              </a:rPr>
              <a:t> or data </a:t>
            </a:r>
            <a:r>
              <a:rPr lang="en-US" sz="2000" dirty="0">
                <a:solidFill>
                  <a:schemeClr val="tx1"/>
                </a:solidFill>
                <a:latin typeface="+mj-lt"/>
              </a:rPr>
              <a:t>flows</a:t>
            </a:r>
            <a:r>
              <a:rPr lang="en-US" sz="2000" dirty="0">
                <a:solidFill>
                  <a:schemeClr val="tx1"/>
                </a:solidFill>
                <a:effectLst/>
                <a:latin typeface="+mj-lt"/>
              </a:rPr>
              <a:t>.</a:t>
            </a:r>
          </a:p>
          <a:p>
            <a:r>
              <a:rPr lang="en-US" sz="2000" b="0" i="1" dirty="0">
                <a:solidFill>
                  <a:schemeClr val="tx1"/>
                </a:solidFill>
                <a:latin typeface="+mj-lt"/>
              </a:rPr>
              <a:t>Why is Task Scheduling needed?</a:t>
            </a:r>
            <a:endParaRPr lang="en-US" sz="2000" b="0" i="1" dirty="0">
              <a:solidFill>
                <a:schemeClr val="tx1"/>
              </a:solidFill>
              <a:effectLst/>
              <a:latin typeface="+mj-lt"/>
            </a:endParaRPr>
          </a:p>
          <a:p>
            <a:r>
              <a:rPr lang="en-US" sz="2000" b="0" i="0" dirty="0">
                <a:solidFill>
                  <a:schemeClr val="tx1"/>
                </a:solidFill>
                <a:effectLst/>
                <a:latin typeface="+mj-lt"/>
              </a:rPr>
              <a:t>Fog computing extends cloud services to the edge of the network. In such a scenario, it is necessary to decide where applications should be executed so that their quality of service requirements can be supported. Thus, a cloud-fog system requires an efficient task scheduler to decide the locality where applications should run.</a:t>
            </a:r>
          </a:p>
          <a:p>
            <a:endParaRPr lang="en-IN" dirty="0"/>
          </a:p>
        </p:txBody>
      </p:sp>
    </p:spTree>
    <p:extLst>
      <p:ext uri="{BB962C8B-B14F-4D97-AF65-F5344CB8AC3E}">
        <p14:creationId xmlns:p14="http://schemas.microsoft.com/office/powerpoint/2010/main" val="83469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8194" name="Picture 2">
            <a:extLst>
              <a:ext uri="{FF2B5EF4-FFF2-40B4-BE49-F238E27FC236}">
                <a16:creationId xmlns:a16="http://schemas.microsoft.com/office/drawing/2014/main" id="{36884D36-A140-43CD-A6E6-C33FCE04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608" y="2175327"/>
            <a:ext cx="5378784"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67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9218" name="Picture 2">
            <a:extLst>
              <a:ext uri="{FF2B5EF4-FFF2-40B4-BE49-F238E27FC236}">
                <a16:creationId xmlns:a16="http://schemas.microsoft.com/office/drawing/2014/main" id="{8DA8B3F2-C26A-48A7-B167-6DF75A1E6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027" y="2482426"/>
            <a:ext cx="4980240" cy="301243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DEA7E90-D7C3-4591-974F-833866626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13" y="2482426"/>
            <a:ext cx="4676567" cy="30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7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 +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10242" name="Picture 2">
            <a:extLst>
              <a:ext uri="{FF2B5EF4-FFF2-40B4-BE49-F238E27FC236}">
                <a16:creationId xmlns:a16="http://schemas.microsoft.com/office/drawing/2014/main" id="{F0C610D5-8A53-4299-8611-3DAA0026A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610" y="2108201"/>
            <a:ext cx="5294779" cy="37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1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Results (SJF + Priority)</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endParaRPr lang="en-IN" dirty="0"/>
          </a:p>
        </p:txBody>
      </p:sp>
      <p:pic>
        <p:nvPicPr>
          <p:cNvPr id="11266" name="Picture 2">
            <a:extLst>
              <a:ext uri="{FF2B5EF4-FFF2-40B4-BE49-F238E27FC236}">
                <a16:creationId xmlns:a16="http://schemas.microsoft.com/office/drawing/2014/main" id="{05AEDD3F-C5F2-4200-8241-C5E35F3A6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82426"/>
            <a:ext cx="4980240" cy="301243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CB30E4F-A468-4D6E-B34D-A06D67980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13" y="2482426"/>
            <a:ext cx="4676567" cy="301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4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Observations</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pPr lvl="1">
              <a:lnSpc>
                <a:spcPct val="200000"/>
              </a:lnSpc>
              <a:buFont typeface="Arial" panose="020B0604020202020204" pitchFamily="34" charset="0"/>
              <a:buChar char="•"/>
            </a:pPr>
            <a:r>
              <a:rPr lang="en-US" dirty="0"/>
              <a:t>It can be observed from the above depicted graph the ‘Priority scheduling in Fog’ costs less than the ‘Shortest Job First scheduling in Fog’, but it trades off the execution time for the cost.</a:t>
            </a:r>
          </a:p>
          <a:p>
            <a:pPr lvl="1">
              <a:lnSpc>
                <a:spcPct val="200000"/>
              </a:lnSpc>
            </a:pPr>
            <a:r>
              <a:rPr lang="en-IN" dirty="0"/>
              <a:t>SJF + Priority comes in as a sweet middle ground for even response times and cost</a:t>
            </a:r>
          </a:p>
          <a:p>
            <a:pPr lvl="1">
              <a:lnSpc>
                <a:spcPct val="200000"/>
              </a:lnSpc>
            </a:pPr>
            <a:r>
              <a:rPr lang="en-IN" dirty="0"/>
              <a:t>SJF is highly useful when no priority is assigned to tasks (no emergency situations) but fails in medical uses</a:t>
            </a:r>
          </a:p>
          <a:p>
            <a:pPr lvl="1">
              <a:lnSpc>
                <a:spcPct val="200000"/>
              </a:lnSpc>
            </a:pPr>
            <a:endParaRPr lang="en-IN" dirty="0"/>
          </a:p>
        </p:txBody>
      </p:sp>
    </p:spTree>
    <p:extLst>
      <p:ext uri="{BB962C8B-B14F-4D97-AF65-F5344CB8AC3E}">
        <p14:creationId xmlns:p14="http://schemas.microsoft.com/office/powerpoint/2010/main" val="3269739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BDF-AB21-4157-B8D6-862A3845B096}"/>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7499A8C6-E20E-44C2-A6DD-9C37842A6C48}"/>
              </a:ext>
            </a:extLst>
          </p:cNvPr>
          <p:cNvSpPr>
            <a:spLocks noGrp="1"/>
          </p:cNvSpPr>
          <p:nvPr>
            <p:ph idx="1"/>
          </p:nvPr>
        </p:nvSpPr>
        <p:spPr/>
        <p:txBody>
          <a:bodyPr/>
          <a:lstStyle/>
          <a:p>
            <a:pPr lvl="1">
              <a:lnSpc>
                <a:spcPct val="200000"/>
              </a:lnSpc>
              <a:buFont typeface="Arial" panose="020B0604020202020204" pitchFamily="34" charset="0"/>
              <a:buChar char="•"/>
            </a:pPr>
            <a:r>
              <a:rPr lang="en-US" dirty="0"/>
              <a:t>Proposed hybrid method provides a solid way to schedule tasks in a simple fog architecture and can be further studied to improve optimization with state of the art techniques like SWARM optimization.</a:t>
            </a:r>
          </a:p>
          <a:p>
            <a:pPr lvl="1">
              <a:lnSpc>
                <a:spcPct val="200000"/>
              </a:lnSpc>
              <a:buFont typeface="Arial" panose="020B0604020202020204" pitchFamily="34" charset="0"/>
              <a:buChar char="•"/>
            </a:pPr>
            <a:r>
              <a:rPr lang="en-US" dirty="0"/>
              <a:t>The study on Task Scheduling taught us a lot about implementing fog and how to apply task scheduling can affect the final outcome in </a:t>
            </a:r>
            <a:r>
              <a:rPr lang="en-US"/>
              <a:t>drastic ways.</a:t>
            </a:r>
            <a:endParaRPr lang="en-IN" dirty="0"/>
          </a:p>
        </p:txBody>
      </p:sp>
    </p:spTree>
    <p:extLst>
      <p:ext uri="{BB962C8B-B14F-4D97-AF65-F5344CB8AC3E}">
        <p14:creationId xmlns:p14="http://schemas.microsoft.com/office/powerpoint/2010/main" val="428447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Fog Architecture</a:t>
            </a:r>
            <a:endParaRPr lang="en-IN" dirty="0"/>
          </a:p>
        </p:txBody>
      </p:sp>
      <p:pic>
        <p:nvPicPr>
          <p:cNvPr id="4" name="Content Placeholder 4">
            <a:extLst>
              <a:ext uri="{FF2B5EF4-FFF2-40B4-BE49-F238E27FC236}">
                <a16:creationId xmlns:a16="http://schemas.microsoft.com/office/drawing/2014/main" id="{C37F4C93-E3D5-404B-8C35-616151957C19}"/>
              </a:ext>
            </a:extLst>
          </p:cNvPr>
          <p:cNvPicPr>
            <a:picLocks noGrp="1" noChangeAspect="1"/>
          </p:cNvPicPr>
          <p:nvPr>
            <p:ph idx="1"/>
          </p:nvPr>
        </p:nvPicPr>
        <p:blipFill rotWithShape="1">
          <a:blip r:embed="rId2"/>
          <a:srcRect l="13268" t="13508" r="12270" b="17265"/>
          <a:stretch/>
        </p:blipFill>
        <p:spPr>
          <a:xfrm>
            <a:off x="3032586" y="2402840"/>
            <a:ext cx="6187787" cy="3235960"/>
          </a:xfrm>
        </p:spPr>
      </p:pic>
    </p:spTree>
    <p:extLst>
      <p:ext uri="{BB962C8B-B14F-4D97-AF65-F5344CB8AC3E}">
        <p14:creationId xmlns:p14="http://schemas.microsoft.com/office/powerpoint/2010/main" val="21778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Fog Architecture</a:t>
            </a:r>
            <a:endParaRPr lang="en-IN" dirty="0"/>
          </a:p>
        </p:txBody>
      </p:sp>
      <p:sp>
        <p:nvSpPr>
          <p:cNvPr id="3" name="Content Placeholder 2">
            <a:extLst>
              <a:ext uri="{FF2B5EF4-FFF2-40B4-BE49-F238E27FC236}">
                <a16:creationId xmlns:a16="http://schemas.microsoft.com/office/drawing/2014/main" id="{000176AA-C501-472A-B19E-296A0438449A}"/>
              </a:ext>
            </a:extLst>
          </p:cNvPr>
          <p:cNvSpPr>
            <a:spLocks noGrp="1"/>
          </p:cNvSpPr>
          <p:nvPr>
            <p:ph idx="1"/>
          </p:nvPr>
        </p:nvSpPr>
        <p:spPr/>
        <p:txBody>
          <a:bodyPr/>
          <a:lstStyle/>
          <a:p>
            <a:pPr lvl="1">
              <a:buFont typeface="Arial" panose="020B0604020202020204" pitchFamily="34" charset="0"/>
              <a:buChar char="•"/>
            </a:pPr>
            <a:r>
              <a:rPr lang="en-US" dirty="0"/>
              <a:t>Simple 3 Tier Architecture , with medical use cases as target demographic</a:t>
            </a:r>
          </a:p>
          <a:p>
            <a:pPr lvl="1">
              <a:buFont typeface="Arial" panose="020B0604020202020204" pitchFamily="34" charset="0"/>
              <a:buChar char="•"/>
            </a:pPr>
            <a:r>
              <a:rPr lang="en-US" dirty="0"/>
              <a:t>Many IoT devices produce large amount of data and requests need to be handled with as less delay as possible.</a:t>
            </a:r>
          </a:p>
          <a:p>
            <a:pPr lvl="1">
              <a:buFont typeface="Arial" panose="020B0604020202020204" pitchFamily="34" charset="0"/>
              <a:buChar char="•"/>
            </a:pPr>
            <a:r>
              <a:rPr lang="en-US" dirty="0"/>
              <a:t> Fog layer takes care of this as it is placed between client and the Cloud layer.</a:t>
            </a:r>
          </a:p>
          <a:p>
            <a:pPr lvl="1">
              <a:buFont typeface="Arial" panose="020B0604020202020204" pitchFamily="34" charset="0"/>
              <a:buChar char="•"/>
            </a:pPr>
            <a:r>
              <a:rPr lang="en-US" dirty="0"/>
              <a:t> Fog layer assist in processing the tasks which are used by the client by providing responses in less time</a:t>
            </a:r>
          </a:p>
          <a:p>
            <a:pPr lvl="1">
              <a:buFont typeface="Arial" panose="020B0604020202020204" pitchFamily="34" charset="0"/>
              <a:buChar char="•"/>
            </a:pPr>
            <a:r>
              <a:rPr lang="en-US" dirty="0"/>
              <a:t>. It brings the Cloud environment physically closer to the client. </a:t>
            </a:r>
          </a:p>
          <a:p>
            <a:pPr lvl="1">
              <a:buFont typeface="Arial" panose="020B0604020202020204" pitchFamily="34" charset="0"/>
              <a:buChar char="•"/>
            </a:pPr>
            <a:r>
              <a:rPr lang="en-US" dirty="0"/>
              <a:t>The requests can have different levels of priorities and the higher priority requests should be processed before other lower priority tasks.</a:t>
            </a:r>
          </a:p>
          <a:p>
            <a:endParaRPr lang="en-IN" dirty="0"/>
          </a:p>
        </p:txBody>
      </p:sp>
    </p:spTree>
    <p:extLst>
      <p:ext uri="{BB962C8B-B14F-4D97-AF65-F5344CB8AC3E}">
        <p14:creationId xmlns:p14="http://schemas.microsoft.com/office/powerpoint/2010/main" val="169620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10DEB-CDAD-4DD4-BF95-AB0B6C056B67}"/>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000176AA-C501-472A-B19E-296A0438449A}"/>
              </a:ext>
            </a:extLst>
          </p:cNvPr>
          <p:cNvSpPr>
            <a:spLocks noGrp="1"/>
          </p:cNvSpPr>
          <p:nvPr>
            <p:ph idx="1"/>
          </p:nvPr>
        </p:nvSpPr>
        <p:spPr/>
        <p:txBody>
          <a:bodyPr/>
          <a:lstStyle/>
          <a:p>
            <a:pPr lvl="1">
              <a:lnSpc>
                <a:spcPct val="200000"/>
              </a:lnSpc>
              <a:buFont typeface="Arial" panose="020B0604020202020204" pitchFamily="34" charset="0"/>
              <a:buChar char="•"/>
            </a:pPr>
            <a:r>
              <a:rPr lang="en-US" dirty="0"/>
              <a:t>The above implementation can be used in emergency notification in healthcare.</a:t>
            </a:r>
          </a:p>
          <a:p>
            <a:pPr lvl="1">
              <a:lnSpc>
                <a:spcPct val="200000"/>
              </a:lnSpc>
              <a:buFont typeface="Arial" panose="020B0604020202020204" pitchFamily="34" charset="0"/>
              <a:buChar char="•"/>
            </a:pPr>
            <a:r>
              <a:rPr lang="en-US" dirty="0"/>
              <a:t>Elderly patients who don’t have care taker with them in that case , it can be used. </a:t>
            </a:r>
          </a:p>
          <a:p>
            <a:pPr lvl="1">
              <a:lnSpc>
                <a:spcPct val="200000"/>
              </a:lnSpc>
              <a:buFont typeface="Arial" panose="020B0604020202020204" pitchFamily="34" charset="0"/>
              <a:buChar char="•"/>
            </a:pPr>
            <a:r>
              <a:rPr lang="en-US" dirty="0"/>
              <a:t>Whenever any emergency arises the sensor alerts the nearby hospitals so that they could assist the patient without any delay to avoid demises.</a:t>
            </a:r>
            <a:endParaRPr lang="en-IN" dirty="0"/>
          </a:p>
        </p:txBody>
      </p:sp>
    </p:spTree>
    <p:extLst>
      <p:ext uri="{BB962C8B-B14F-4D97-AF65-F5344CB8AC3E}">
        <p14:creationId xmlns:p14="http://schemas.microsoft.com/office/powerpoint/2010/main" val="972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370-4695-45CC-ACFE-623512C54164}"/>
              </a:ext>
            </a:extLst>
          </p:cNvPr>
          <p:cNvSpPr>
            <a:spLocks noGrp="1"/>
          </p:cNvSpPr>
          <p:nvPr>
            <p:ph type="title"/>
          </p:nvPr>
        </p:nvSpPr>
        <p:spPr/>
        <p:txBody>
          <a:bodyPr/>
          <a:lstStyle/>
          <a:p>
            <a:r>
              <a:rPr lang="en-IN" dirty="0"/>
              <a:t>Optimization Problem</a:t>
            </a:r>
          </a:p>
        </p:txBody>
      </p:sp>
      <p:sp>
        <p:nvSpPr>
          <p:cNvPr id="3" name="Content Placeholder 2">
            <a:extLst>
              <a:ext uri="{FF2B5EF4-FFF2-40B4-BE49-F238E27FC236}">
                <a16:creationId xmlns:a16="http://schemas.microsoft.com/office/drawing/2014/main" id="{238AC546-D797-421B-A6F4-E321E0CDC79B}"/>
              </a:ext>
            </a:extLst>
          </p:cNvPr>
          <p:cNvSpPr>
            <a:spLocks noGrp="1"/>
          </p:cNvSpPr>
          <p:nvPr>
            <p:ph idx="1"/>
          </p:nvPr>
        </p:nvSpPr>
        <p:spPr/>
        <p:txBody>
          <a:bodyPr>
            <a:normAutofit/>
          </a:bodyPr>
          <a:lstStyle/>
          <a:p>
            <a:r>
              <a:rPr lang="en-IN" sz="2000" dirty="0"/>
              <a:t>An optimization problem is defined by variables, domain of variables, list of constraints, and an objective function. The problem then consists of finding appropriate values v1,…</a:t>
            </a:r>
            <a:r>
              <a:rPr lang="en-IN" sz="2000" dirty="0" err="1"/>
              <a:t>vn</a:t>
            </a:r>
            <a:r>
              <a:rPr lang="en-IN" sz="2000" dirty="0"/>
              <a:t>, such that:</a:t>
            </a:r>
          </a:p>
          <a:p>
            <a:r>
              <a:rPr lang="en-IN" sz="2000" dirty="0"/>
              <a:t>1) vi E Di for each </a:t>
            </a:r>
            <a:r>
              <a:rPr lang="en-IN" sz="2000" dirty="0" err="1"/>
              <a:t>i</a:t>
            </a:r>
            <a:r>
              <a:rPr lang="en-IN" sz="2000" dirty="0"/>
              <a:t> = 1,….n.</a:t>
            </a:r>
          </a:p>
          <a:p>
            <a:r>
              <a:rPr lang="en-IN" sz="2000" dirty="0"/>
              <a:t>2) for any constraint Ci relating to variables xj1,….</a:t>
            </a:r>
            <a:r>
              <a:rPr lang="en-IN" sz="2000" dirty="0" err="1"/>
              <a:t>xjk</a:t>
            </a:r>
            <a:r>
              <a:rPr lang="en-IN" sz="2000" dirty="0"/>
              <a:t>, it holds that (</a:t>
            </a:r>
            <a:r>
              <a:rPr lang="en-IN" sz="2000" dirty="0" err="1"/>
              <a:t>vji</a:t>
            </a:r>
            <a:r>
              <a:rPr lang="en-IN" sz="2000" dirty="0"/>
              <a:t>,….,</a:t>
            </a:r>
            <a:r>
              <a:rPr lang="en-IN" sz="2000" dirty="0" err="1"/>
              <a:t>vjk</a:t>
            </a:r>
            <a:r>
              <a:rPr lang="en-IN" sz="2000" dirty="0"/>
              <a:t>) E </a:t>
            </a:r>
            <a:r>
              <a:rPr lang="en-IN" sz="2000" dirty="0" err="1"/>
              <a:t>Rj</a:t>
            </a:r>
            <a:r>
              <a:rPr lang="en-IN" sz="2000" dirty="0"/>
              <a:t>.</a:t>
            </a:r>
          </a:p>
          <a:p>
            <a:r>
              <a:rPr lang="en-IN" sz="2000" dirty="0"/>
              <a:t>3) f(v1,…,</a:t>
            </a:r>
            <a:r>
              <a:rPr lang="en-IN" sz="2000" dirty="0" err="1"/>
              <a:t>vn</a:t>
            </a:r>
            <a:r>
              <a:rPr lang="en-IN" sz="2000" dirty="0"/>
              <a:t>) is maximum among all (v1,…,</a:t>
            </a:r>
            <a:r>
              <a:rPr lang="en-IN" sz="2000" dirty="0" err="1"/>
              <a:t>vn</a:t>
            </a:r>
            <a:r>
              <a:rPr lang="en-IN" sz="2000" dirty="0"/>
              <a:t>) tuples that satisfy (1) and (2).</a:t>
            </a:r>
          </a:p>
          <a:p>
            <a:r>
              <a:rPr lang="en-IN" sz="2000" dirty="0"/>
              <a:t>Optimization problem is a multiple objective function and the difficulty of the problems lie in balancing between conflicting objectives. </a:t>
            </a:r>
          </a:p>
        </p:txBody>
      </p:sp>
    </p:spTree>
    <p:extLst>
      <p:ext uri="{BB962C8B-B14F-4D97-AF65-F5344CB8AC3E}">
        <p14:creationId xmlns:p14="http://schemas.microsoft.com/office/powerpoint/2010/main" val="413048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D489-4A60-4CBB-8AEB-B7FD5371F2BE}"/>
              </a:ext>
            </a:extLst>
          </p:cNvPr>
          <p:cNvSpPr>
            <a:spLocks noGrp="1"/>
          </p:cNvSpPr>
          <p:nvPr>
            <p:ph type="title"/>
          </p:nvPr>
        </p:nvSpPr>
        <p:spPr/>
        <p:txBody>
          <a:bodyPr/>
          <a:lstStyle/>
          <a:p>
            <a:r>
              <a:rPr lang="en-IN" dirty="0"/>
              <a:t>Types of Task Scheduling</a:t>
            </a:r>
          </a:p>
        </p:txBody>
      </p:sp>
      <p:sp>
        <p:nvSpPr>
          <p:cNvPr id="3" name="Content Placeholder 2">
            <a:extLst>
              <a:ext uri="{FF2B5EF4-FFF2-40B4-BE49-F238E27FC236}">
                <a16:creationId xmlns:a16="http://schemas.microsoft.com/office/drawing/2014/main" id="{28704841-4A98-475A-849E-F28B81CD4A25}"/>
              </a:ext>
            </a:extLst>
          </p:cNvPr>
          <p:cNvSpPr>
            <a:spLocks noGrp="1"/>
          </p:cNvSpPr>
          <p:nvPr>
            <p:ph idx="1"/>
          </p:nvPr>
        </p:nvSpPr>
        <p:spPr/>
        <p:txBody>
          <a:bodyPr/>
          <a:lstStyle/>
          <a:p>
            <a:r>
              <a:rPr lang="en-IN" sz="2000" dirty="0">
                <a:latin typeface="+mj-lt"/>
              </a:rPr>
              <a:t>1) </a:t>
            </a:r>
            <a:r>
              <a:rPr lang="en-IN" sz="2000" i="0" dirty="0">
                <a:solidFill>
                  <a:srgbClr val="222222"/>
                </a:solidFill>
                <a:effectLst/>
                <a:latin typeface="+mj-lt"/>
              </a:rPr>
              <a:t>Priority Based Scheduling</a:t>
            </a:r>
          </a:p>
          <a:p>
            <a:r>
              <a:rPr lang="en-IN" sz="2000" dirty="0">
                <a:solidFill>
                  <a:srgbClr val="222222"/>
                </a:solidFill>
                <a:latin typeface="+mj-lt"/>
              </a:rPr>
              <a:t>2) </a:t>
            </a:r>
            <a:r>
              <a:rPr lang="en-IN" sz="2000" i="0" dirty="0">
                <a:solidFill>
                  <a:srgbClr val="000000"/>
                </a:solidFill>
                <a:effectLst/>
                <a:latin typeface="+mj-lt"/>
              </a:rPr>
              <a:t>First come, first served</a:t>
            </a:r>
            <a:endParaRPr lang="en-IN" sz="2000" i="0" dirty="0">
              <a:solidFill>
                <a:srgbClr val="222222"/>
              </a:solidFill>
              <a:effectLst/>
              <a:latin typeface="+mj-lt"/>
            </a:endParaRPr>
          </a:p>
          <a:p>
            <a:r>
              <a:rPr lang="en-IN" sz="2000" dirty="0">
                <a:solidFill>
                  <a:srgbClr val="222222"/>
                </a:solidFill>
                <a:latin typeface="+mj-lt"/>
              </a:rPr>
              <a:t>3) </a:t>
            </a:r>
            <a:r>
              <a:rPr lang="en-IN" sz="2000" i="0" dirty="0">
                <a:solidFill>
                  <a:srgbClr val="000000"/>
                </a:solidFill>
                <a:effectLst/>
                <a:latin typeface="+mj-lt"/>
              </a:rPr>
              <a:t>Shortest job first</a:t>
            </a:r>
          </a:p>
          <a:p>
            <a:r>
              <a:rPr lang="en-IN" sz="2000" dirty="0">
                <a:solidFill>
                  <a:srgbClr val="000000"/>
                </a:solidFill>
                <a:latin typeface="+mj-lt"/>
              </a:rPr>
              <a:t>4</a:t>
            </a:r>
            <a:r>
              <a:rPr lang="en-IN" sz="2000" i="0" dirty="0">
                <a:solidFill>
                  <a:srgbClr val="000000"/>
                </a:solidFill>
                <a:effectLst/>
                <a:latin typeface="+mj-lt"/>
              </a:rPr>
              <a:t>) Fixed priority pre-emptive scheduling</a:t>
            </a:r>
          </a:p>
          <a:p>
            <a:r>
              <a:rPr lang="en-IN" sz="2000" dirty="0">
                <a:solidFill>
                  <a:srgbClr val="000000"/>
                </a:solidFill>
                <a:latin typeface="+mj-lt"/>
              </a:rPr>
              <a:t>In our simulation we have utilized priority based, shortest job first, and finally priority based with shortest job first methods.</a:t>
            </a:r>
            <a:endParaRPr lang="en-IN" sz="2000" i="0" dirty="0">
              <a:solidFill>
                <a:srgbClr val="000000"/>
              </a:solidFill>
              <a:effectLst/>
              <a:latin typeface="+mj-lt"/>
            </a:endParaRPr>
          </a:p>
          <a:p>
            <a:endParaRPr lang="en-IN" sz="2000" i="0" dirty="0">
              <a:solidFill>
                <a:srgbClr val="222222"/>
              </a:solidFill>
              <a:effectLst/>
              <a:latin typeface="+mj-lt"/>
            </a:endParaRPr>
          </a:p>
          <a:p>
            <a:endParaRPr lang="en-IN" dirty="0"/>
          </a:p>
        </p:txBody>
      </p:sp>
    </p:spTree>
    <p:extLst>
      <p:ext uri="{BB962C8B-B14F-4D97-AF65-F5344CB8AC3E}">
        <p14:creationId xmlns:p14="http://schemas.microsoft.com/office/powerpoint/2010/main" val="350984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D489-4A60-4CBB-8AEB-B7FD5371F2BE}"/>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28704841-4A98-475A-849E-F28B81CD4A25}"/>
              </a:ext>
            </a:extLst>
          </p:cNvPr>
          <p:cNvSpPr>
            <a:spLocks noGrp="1"/>
          </p:cNvSpPr>
          <p:nvPr>
            <p:ph idx="1"/>
          </p:nvPr>
        </p:nvSpPr>
        <p:spPr/>
        <p:txBody>
          <a:bodyPr/>
          <a:lstStyle/>
          <a:p>
            <a:pPr>
              <a:lnSpc>
                <a:spcPct val="200000"/>
              </a:lnSpc>
            </a:pPr>
            <a:r>
              <a:rPr lang="en-US" dirty="0"/>
              <a:t>1) The cloud node is elastic </a:t>
            </a:r>
            <a:r>
              <a:rPr lang="en-US" dirty="0" err="1"/>
              <a:t>upto</a:t>
            </a:r>
            <a:r>
              <a:rPr lang="en-US" dirty="0"/>
              <a:t> a certain point.</a:t>
            </a:r>
          </a:p>
          <a:p>
            <a:pPr>
              <a:lnSpc>
                <a:spcPct val="200000"/>
              </a:lnSpc>
            </a:pPr>
            <a:r>
              <a:rPr lang="en-US" dirty="0"/>
              <a:t>2) The fog nodes have limited resources</a:t>
            </a:r>
          </a:p>
          <a:p>
            <a:pPr>
              <a:lnSpc>
                <a:spcPct val="200000"/>
              </a:lnSpc>
            </a:pPr>
            <a:r>
              <a:rPr lang="en-US" dirty="0"/>
              <a:t>3) Response time is extremely valuable metric for emergency situations</a:t>
            </a:r>
          </a:p>
          <a:p>
            <a:pPr>
              <a:lnSpc>
                <a:spcPct val="200000"/>
              </a:lnSpc>
            </a:pPr>
            <a:r>
              <a:rPr lang="en-US" dirty="0"/>
              <a:t>4) The model is assessed based on cost and response time</a:t>
            </a:r>
            <a:r>
              <a:rPr lang="en-IN" dirty="0"/>
              <a:t>.</a:t>
            </a:r>
            <a:endParaRPr lang="en-US" dirty="0"/>
          </a:p>
        </p:txBody>
      </p:sp>
    </p:spTree>
    <p:extLst>
      <p:ext uri="{BB962C8B-B14F-4D97-AF65-F5344CB8AC3E}">
        <p14:creationId xmlns:p14="http://schemas.microsoft.com/office/powerpoint/2010/main" val="226636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1B05-6AEE-4AA7-90A1-40C74C035283}"/>
              </a:ext>
            </a:extLst>
          </p:cNvPr>
          <p:cNvSpPr>
            <a:spLocks noGrp="1"/>
          </p:cNvSpPr>
          <p:nvPr>
            <p:ph type="title"/>
          </p:nvPr>
        </p:nvSpPr>
        <p:spPr/>
        <p:txBody>
          <a:bodyPr/>
          <a:lstStyle/>
          <a:p>
            <a:r>
              <a:rPr lang="en-IN" dirty="0"/>
              <a:t>Priority Based Scheduling</a:t>
            </a:r>
          </a:p>
        </p:txBody>
      </p:sp>
      <p:sp>
        <p:nvSpPr>
          <p:cNvPr id="3" name="Content Placeholder 2">
            <a:extLst>
              <a:ext uri="{FF2B5EF4-FFF2-40B4-BE49-F238E27FC236}">
                <a16:creationId xmlns:a16="http://schemas.microsoft.com/office/drawing/2014/main" id="{3231B66D-B4EF-4731-8718-EE6DDB686290}"/>
              </a:ext>
            </a:extLst>
          </p:cNvPr>
          <p:cNvSpPr>
            <a:spLocks noGrp="1"/>
          </p:cNvSpPr>
          <p:nvPr>
            <p:ph idx="1"/>
          </p:nvPr>
        </p:nvSpPr>
        <p:spPr/>
        <p:txBody>
          <a:bodyPr>
            <a:normAutofit/>
          </a:bodyPr>
          <a:lstStyle/>
          <a:p>
            <a:r>
              <a:rPr lang="en-US" sz="2000" b="0" i="0" dirty="0">
                <a:solidFill>
                  <a:srgbClr val="222222"/>
                </a:solidFill>
                <a:effectLst/>
                <a:latin typeface="+mj-lt"/>
              </a:rPr>
              <a:t>Priority scheduling is a method of scheduling processes based on priority. In this method, the scheduler selects the tasks to work as per the priority.</a:t>
            </a:r>
          </a:p>
          <a:p>
            <a:r>
              <a:rPr lang="en-US" sz="2000" b="0" i="0" dirty="0">
                <a:solidFill>
                  <a:srgbClr val="222222"/>
                </a:solidFill>
                <a:effectLst/>
                <a:latin typeface="+mj-lt"/>
              </a:rPr>
              <a:t>Priority scheduling also helps to involve priority assignments. The processes with higher priority should be carried out first, whereas jobs with equal priorities are carried out on a round-robin or FCFS basis. Priority can be decided based on memory requirements, time requirements, etc.</a:t>
            </a:r>
          </a:p>
          <a:p>
            <a:r>
              <a:rPr lang="en-US" sz="2000" dirty="0">
                <a:solidFill>
                  <a:srgbClr val="222222"/>
                </a:solidFill>
                <a:latin typeface="+mj-lt"/>
              </a:rPr>
              <a:t>PB Scheduling is easy to use, the importance of each process is precisely defined, and a good algorithm for applications with fluctuating time and resource requirements.</a:t>
            </a:r>
            <a:endParaRPr lang="en-IN" sz="2000" dirty="0">
              <a:latin typeface="+mj-lt"/>
            </a:endParaRPr>
          </a:p>
        </p:txBody>
      </p:sp>
    </p:spTree>
    <p:extLst>
      <p:ext uri="{BB962C8B-B14F-4D97-AF65-F5344CB8AC3E}">
        <p14:creationId xmlns:p14="http://schemas.microsoft.com/office/powerpoint/2010/main" val="160131353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{B6CCF8F0-5274-4C5F-ABD7-D80D157ACED3}tf11429527_win32</Template>
  <TotalTime>182</TotalTime>
  <Words>1015</Words>
  <Application>Microsoft Office PowerPoint</Application>
  <PresentationFormat>Widescreen</PresentationFormat>
  <Paragraphs>71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Calibri</vt:lpstr>
      <vt:lpstr>Franklin Gothic Book</vt:lpstr>
      <vt:lpstr>1_RetrospectVTI</vt:lpstr>
      <vt:lpstr>Task Scheduling in Cloud-Fog Computing Systems</vt:lpstr>
      <vt:lpstr>Task Scheduling</vt:lpstr>
      <vt:lpstr>Fog Architecture</vt:lpstr>
      <vt:lpstr>Fog Architecture</vt:lpstr>
      <vt:lpstr>Application</vt:lpstr>
      <vt:lpstr>Optimization Problem</vt:lpstr>
      <vt:lpstr>Types of Task Scheduling</vt:lpstr>
      <vt:lpstr>Assumptions</vt:lpstr>
      <vt:lpstr>Priority Based Scheduling</vt:lpstr>
      <vt:lpstr>Priority Based Scheduling</vt:lpstr>
      <vt:lpstr>Shortest Job First</vt:lpstr>
      <vt:lpstr>Running Screen Shots</vt:lpstr>
      <vt:lpstr>Running Screen Shots</vt:lpstr>
      <vt:lpstr>Results (priority)</vt:lpstr>
      <vt:lpstr>Results (priority)</vt:lpstr>
      <vt:lpstr>Results (SJF)</vt:lpstr>
      <vt:lpstr>Results (SJF)</vt:lpstr>
      <vt:lpstr>Results (SJF)</vt:lpstr>
      <vt:lpstr>Results (SJF)</vt:lpstr>
      <vt:lpstr>Results (SJF)</vt:lpstr>
      <vt:lpstr>Results (SJF)</vt:lpstr>
      <vt:lpstr>Results (SJF + Priority)</vt:lpstr>
      <vt:lpstr>Results (SJF + Priority)</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Cloud-Fog Computing Systems</dc:title>
  <dc:creator>Anirudh Yadav</dc:creator>
  <cp:lastModifiedBy>varun swaika</cp:lastModifiedBy>
  <cp:revision>10</cp:revision>
  <dcterms:created xsi:type="dcterms:W3CDTF">2022-04-18T15:30:01Z</dcterms:created>
  <dcterms:modified xsi:type="dcterms:W3CDTF">2024-01-21T08:56:52Z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