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0" r:id="rId4"/>
  </p:sldMasterIdLst>
  <p:sldIdLst>
    <p:sldId id="461" r:id="rId5"/>
    <p:sldId id="462" r:id="rId6"/>
    <p:sldId id="258" r:id="rId7"/>
    <p:sldId id="463" r:id="rId8"/>
    <p:sldId id="464" r:id="rId9"/>
    <p:sldId id="469" r:id="rId10"/>
    <p:sldId id="465" r:id="rId11"/>
    <p:sldId id="470" r:id="rId12"/>
    <p:sldId id="471" r:id="rId13"/>
    <p:sldId id="472" r:id="rId14"/>
    <p:sldId id="466" r:id="rId15"/>
    <p:sldId id="467" r:id="rId16"/>
    <p:sldId id="479" r:id="rId17"/>
    <p:sldId id="473" r:id="rId18"/>
    <p:sldId id="474" r:id="rId19"/>
    <p:sldId id="475" r:id="rId20"/>
    <p:sldId id="476" r:id="rId21"/>
    <p:sldId id="477" r:id="rId22"/>
    <p:sldId id="478" r:id="rId23"/>
    <p:sldId id="481" r:id="rId24"/>
    <p:sldId id="46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619" autoAdjust="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A0C0817-A112-4847-8014-A94B7D2A4EA3}" type="datetime1">
              <a:rPr lang="en-US" smtClean="0"/>
              <a:t>2/22/2021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34B7E4EF-A1BD-40F4-AB7B-04F084DD991D}"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5498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0808203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91956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942702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734736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219855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314594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291251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828823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61839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388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97586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0599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7544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76711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0518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45095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FA2B21-3FCD-4721-B95C-427943F61125}" type="datetime1">
              <a:rPr lang="en-US" smtClean="0"/>
              <a:t>2/22/2021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78877701"/>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 id="2147483933" r:id="rId13"/>
    <p:sldLayoutId id="2147483934" r:id="rId14"/>
    <p:sldLayoutId id="2147483935" r:id="rId15"/>
    <p:sldLayoutId id="2147483936" r:id="rId16"/>
    <p:sldLayoutId id="2147483937"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69FE5D-1E0A-4988-8FF2-65B7C86B9714}"/>
              </a:ext>
            </a:extLst>
          </p:cNvPr>
          <p:cNvSpPr>
            <a:spLocks noGrp="1"/>
          </p:cNvSpPr>
          <p:nvPr>
            <p:ph type="ctrTitle"/>
          </p:nvPr>
        </p:nvSpPr>
        <p:spPr/>
        <p:txBody>
          <a:bodyPr>
            <a:normAutofit/>
          </a:bodyPr>
          <a:lstStyle/>
          <a:p>
            <a:r>
              <a:rPr lang="en-IN" sz="4800" dirty="0"/>
              <a:t>M</a:t>
            </a:r>
            <a:r>
              <a:rPr lang="en-IN" sz="2400" dirty="0"/>
              <a:t>INI </a:t>
            </a:r>
            <a:r>
              <a:rPr lang="en-IN" sz="4800" dirty="0"/>
              <a:t>P</a:t>
            </a:r>
            <a:r>
              <a:rPr lang="en-IN" sz="2400" dirty="0"/>
              <a:t>ROJECT</a:t>
            </a:r>
            <a:endParaRPr lang="ta-IN" sz="4800" dirty="0"/>
          </a:p>
        </p:txBody>
      </p:sp>
      <p:sp>
        <p:nvSpPr>
          <p:cNvPr id="5" name="Subtitle 4">
            <a:extLst>
              <a:ext uri="{FF2B5EF4-FFF2-40B4-BE49-F238E27FC236}">
                <a16:creationId xmlns:a16="http://schemas.microsoft.com/office/drawing/2014/main" id="{87216E6A-7A96-42CF-B88E-40BDF5DC5133}"/>
              </a:ext>
            </a:extLst>
          </p:cNvPr>
          <p:cNvSpPr>
            <a:spLocks noGrp="1"/>
          </p:cNvSpPr>
          <p:nvPr>
            <p:ph type="subTitle" idx="1"/>
          </p:nvPr>
        </p:nvSpPr>
        <p:spPr/>
        <p:txBody>
          <a:bodyPr>
            <a:normAutofit/>
          </a:bodyPr>
          <a:lstStyle/>
          <a:p>
            <a:r>
              <a:rPr lang="en-US" sz="3200" dirty="0"/>
              <a:t>I</a:t>
            </a:r>
            <a:r>
              <a:rPr lang="en-IN" sz="3200" dirty="0"/>
              <a:t>RCTC</a:t>
            </a:r>
            <a:endParaRPr lang="ta-IN" sz="3200" dirty="0"/>
          </a:p>
        </p:txBody>
      </p:sp>
    </p:spTree>
    <p:extLst>
      <p:ext uri="{BB962C8B-B14F-4D97-AF65-F5344CB8AC3E}">
        <p14:creationId xmlns:p14="http://schemas.microsoft.com/office/powerpoint/2010/main" val="1168380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CED45-F3F6-492D-9701-DD50B2F63E54}"/>
              </a:ext>
            </a:extLst>
          </p:cNvPr>
          <p:cNvSpPr>
            <a:spLocks noGrp="1"/>
          </p:cNvSpPr>
          <p:nvPr>
            <p:ph type="title"/>
          </p:nvPr>
        </p:nvSpPr>
        <p:spPr/>
        <p:txBody>
          <a:bodyPr/>
          <a:lstStyle/>
          <a:p>
            <a:r>
              <a:rPr lang="en-IN" sz="4000" dirty="0"/>
              <a:t>T</a:t>
            </a:r>
            <a:r>
              <a:rPr lang="en-IN" dirty="0"/>
              <a:t>OOLS</a:t>
            </a:r>
            <a:r>
              <a:rPr lang="en-IN" sz="4000" dirty="0"/>
              <a:t> A</a:t>
            </a:r>
            <a:r>
              <a:rPr lang="en-IN" dirty="0"/>
              <a:t>ND</a:t>
            </a:r>
            <a:r>
              <a:rPr lang="en-IN" sz="4000" dirty="0"/>
              <a:t> T</a:t>
            </a:r>
            <a:r>
              <a:rPr lang="en-IN" sz="2400" dirty="0"/>
              <a:t>ECHNOLOGI</a:t>
            </a:r>
            <a:r>
              <a:rPr lang="en-IN" dirty="0"/>
              <a:t>ES</a:t>
            </a:r>
          </a:p>
        </p:txBody>
      </p:sp>
      <p:sp>
        <p:nvSpPr>
          <p:cNvPr id="3" name="Content Placeholder 2">
            <a:extLst>
              <a:ext uri="{FF2B5EF4-FFF2-40B4-BE49-F238E27FC236}">
                <a16:creationId xmlns:a16="http://schemas.microsoft.com/office/drawing/2014/main" id="{0D2910CE-1592-4249-987C-A1DAA2257033}"/>
              </a:ext>
            </a:extLst>
          </p:cNvPr>
          <p:cNvSpPr>
            <a:spLocks noGrp="1"/>
          </p:cNvSpPr>
          <p:nvPr>
            <p:ph idx="1"/>
          </p:nvPr>
        </p:nvSpPr>
        <p:spPr/>
        <p:txBody>
          <a:bodyPr>
            <a:noAutofit/>
          </a:bodyPr>
          <a:lstStyle/>
          <a:p>
            <a:pPr marL="0" indent="0">
              <a:buNone/>
            </a:pPr>
            <a:r>
              <a:rPr lang="en-US" sz="1900" dirty="0">
                <a:solidFill>
                  <a:schemeClr val="tx1"/>
                </a:solidFill>
              </a:rPr>
              <a:t>8. Python: </a:t>
            </a:r>
            <a:r>
              <a:rPr lang="en-US" sz="1900" b="1" i="0" dirty="0">
                <a:solidFill>
                  <a:schemeClr val="tx1"/>
                </a:solidFill>
                <a:effectLst/>
                <a:latin typeface="+mj-lt"/>
              </a:rPr>
              <a:t>Python</a:t>
            </a:r>
            <a:r>
              <a:rPr lang="en-US" sz="1900" b="0" i="0" dirty="0">
                <a:solidFill>
                  <a:schemeClr val="tx1"/>
                </a:solidFill>
                <a:effectLst/>
                <a:latin typeface="+mj-lt"/>
              </a:rPr>
              <a:t> is an </a:t>
            </a:r>
            <a:r>
              <a:rPr lang="en-US" sz="1900" dirty="0">
                <a:solidFill>
                  <a:schemeClr val="tx1"/>
                </a:solidFill>
                <a:latin typeface="+mj-lt"/>
              </a:rPr>
              <a:t>interpreted</a:t>
            </a:r>
            <a:r>
              <a:rPr lang="en-US" sz="1900" b="0" i="0" dirty="0">
                <a:solidFill>
                  <a:schemeClr val="tx1"/>
                </a:solidFill>
                <a:effectLst/>
                <a:latin typeface="+mj-lt"/>
              </a:rPr>
              <a:t>, </a:t>
            </a:r>
            <a:r>
              <a:rPr lang="en-US" sz="1900" dirty="0">
                <a:solidFill>
                  <a:schemeClr val="tx1"/>
                </a:solidFill>
                <a:latin typeface="+mj-lt"/>
              </a:rPr>
              <a:t>high-level</a:t>
            </a:r>
            <a:r>
              <a:rPr lang="en-US" sz="1900" b="0" i="0" dirty="0">
                <a:solidFill>
                  <a:schemeClr val="tx1"/>
                </a:solidFill>
                <a:effectLst/>
                <a:latin typeface="+mj-lt"/>
              </a:rPr>
              <a:t> and </a:t>
            </a:r>
            <a:r>
              <a:rPr lang="en-US" sz="1900" dirty="0">
                <a:solidFill>
                  <a:schemeClr val="tx1"/>
                </a:solidFill>
                <a:latin typeface="+mj-lt"/>
              </a:rPr>
              <a:t>general-purpose programming language</a:t>
            </a:r>
            <a:r>
              <a:rPr lang="en-US" sz="1900" b="0" i="0" dirty="0">
                <a:solidFill>
                  <a:schemeClr val="tx1"/>
                </a:solidFill>
                <a:effectLst/>
                <a:latin typeface="+mj-lt"/>
              </a:rPr>
              <a:t>. Python's design philosophy emphasizes </a:t>
            </a:r>
            <a:r>
              <a:rPr lang="en-US" sz="1900" dirty="0">
                <a:solidFill>
                  <a:schemeClr val="tx1"/>
                </a:solidFill>
                <a:latin typeface="+mj-lt"/>
              </a:rPr>
              <a:t>code readability</a:t>
            </a:r>
            <a:r>
              <a:rPr lang="en-US" sz="1900" b="0" i="0" dirty="0">
                <a:solidFill>
                  <a:schemeClr val="tx1"/>
                </a:solidFill>
                <a:effectLst/>
                <a:latin typeface="+mj-lt"/>
              </a:rPr>
              <a:t> with its notable use of </a:t>
            </a:r>
            <a:r>
              <a:rPr lang="en-US" sz="1900" dirty="0">
                <a:solidFill>
                  <a:schemeClr val="tx1"/>
                </a:solidFill>
                <a:latin typeface="+mj-lt"/>
              </a:rPr>
              <a:t>significant indentation</a:t>
            </a:r>
            <a:r>
              <a:rPr lang="en-US" sz="1900" b="0" i="0" dirty="0">
                <a:solidFill>
                  <a:schemeClr val="tx1"/>
                </a:solidFill>
                <a:effectLst/>
                <a:latin typeface="+mj-lt"/>
              </a:rPr>
              <a:t>. Its </a:t>
            </a:r>
            <a:r>
              <a:rPr lang="en-US" sz="1900" dirty="0">
                <a:solidFill>
                  <a:schemeClr val="tx1"/>
                </a:solidFill>
                <a:latin typeface="+mj-lt"/>
              </a:rPr>
              <a:t>language constructs</a:t>
            </a:r>
            <a:r>
              <a:rPr lang="en-US" sz="1900" b="0" i="0" dirty="0">
                <a:solidFill>
                  <a:schemeClr val="tx1"/>
                </a:solidFill>
                <a:effectLst/>
                <a:latin typeface="+mj-lt"/>
              </a:rPr>
              <a:t> and </a:t>
            </a:r>
            <a:r>
              <a:rPr lang="en-US" sz="1900" dirty="0">
                <a:solidFill>
                  <a:schemeClr val="tx1"/>
                </a:solidFill>
                <a:latin typeface="+mj-lt"/>
              </a:rPr>
              <a:t>object-oriented</a:t>
            </a:r>
            <a:r>
              <a:rPr lang="en-US" sz="1900" b="0" i="0" dirty="0">
                <a:solidFill>
                  <a:schemeClr val="tx1"/>
                </a:solidFill>
                <a:effectLst/>
                <a:latin typeface="+mj-lt"/>
              </a:rPr>
              <a:t> approach aim to help </a:t>
            </a:r>
            <a:r>
              <a:rPr lang="en-US" sz="1900" dirty="0">
                <a:solidFill>
                  <a:schemeClr val="tx1"/>
                </a:solidFill>
                <a:latin typeface="+mj-lt"/>
              </a:rPr>
              <a:t>programmers</a:t>
            </a:r>
            <a:r>
              <a:rPr lang="en-US" sz="1900" b="0" i="0" dirty="0">
                <a:solidFill>
                  <a:schemeClr val="tx1"/>
                </a:solidFill>
                <a:effectLst/>
                <a:latin typeface="+mj-lt"/>
              </a:rPr>
              <a:t> write clear, logical code for small and large-scale projects.</a:t>
            </a:r>
          </a:p>
          <a:p>
            <a:pPr marL="0" indent="0">
              <a:buNone/>
            </a:pPr>
            <a:r>
              <a:rPr lang="en-US" sz="1900" dirty="0">
                <a:solidFill>
                  <a:schemeClr val="tx1"/>
                </a:solidFill>
                <a:latin typeface="+mj-lt"/>
              </a:rPr>
              <a:t>9. </a:t>
            </a:r>
            <a:r>
              <a:rPr lang="en-US" sz="1900" b="1" i="0" dirty="0">
                <a:solidFill>
                  <a:schemeClr val="tx1"/>
                </a:solidFill>
                <a:effectLst/>
                <a:latin typeface="+mj-lt"/>
              </a:rPr>
              <a:t>Django : Django</a:t>
            </a:r>
            <a:r>
              <a:rPr lang="en-US" sz="1900" b="0" i="0" dirty="0">
                <a:solidFill>
                  <a:schemeClr val="tx1"/>
                </a:solidFill>
                <a:effectLst/>
                <a:latin typeface="+mj-lt"/>
              </a:rPr>
              <a:t> is a </a:t>
            </a:r>
            <a:r>
              <a:rPr lang="en-US" sz="1900" dirty="0">
                <a:solidFill>
                  <a:schemeClr val="tx1"/>
                </a:solidFill>
                <a:latin typeface="+mj-lt"/>
              </a:rPr>
              <a:t>Python</a:t>
            </a:r>
            <a:r>
              <a:rPr lang="en-US" sz="1900" b="0" i="0" dirty="0">
                <a:solidFill>
                  <a:schemeClr val="tx1"/>
                </a:solidFill>
                <a:effectLst/>
                <a:latin typeface="+mj-lt"/>
              </a:rPr>
              <a:t>-based </a:t>
            </a:r>
            <a:r>
              <a:rPr lang="en-US" sz="1900" dirty="0">
                <a:solidFill>
                  <a:schemeClr val="tx1"/>
                </a:solidFill>
                <a:latin typeface="+mj-lt"/>
              </a:rPr>
              <a:t>free and open-source</a:t>
            </a:r>
            <a:r>
              <a:rPr lang="en-US" sz="1900" b="0" i="0" dirty="0">
                <a:solidFill>
                  <a:schemeClr val="tx1"/>
                </a:solidFill>
                <a:effectLst/>
                <a:latin typeface="+mj-lt"/>
              </a:rPr>
              <a:t> </a:t>
            </a:r>
            <a:r>
              <a:rPr lang="en-US" sz="1900" dirty="0">
                <a:solidFill>
                  <a:schemeClr val="tx1"/>
                </a:solidFill>
                <a:latin typeface="+mj-lt"/>
              </a:rPr>
              <a:t>web framework</a:t>
            </a:r>
            <a:r>
              <a:rPr lang="en-US" sz="1900" b="0" i="0" dirty="0">
                <a:solidFill>
                  <a:schemeClr val="tx1"/>
                </a:solidFill>
                <a:effectLst/>
                <a:latin typeface="+mj-lt"/>
              </a:rPr>
              <a:t> that follows the model-template-views (MTV) </a:t>
            </a:r>
            <a:r>
              <a:rPr lang="en-US" sz="1900" dirty="0">
                <a:solidFill>
                  <a:schemeClr val="tx1"/>
                </a:solidFill>
                <a:latin typeface="+mj-lt"/>
              </a:rPr>
              <a:t>architectural pattern</a:t>
            </a:r>
            <a:r>
              <a:rPr lang="en-US" sz="1900" b="0" i="0" dirty="0">
                <a:solidFill>
                  <a:schemeClr val="tx1"/>
                </a:solidFill>
                <a:effectLst/>
                <a:latin typeface="+mj-lt"/>
              </a:rPr>
              <a:t>. It is maintained by the </a:t>
            </a:r>
            <a:r>
              <a:rPr lang="en-US" sz="1900" dirty="0">
                <a:solidFill>
                  <a:schemeClr val="tx1"/>
                </a:solidFill>
                <a:latin typeface="+mj-lt"/>
              </a:rPr>
              <a:t>Django Software Foundation</a:t>
            </a:r>
            <a:r>
              <a:rPr lang="en-US" sz="1900" b="0" i="0" dirty="0">
                <a:solidFill>
                  <a:schemeClr val="tx1"/>
                </a:solidFill>
                <a:effectLst/>
                <a:latin typeface="+mj-lt"/>
              </a:rPr>
              <a:t> (DSF), an American independent organization established as a </a:t>
            </a:r>
            <a:r>
              <a:rPr lang="en-US" sz="1900" dirty="0">
                <a:solidFill>
                  <a:schemeClr val="tx1"/>
                </a:solidFill>
                <a:latin typeface="+mj-lt"/>
              </a:rPr>
              <a:t>501(c)</a:t>
            </a:r>
            <a:r>
              <a:rPr lang="en-US" sz="1900" b="0" i="0" dirty="0">
                <a:solidFill>
                  <a:schemeClr val="tx1"/>
                </a:solidFill>
                <a:effectLst/>
                <a:latin typeface="+mj-lt"/>
              </a:rPr>
              <a:t> non-profit</a:t>
            </a:r>
            <a:r>
              <a:rPr lang="en-US" sz="1900" b="0" i="0" dirty="0">
                <a:solidFill>
                  <a:schemeClr val="tx1"/>
                </a:solidFill>
                <a:effectLst/>
                <a:latin typeface="Arial" panose="020B0604020202020204" pitchFamily="34" charset="0"/>
              </a:rPr>
              <a:t>.</a:t>
            </a:r>
          </a:p>
          <a:p>
            <a:pPr marL="0" indent="0">
              <a:buNone/>
            </a:pPr>
            <a:r>
              <a:rPr lang="en-US" sz="1900" dirty="0">
                <a:solidFill>
                  <a:schemeClr val="tx1"/>
                </a:solidFill>
                <a:latin typeface="+mj-lt"/>
              </a:rPr>
              <a:t>10. </a:t>
            </a:r>
            <a:r>
              <a:rPr lang="en-US" sz="1900" b="1" dirty="0">
                <a:solidFill>
                  <a:schemeClr val="tx1"/>
                </a:solidFill>
                <a:latin typeface="+mj-lt"/>
              </a:rPr>
              <a:t>NodeJS :</a:t>
            </a:r>
            <a:r>
              <a:rPr lang="en-US" sz="1900" b="1" i="0" dirty="0">
                <a:solidFill>
                  <a:schemeClr val="tx1"/>
                </a:solidFill>
                <a:effectLst/>
                <a:latin typeface="+mj-lt"/>
              </a:rPr>
              <a:t> Node.js</a:t>
            </a:r>
            <a:r>
              <a:rPr lang="en-US" sz="1900" b="0" i="0" dirty="0">
                <a:solidFill>
                  <a:schemeClr val="tx1"/>
                </a:solidFill>
                <a:effectLst/>
                <a:latin typeface="+mj-lt"/>
              </a:rPr>
              <a:t> is an </a:t>
            </a:r>
            <a:r>
              <a:rPr lang="en-US" sz="1900" dirty="0">
                <a:solidFill>
                  <a:schemeClr val="tx1"/>
                </a:solidFill>
                <a:latin typeface="+mj-lt"/>
              </a:rPr>
              <a:t>open-source</a:t>
            </a:r>
            <a:r>
              <a:rPr lang="en-US" sz="1900" b="0" i="0" dirty="0">
                <a:solidFill>
                  <a:schemeClr val="tx1"/>
                </a:solidFill>
                <a:effectLst/>
                <a:latin typeface="+mj-lt"/>
              </a:rPr>
              <a:t>, </a:t>
            </a:r>
            <a:r>
              <a:rPr lang="en-US" sz="1900" dirty="0">
                <a:solidFill>
                  <a:schemeClr val="tx1"/>
                </a:solidFill>
                <a:latin typeface="+mj-lt"/>
              </a:rPr>
              <a:t>cross-platform</a:t>
            </a:r>
            <a:r>
              <a:rPr lang="en-US" sz="1900" b="0" i="0" dirty="0">
                <a:solidFill>
                  <a:schemeClr val="tx1"/>
                </a:solidFill>
                <a:effectLst/>
                <a:latin typeface="+mj-lt"/>
              </a:rPr>
              <a:t>, </a:t>
            </a:r>
            <a:r>
              <a:rPr lang="en-US" sz="1900" dirty="0">
                <a:solidFill>
                  <a:schemeClr val="tx1"/>
                </a:solidFill>
                <a:latin typeface="+mj-lt"/>
              </a:rPr>
              <a:t>back-end</a:t>
            </a:r>
            <a:r>
              <a:rPr lang="en-US" sz="1900" b="0" i="0" dirty="0">
                <a:solidFill>
                  <a:schemeClr val="tx1"/>
                </a:solidFill>
                <a:effectLst/>
                <a:latin typeface="+mj-lt"/>
              </a:rPr>
              <a:t> </a:t>
            </a:r>
            <a:r>
              <a:rPr lang="en-US" sz="1900" dirty="0">
                <a:solidFill>
                  <a:schemeClr val="tx1"/>
                </a:solidFill>
                <a:latin typeface="+mj-lt"/>
              </a:rPr>
              <a:t>JavaScript</a:t>
            </a:r>
            <a:r>
              <a:rPr lang="en-US" sz="1900" b="0" i="0" dirty="0">
                <a:solidFill>
                  <a:schemeClr val="tx1"/>
                </a:solidFill>
                <a:effectLst/>
                <a:latin typeface="+mj-lt"/>
              </a:rPr>
              <a:t> </a:t>
            </a:r>
            <a:r>
              <a:rPr lang="en-US" sz="1900" dirty="0">
                <a:solidFill>
                  <a:schemeClr val="tx1"/>
                </a:solidFill>
                <a:latin typeface="+mj-lt"/>
              </a:rPr>
              <a:t>runtime environment</a:t>
            </a:r>
            <a:r>
              <a:rPr lang="en-US" sz="1900" b="0" i="0" dirty="0">
                <a:solidFill>
                  <a:schemeClr val="tx1"/>
                </a:solidFill>
                <a:effectLst/>
                <a:latin typeface="+mj-lt"/>
              </a:rPr>
              <a:t> that runs on the </a:t>
            </a:r>
            <a:r>
              <a:rPr lang="en-US" sz="1900" dirty="0">
                <a:solidFill>
                  <a:schemeClr val="tx1"/>
                </a:solidFill>
                <a:latin typeface="+mj-lt"/>
              </a:rPr>
              <a:t>V8 engine</a:t>
            </a:r>
            <a:r>
              <a:rPr lang="en-US" sz="1900" b="0" i="0" dirty="0">
                <a:solidFill>
                  <a:schemeClr val="tx1"/>
                </a:solidFill>
                <a:effectLst/>
                <a:latin typeface="+mj-lt"/>
              </a:rPr>
              <a:t> and executes JavaScript code outside a </a:t>
            </a:r>
            <a:r>
              <a:rPr lang="en-US" sz="1900" dirty="0">
                <a:solidFill>
                  <a:schemeClr val="tx1"/>
                </a:solidFill>
                <a:latin typeface="+mj-lt"/>
              </a:rPr>
              <a:t>web browser</a:t>
            </a:r>
            <a:r>
              <a:rPr lang="en-US" sz="1900" b="0" i="0" dirty="0">
                <a:solidFill>
                  <a:schemeClr val="tx1"/>
                </a:solidFill>
                <a:effectLst/>
                <a:latin typeface="+mj-lt"/>
              </a:rPr>
              <a:t>.</a:t>
            </a:r>
            <a:endParaRPr lang="en-IN" sz="1900" dirty="0">
              <a:solidFill>
                <a:schemeClr val="tx1"/>
              </a:solidFill>
              <a:latin typeface="+mj-lt"/>
            </a:endParaRPr>
          </a:p>
        </p:txBody>
      </p:sp>
    </p:spTree>
    <p:extLst>
      <p:ext uri="{BB962C8B-B14F-4D97-AF65-F5344CB8AC3E}">
        <p14:creationId xmlns:p14="http://schemas.microsoft.com/office/powerpoint/2010/main" val="2025799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4E270-EA1C-48A9-9A0E-9A1E9BA85B6B}"/>
              </a:ext>
            </a:extLst>
          </p:cNvPr>
          <p:cNvSpPr>
            <a:spLocks noGrp="1"/>
          </p:cNvSpPr>
          <p:nvPr>
            <p:ph type="title"/>
          </p:nvPr>
        </p:nvSpPr>
        <p:spPr>
          <a:xfrm>
            <a:off x="1055077" y="1582614"/>
            <a:ext cx="3957189" cy="1177519"/>
          </a:xfrm>
        </p:spPr>
        <p:txBody>
          <a:bodyPr anchor="b">
            <a:noAutofit/>
          </a:bodyPr>
          <a:lstStyle/>
          <a:p>
            <a:pPr>
              <a:lnSpc>
                <a:spcPct val="90000"/>
              </a:lnSpc>
            </a:pPr>
            <a:r>
              <a:rPr lang="en-US" sz="4200" dirty="0"/>
              <a:t>S</a:t>
            </a:r>
            <a:r>
              <a:rPr lang="en-US" dirty="0"/>
              <a:t>YSTEM</a:t>
            </a:r>
            <a:r>
              <a:rPr lang="en-US" sz="4200" dirty="0"/>
              <a:t>/U</a:t>
            </a:r>
            <a:r>
              <a:rPr lang="en-US" dirty="0"/>
              <a:t>SER</a:t>
            </a:r>
            <a:r>
              <a:rPr lang="en-US" sz="4200" dirty="0"/>
              <a:t> R</a:t>
            </a:r>
            <a:r>
              <a:rPr lang="en-US" dirty="0"/>
              <a:t>EQUIREMENTS</a:t>
            </a:r>
            <a:endParaRPr lang="ta-IN" sz="4200" dirty="0"/>
          </a:p>
        </p:txBody>
      </p:sp>
      <p:sp>
        <p:nvSpPr>
          <p:cNvPr id="3" name="Content Placeholder 2">
            <a:extLst>
              <a:ext uri="{FF2B5EF4-FFF2-40B4-BE49-F238E27FC236}">
                <a16:creationId xmlns:a16="http://schemas.microsoft.com/office/drawing/2014/main" id="{A9DF2B8A-24C6-430F-ACE8-96EA6EEAA19C}"/>
              </a:ext>
            </a:extLst>
          </p:cNvPr>
          <p:cNvSpPr>
            <a:spLocks noGrp="1"/>
          </p:cNvSpPr>
          <p:nvPr>
            <p:ph idx="1"/>
          </p:nvPr>
        </p:nvSpPr>
        <p:spPr/>
        <p:txBody>
          <a:bodyPr>
            <a:normAutofit/>
          </a:bodyPr>
          <a:lstStyle/>
          <a:p>
            <a:pPr algn="l"/>
            <a:r>
              <a:rPr lang="en-US" dirty="0">
                <a:latin typeface="+mj-lt"/>
              </a:rPr>
              <a:t>System Requirement </a:t>
            </a:r>
            <a:r>
              <a:rPr lang="en-US" sz="2000" dirty="0">
                <a:latin typeface="+mj-lt"/>
              </a:rPr>
              <a:t>: </a:t>
            </a:r>
            <a:r>
              <a:rPr lang="en-US" sz="2000" i="0" dirty="0">
                <a:solidFill>
                  <a:srgbClr val="000000"/>
                </a:solidFill>
                <a:effectLst/>
                <a:latin typeface="+mj-lt"/>
              </a:rPr>
              <a:t>For using </a:t>
            </a:r>
            <a:r>
              <a:rPr lang="en-US" sz="2000" dirty="0">
                <a:solidFill>
                  <a:srgbClr val="000000"/>
                </a:solidFill>
                <a:latin typeface="+mj-lt"/>
              </a:rPr>
              <a:t>a</a:t>
            </a:r>
            <a:r>
              <a:rPr lang="en-US" sz="2000" b="0" i="0" dirty="0">
                <a:solidFill>
                  <a:srgbClr val="000000"/>
                </a:solidFill>
                <a:effectLst/>
                <a:latin typeface="+mj-lt"/>
              </a:rPr>
              <a:t>ny type of Operating System with at Least Internet Explorer Installed and having minimum of 512 kbps working LAN compulsorily.</a:t>
            </a:r>
          </a:p>
          <a:p>
            <a:pPr algn="l"/>
            <a:r>
              <a:rPr lang="en-US" sz="2000" dirty="0">
                <a:solidFill>
                  <a:srgbClr val="000000"/>
                </a:solidFill>
                <a:latin typeface="+mj-lt"/>
              </a:rPr>
              <a:t>User Requirement : After a brief study of requirements of clients the requirements of this system is given as:</a:t>
            </a:r>
          </a:p>
          <a:p>
            <a:pPr marL="0" indent="0" algn="l">
              <a:buNone/>
            </a:pPr>
            <a:r>
              <a:rPr lang="en-US" sz="2000" b="0" i="0" dirty="0">
                <a:solidFill>
                  <a:srgbClr val="000000"/>
                </a:solidFill>
                <a:effectLst/>
                <a:latin typeface="+mj-lt"/>
              </a:rPr>
              <a:t>     1. Login Information</a:t>
            </a:r>
          </a:p>
          <a:p>
            <a:pPr marL="0" indent="0" algn="l">
              <a:buNone/>
            </a:pPr>
            <a:r>
              <a:rPr lang="en-US" sz="2000" dirty="0">
                <a:solidFill>
                  <a:srgbClr val="000000"/>
                </a:solidFill>
                <a:latin typeface="+mj-lt"/>
              </a:rPr>
              <a:t>     2. Reservation Details</a:t>
            </a:r>
          </a:p>
          <a:p>
            <a:pPr marL="0" indent="0" algn="l">
              <a:buNone/>
            </a:pPr>
            <a:r>
              <a:rPr lang="en-US" sz="2000" b="0" i="0" dirty="0">
                <a:solidFill>
                  <a:srgbClr val="000000"/>
                </a:solidFill>
                <a:effectLst/>
                <a:latin typeface="+mj-lt"/>
              </a:rPr>
              <a:t>     3. Train Details     </a:t>
            </a:r>
          </a:p>
          <a:p>
            <a:pPr marL="0" indent="0">
              <a:buNone/>
            </a:pPr>
            <a:endParaRPr lang="ta-IN" dirty="0"/>
          </a:p>
        </p:txBody>
      </p:sp>
    </p:spTree>
    <p:extLst>
      <p:ext uri="{BB962C8B-B14F-4D97-AF65-F5344CB8AC3E}">
        <p14:creationId xmlns:p14="http://schemas.microsoft.com/office/powerpoint/2010/main" val="981317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15BC1-08F0-4868-9C1D-B8B985FBDF8D}"/>
              </a:ext>
            </a:extLst>
          </p:cNvPr>
          <p:cNvSpPr>
            <a:spLocks noGrp="1"/>
          </p:cNvSpPr>
          <p:nvPr>
            <p:ph type="title"/>
          </p:nvPr>
        </p:nvSpPr>
        <p:spPr/>
        <p:txBody>
          <a:bodyPr anchor="b">
            <a:normAutofit/>
          </a:bodyPr>
          <a:lstStyle/>
          <a:p>
            <a:r>
              <a:rPr lang="en-US" sz="4200" dirty="0"/>
              <a:t>S</a:t>
            </a:r>
            <a:r>
              <a:rPr lang="en-US" dirty="0"/>
              <a:t>YSTEM </a:t>
            </a:r>
            <a:r>
              <a:rPr lang="en-US" sz="4200" dirty="0"/>
              <a:t>D</a:t>
            </a:r>
            <a:r>
              <a:rPr lang="en-US" dirty="0"/>
              <a:t>ESIGN</a:t>
            </a:r>
            <a:endParaRPr lang="ta-IN" sz="4200" dirty="0"/>
          </a:p>
        </p:txBody>
      </p:sp>
      <p:sp>
        <p:nvSpPr>
          <p:cNvPr id="3" name="Content Placeholder 2">
            <a:extLst>
              <a:ext uri="{FF2B5EF4-FFF2-40B4-BE49-F238E27FC236}">
                <a16:creationId xmlns:a16="http://schemas.microsoft.com/office/drawing/2014/main" id="{A33FA2EB-289B-42D1-8999-D5CD2559D14D}"/>
              </a:ext>
            </a:extLst>
          </p:cNvPr>
          <p:cNvSpPr>
            <a:spLocks noGrp="1"/>
          </p:cNvSpPr>
          <p:nvPr>
            <p:ph idx="1"/>
          </p:nvPr>
        </p:nvSpPr>
        <p:spPr/>
        <p:txBody>
          <a:bodyPr>
            <a:normAutofit/>
          </a:bodyPr>
          <a:lstStyle/>
          <a:p>
            <a:r>
              <a:rPr lang="en-IN" dirty="0"/>
              <a:t>ER Diagram </a:t>
            </a:r>
          </a:p>
          <a:p>
            <a:r>
              <a:rPr lang="en-IN" dirty="0"/>
              <a:t>Use case Diagram </a:t>
            </a:r>
          </a:p>
          <a:p>
            <a:r>
              <a:rPr lang="en-IN" dirty="0"/>
              <a:t>Class Diagram</a:t>
            </a:r>
          </a:p>
          <a:p>
            <a:r>
              <a:rPr lang="en-IN" dirty="0"/>
              <a:t>Sequence Diagram</a:t>
            </a:r>
          </a:p>
          <a:p>
            <a:r>
              <a:rPr lang="en-IN" dirty="0"/>
              <a:t>Activity Diagram / State Chart Diagram / Collaboration Diagram</a:t>
            </a:r>
          </a:p>
          <a:p>
            <a:r>
              <a:rPr lang="en-IN" dirty="0"/>
              <a:t>Component Diagram  / Deployment Diagram</a:t>
            </a:r>
          </a:p>
        </p:txBody>
      </p:sp>
    </p:spTree>
    <p:extLst>
      <p:ext uri="{BB962C8B-B14F-4D97-AF65-F5344CB8AC3E}">
        <p14:creationId xmlns:p14="http://schemas.microsoft.com/office/powerpoint/2010/main" val="1488624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DF2BE-FB66-4715-9251-B81B3F31BF51}"/>
              </a:ext>
            </a:extLst>
          </p:cNvPr>
          <p:cNvSpPr>
            <a:spLocks noGrp="1"/>
          </p:cNvSpPr>
          <p:nvPr>
            <p:ph type="title"/>
          </p:nvPr>
        </p:nvSpPr>
        <p:spPr/>
        <p:txBody>
          <a:bodyPr/>
          <a:lstStyle/>
          <a:p>
            <a:r>
              <a:rPr lang="en-US" dirty="0"/>
              <a:t>1. ER Diagram</a:t>
            </a:r>
            <a:endParaRPr lang="en-IN" dirty="0"/>
          </a:p>
        </p:txBody>
      </p:sp>
      <p:pic>
        <p:nvPicPr>
          <p:cNvPr id="6" name="Content Placeholder 5">
            <a:extLst>
              <a:ext uri="{FF2B5EF4-FFF2-40B4-BE49-F238E27FC236}">
                <a16:creationId xmlns:a16="http://schemas.microsoft.com/office/drawing/2014/main" id="{48E4A6A3-F7D0-4E6C-997B-A5693322122A}"/>
              </a:ext>
            </a:extLst>
          </p:cNvPr>
          <p:cNvPicPr>
            <a:picLocks noGrp="1" noChangeAspect="1"/>
          </p:cNvPicPr>
          <p:nvPr>
            <p:ph idx="1"/>
          </p:nvPr>
        </p:nvPicPr>
        <p:blipFill>
          <a:blip r:embed="rId2"/>
          <a:stretch>
            <a:fillRect/>
          </a:stretch>
        </p:blipFill>
        <p:spPr>
          <a:xfrm>
            <a:off x="5500858" y="982663"/>
            <a:ext cx="5305084" cy="4892675"/>
          </a:xfrm>
        </p:spPr>
      </p:pic>
    </p:spTree>
    <p:extLst>
      <p:ext uri="{BB962C8B-B14F-4D97-AF65-F5344CB8AC3E}">
        <p14:creationId xmlns:p14="http://schemas.microsoft.com/office/powerpoint/2010/main" val="1277095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F9619-DC1F-4169-9BD9-BF31E2F107A0}"/>
              </a:ext>
            </a:extLst>
          </p:cNvPr>
          <p:cNvSpPr>
            <a:spLocks noGrp="1"/>
          </p:cNvSpPr>
          <p:nvPr>
            <p:ph type="title"/>
          </p:nvPr>
        </p:nvSpPr>
        <p:spPr/>
        <p:txBody>
          <a:bodyPr/>
          <a:lstStyle/>
          <a:p>
            <a:r>
              <a:rPr lang="en-US" dirty="0"/>
              <a:t>2. Use Case Diagram</a:t>
            </a:r>
            <a:endParaRPr lang="en-IN" dirty="0"/>
          </a:p>
        </p:txBody>
      </p:sp>
      <p:pic>
        <p:nvPicPr>
          <p:cNvPr id="6" name="Content Placeholder 5">
            <a:extLst>
              <a:ext uri="{FF2B5EF4-FFF2-40B4-BE49-F238E27FC236}">
                <a16:creationId xmlns:a16="http://schemas.microsoft.com/office/drawing/2014/main" id="{918CDD02-3946-4198-A36C-E9C756A4D6C7}"/>
              </a:ext>
            </a:extLst>
          </p:cNvPr>
          <p:cNvPicPr>
            <a:picLocks noGrp="1" noChangeAspect="1"/>
          </p:cNvPicPr>
          <p:nvPr>
            <p:ph idx="1"/>
          </p:nvPr>
        </p:nvPicPr>
        <p:blipFill>
          <a:blip r:embed="rId2"/>
          <a:stretch>
            <a:fillRect/>
          </a:stretch>
        </p:blipFill>
        <p:spPr>
          <a:xfrm>
            <a:off x="5418138" y="1524447"/>
            <a:ext cx="5470525" cy="3809106"/>
          </a:xfrm>
        </p:spPr>
      </p:pic>
    </p:spTree>
    <p:extLst>
      <p:ext uri="{BB962C8B-B14F-4D97-AF65-F5344CB8AC3E}">
        <p14:creationId xmlns:p14="http://schemas.microsoft.com/office/powerpoint/2010/main" val="2497026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D3D22-D2BE-4787-A8B1-F2E51D8533DB}"/>
              </a:ext>
            </a:extLst>
          </p:cNvPr>
          <p:cNvSpPr>
            <a:spLocks noGrp="1"/>
          </p:cNvSpPr>
          <p:nvPr>
            <p:ph type="title"/>
          </p:nvPr>
        </p:nvSpPr>
        <p:spPr/>
        <p:txBody>
          <a:bodyPr/>
          <a:lstStyle/>
          <a:p>
            <a:r>
              <a:rPr lang="en-US" dirty="0"/>
              <a:t>3. Class Diagram</a:t>
            </a:r>
            <a:endParaRPr lang="en-IN" dirty="0"/>
          </a:p>
        </p:txBody>
      </p:sp>
      <p:pic>
        <p:nvPicPr>
          <p:cNvPr id="6" name="Content Placeholder 5">
            <a:extLst>
              <a:ext uri="{FF2B5EF4-FFF2-40B4-BE49-F238E27FC236}">
                <a16:creationId xmlns:a16="http://schemas.microsoft.com/office/drawing/2014/main" id="{E9AD879F-BF90-4817-A006-9209DA7BED43}"/>
              </a:ext>
            </a:extLst>
          </p:cNvPr>
          <p:cNvPicPr>
            <a:picLocks noGrp="1" noChangeAspect="1"/>
          </p:cNvPicPr>
          <p:nvPr>
            <p:ph idx="1"/>
          </p:nvPr>
        </p:nvPicPr>
        <p:blipFill>
          <a:blip r:embed="rId2"/>
          <a:stretch>
            <a:fillRect/>
          </a:stretch>
        </p:blipFill>
        <p:spPr>
          <a:xfrm>
            <a:off x="5418138" y="1324739"/>
            <a:ext cx="5470525" cy="4208523"/>
          </a:xfrm>
        </p:spPr>
      </p:pic>
    </p:spTree>
    <p:extLst>
      <p:ext uri="{BB962C8B-B14F-4D97-AF65-F5344CB8AC3E}">
        <p14:creationId xmlns:p14="http://schemas.microsoft.com/office/powerpoint/2010/main" val="3890726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ADD32-F910-4CE8-95C4-F995333B5027}"/>
              </a:ext>
            </a:extLst>
          </p:cNvPr>
          <p:cNvSpPr>
            <a:spLocks noGrp="1"/>
          </p:cNvSpPr>
          <p:nvPr>
            <p:ph type="title"/>
          </p:nvPr>
        </p:nvSpPr>
        <p:spPr/>
        <p:txBody>
          <a:bodyPr/>
          <a:lstStyle/>
          <a:p>
            <a:r>
              <a:rPr lang="en-US" dirty="0"/>
              <a:t>4. Sequence Diagram</a:t>
            </a:r>
            <a:endParaRPr lang="en-IN" dirty="0"/>
          </a:p>
        </p:txBody>
      </p:sp>
      <p:pic>
        <p:nvPicPr>
          <p:cNvPr id="6" name="Content Placeholder 5">
            <a:extLst>
              <a:ext uri="{FF2B5EF4-FFF2-40B4-BE49-F238E27FC236}">
                <a16:creationId xmlns:a16="http://schemas.microsoft.com/office/drawing/2014/main" id="{2D676574-C34A-4CA3-8A5D-6BCE1BE1F7F0}"/>
              </a:ext>
            </a:extLst>
          </p:cNvPr>
          <p:cNvPicPr>
            <a:picLocks noGrp="1" noChangeAspect="1"/>
          </p:cNvPicPr>
          <p:nvPr>
            <p:ph idx="1"/>
          </p:nvPr>
        </p:nvPicPr>
        <p:blipFill>
          <a:blip r:embed="rId2"/>
          <a:stretch>
            <a:fillRect/>
          </a:stretch>
        </p:blipFill>
        <p:spPr>
          <a:xfrm>
            <a:off x="5595592" y="982663"/>
            <a:ext cx="5115617" cy="4892675"/>
          </a:xfrm>
        </p:spPr>
      </p:pic>
    </p:spTree>
    <p:extLst>
      <p:ext uri="{BB962C8B-B14F-4D97-AF65-F5344CB8AC3E}">
        <p14:creationId xmlns:p14="http://schemas.microsoft.com/office/powerpoint/2010/main" val="3474696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27178-BBC2-46CF-96FC-356BCF0A39D2}"/>
              </a:ext>
            </a:extLst>
          </p:cNvPr>
          <p:cNvSpPr>
            <a:spLocks noGrp="1"/>
          </p:cNvSpPr>
          <p:nvPr>
            <p:ph type="title"/>
          </p:nvPr>
        </p:nvSpPr>
        <p:spPr/>
        <p:txBody>
          <a:bodyPr>
            <a:normAutofit/>
          </a:bodyPr>
          <a:lstStyle/>
          <a:p>
            <a:r>
              <a:rPr lang="en-IN" dirty="0"/>
              <a:t>5. Activity Diagram / State Chart Diagram / Collaboration Diagram</a:t>
            </a:r>
          </a:p>
        </p:txBody>
      </p:sp>
      <p:pic>
        <p:nvPicPr>
          <p:cNvPr id="6" name="Content Placeholder 5">
            <a:extLst>
              <a:ext uri="{FF2B5EF4-FFF2-40B4-BE49-F238E27FC236}">
                <a16:creationId xmlns:a16="http://schemas.microsoft.com/office/drawing/2014/main" id="{8C3EBA2C-1320-46EE-BB6D-BAAFD31319DE}"/>
              </a:ext>
            </a:extLst>
          </p:cNvPr>
          <p:cNvPicPr>
            <a:picLocks noGrp="1" noChangeAspect="1"/>
          </p:cNvPicPr>
          <p:nvPr>
            <p:ph idx="1"/>
          </p:nvPr>
        </p:nvPicPr>
        <p:blipFill>
          <a:blip r:embed="rId2"/>
          <a:stretch>
            <a:fillRect/>
          </a:stretch>
        </p:blipFill>
        <p:spPr>
          <a:xfrm>
            <a:off x="7181888" y="982663"/>
            <a:ext cx="1943024" cy="4892675"/>
          </a:xfrm>
        </p:spPr>
      </p:pic>
    </p:spTree>
    <p:extLst>
      <p:ext uri="{BB962C8B-B14F-4D97-AF65-F5344CB8AC3E}">
        <p14:creationId xmlns:p14="http://schemas.microsoft.com/office/powerpoint/2010/main" val="3672201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F4176-DC99-41BA-B617-6D3649B9CDA3}"/>
              </a:ext>
            </a:extLst>
          </p:cNvPr>
          <p:cNvSpPr>
            <a:spLocks noGrp="1"/>
          </p:cNvSpPr>
          <p:nvPr>
            <p:ph type="title"/>
          </p:nvPr>
        </p:nvSpPr>
        <p:spPr/>
        <p:txBody>
          <a:bodyPr/>
          <a:lstStyle/>
          <a:p>
            <a:r>
              <a:rPr lang="en-IN" dirty="0"/>
              <a:t>6. Component Diagram  / Deployment Diagram</a:t>
            </a:r>
          </a:p>
        </p:txBody>
      </p:sp>
      <p:pic>
        <p:nvPicPr>
          <p:cNvPr id="6" name="Content Placeholder 5">
            <a:extLst>
              <a:ext uri="{FF2B5EF4-FFF2-40B4-BE49-F238E27FC236}">
                <a16:creationId xmlns:a16="http://schemas.microsoft.com/office/drawing/2014/main" id="{5AF2DF14-D4BC-4DA3-AB5A-A14150321D3B}"/>
              </a:ext>
            </a:extLst>
          </p:cNvPr>
          <p:cNvPicPr>
            <a:picLocks noGrp="1" noChangeAspect="1"/>
          </p:cNvPicPr>
          <p:nvPr>
            <p:ph idx="1"/>
          </p:nvPr>
        </p:nvPicPr>
        <p:blipFill>
          <a:blip r:embed="rId2"/>
          <a:stretch>
            <a:fillRect/>
          </a:stretch>
        </p:blipFill>
        <p:spPr>
          <a:xfrm>
            <a:off x="5418138" y="2043608"/>
            <a:ext cx="5470525" cy="2770785"/>
          </a:xfrm>
        </p:spPr>
      </p:pic>
    </p:spTree>
    <p:extLst>
      <p:ext uri="{BB962C8B-B14F-4D97-AF65-F5344CB8AC3E}">
        <p14:creationId xmlns:p14="http://schemas.microsoft.com/office/powerpoint/2010/main" val="4113679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67070-4135-495E-A14C-CECCD430B6FC}"/>
              </a:ext>
            </a:extLst>
          </p:cNvPr>
          <p:cNvSpPr>
            <a:spLocks noGrp="1"/>
          </p:cNvSpPr>
          <p:nvPr>
            <p:ph type="title"/>
          </p:nvPr>
        </p:nvSpPr>
        <p:spPr/>
        <p:txBody>
          <a:bodyPr/>
          <a:lstStyle/>
          <a:p>
            <a:pPr marL="342900" indent="-342900">
              <a:buFont typeface="Arial" panose="020B0604020202020204" pitchFamily="34" charset="0"/>
              <a:buChar char="•"/>
            </a:pPr>
            <a:r>
              <a:rPr lang="en-US" dirty="0"/>
              <a:t>Component Diagram Controller Classes</a:t>
            </a:r>
            <a:endParaRPr lang="en-IN" dirty="0"/>
          </a:p>
        </p:txBody>
      </p:sp>
      <p:pic>
        <p:nvPicPr>
          <p:cNvPr id="6" name="Content Placeholder 5">
            <a:extLst>
              <a:ext uri="{FF2B5EF4-FFF2-40B4-BE49-F238E27FC236}">
                <a16:creationId xmlns:a16="http://schemas.microsoft.com/office/drawing/2014/main" id="{57AB2B06-DCE0-409C-97D2-5CCD8D32A898}"/>
              </a:ext>
            </a:extLst>
          </p:cNvPr>
          <p:cNvPicPr>
            <a:picLocks noGrp="1" noChangeAspect="1"/>
          </p:cNvPicPr>
          <p:nvPr>
            <p:ph idx="1"/>
          </p:nvPr>
        </p:nvPicPr>
        <p:blipFill>
          <a:blip r:embed="rId2"/>
          <a:stretch>
            <a:fillRect/>
          </a:stretch>
        </p:blipFill>
        <p:spPr>
          <a:xfrm>
            <a:off x="5418138" y="2192662"/>
            <a:ext cx="5470525" cy="2472677"/>
          </a:xfrm>
        </p:spPr>
      </p:pic>
    </p:spTree>
    <p:extLst>
      <p:ext uri="{BB962C8B-B14F-4D97-AF65-F5344CB8AC3E}">
        <p14:creationId xmlns:p14="http://schemas.microsoft.com/office/powerpoint/2010/main" val="1627008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6E355-1C9A-486A-8DF1-55B5A0D674B7}"/>
              </a:ext>
            </a:extLst>
          </p:cNvPr>
          <p:cNvSpPr>
            <a:spLocks noGrp="1"/>
          </p:cNvSpPr>
          <p:nvPr>
            <p:ph type="title"/>
          </p:nvPr>
        </p:nvSpPr>
        <p:spPr/>
        <p:txBody>
          <a:bodyPr anchor="ctr">
            <a:normAutofit/>
          </a:bodyPr>
          <a:lstStyle/>
          <a:p>
            <a:r>
              <a:rPr lang="en-US" dirty="0"/>
              <a:t>I</a:t>
            </a:r>
            <a:r>
              <a:rPr lang="en-IN" dirty="0"/>
              <a:t>RCTC</a:t>
            </a:r>
            <a:endParaRPr lang="ta-IN" dirty="0"/>
          </a:p>
        </p:txBody>
      </p:sp>
      <p:sp>
        <p:nvSpPr>
          <p:cNvPr id="3" name="Content Placeholder 2">
            <a:extLst>
              <a:ext uri="{FF2B5EF4-FFF2-40B4-BE49-F238E27FC236}">
                <a16:creationId xmlns:a16="http://schemas.microsoft.com/office/drawing/2014/main" id="{6B60083E-0FED-4427-9A03-0D4849674FF9}"/>
              </a:ext>
            </a:extLst>
          </p:cNvPr>
          <p:cNvSpPr>
            <a:spLocks noGrp="1"/>
          </p:cNvSpPr>
          <p:nvPr>
            <p:ph sz="half" idx="1"/>
          </p:nvPr>
        </p:nvSpPr>
        <p:spPr>
          <a:xfrm>
            <a:off x="1298447" y="2560320"/>
            <a:ext cx="5234237" cy="3310128"/>
          </a:xfrm>
        </p:spPr>
        <p:txBody>
          <a:bodyPr>
            <a:normAutofit/>
          </a:bodyPr>
          <a:lstStyle/>
          <a:p>
            <a:pPr marL="0" indent="0">
              <a:buNone/>
            </a:pPr>
            <a:r>
              <a:rPr lang="en-US" dirty="0"/>
              <a:t>Supervisor: K . Srinivas</a:t>
            </a:r>
          </a:p>
          <a:p>
            <a:pPr marL="0" indent="0">
              <a:buNone/>
            </a:pPr>
            <a:r>
              <a:rPr lang="en-US" dirty="0"/>
              <a:t>Team Members:</a:t>
            </a:r>
          </a:p>
          <a:p>
            <a:r>
              <a:rPr lang="en-US" dirty="0"/>
              <a:t>Gattu Abhilash(2453-18-733-081)</a:t>
            </a:r>
          </a:p>
          <a:p>
            <a:r>
              <a:rPr lang="en-US" dirty="0"/>
              <a:t>Aila Varun(2453-18-733-063)</a:t>
            </a:r>
          </a:p>
          <a:p>
            <a:r>
              <a:rPr lang="en-US" dirty="0" err="1"/>
              <a:t>Thanuku</a:t>
            </a:r>
            <a:r>
              <a:rPr lang="en-US" dirty="0"/>
              <a:t> </a:t>
            </a:r>
            <a:r>
              <a:rPr lang="en-US" dirty="0" err="1"/>
              <a:t>Premsai</a:t>
            </a:r>
            <a:r>
              <a:rPr lang="en-US" dirty="0"/>
              <a:t>(2453-18-733-111)</a:t>
            </a:r>
          </a:p>
          <a:p>
            <a:r>
              <a:rPr lang="en-US" dirty="0"/>
              <a:t>Sai Murali (2453-18-733-311)</a:t>
            </a:r>
          </a:p>
          <a:p>
            <a:pPr marL="0" indent="0">
              <a:buNone/>
            </a:pPr>
            <a:endParaRPr lang="en-US" dirty="0"/>
          </a:p>
        </p:txBody>
      </p:sp>
      <p:pic>
        <p:nvPicPr>
          <p:cNvPr id="7" name="Picture 6">
            <a:extLst>
              <a:ext uri="{FF2B5EF4-FFF2-40B4-BE49-F238E27FC236}">
                <a16:creationId xmlns:a16="http://schemas.microsoft.com/office/drawing/2014/main" id="{234B3D20-5486-46F0-835E-A33B18B1E43A}"/>
              </a:ext>
            </a:extLst>
          </p:cNvPr>
          <p:cNvPicPr>
            <a:picLocks noChangeAspect="1"/>
          </p:cNvPicPr>
          <p:nvPr/>
        </p:nvPicPr>
        <p:blipFill>
          <a:blip r:embed="rId2"/>
          <a:stretch>
            <a:fillRect/>
          </a:stretch>
        </p:blipFill>
        <p:spPr>
          <a:xfrm>
            <a:off x="7405202" y="2560320"/>
            <a:ext cx="2494936" cy="3093721"/>
          </a:xfrm>
          <a:prstGeom prst="rect">
            <a:avLst/>
          </a:prstGeom>
        </p:spPr>
      </p:pic>
    </p:spTree>
    <p:extLst>
      <p:ext uri="{BB962C8B-B14F-4D97-AF65-F5344CB8AC3E}">
        <p14:creationId xmlns:p14="http://schemas.microsoft.com/office/powerpoint/2010/main" val="2400655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B1CD0-1869-4AC7-B860-A2984185DB9B}"/>
              </a:ext>
            </a:extLst>
          </p:cNvPr>
          <p:cNvSpPr>
            <a:spLocks noGrp="1"/>
          </p:cNvSpPr>
          <p:nvPr>
            <p:ph type="title"/>
          </p:nvPr>
        </p:nvSpPr>
        <p:spPr/>
        <p:txBody>
          <a:bodyPr/>
          <a:lstStyle/>
          <a:p>
            <a:r>
              <a:rPr lang="en-US" dirty="0"/>
              <a:t>Component Diagram View Class</a:t>
            </a:r>
            <a:endParaRPr lang="en-IN" dirty="0"/>
          </a:p>
        </p:txBody>
      </p:sp>
      <p:pic>
        <p:nvPicPr>
          <p:cNvPr id="6" name="Content Placeholder 5">
            <a:extLst>
              <a:ext uri="{FF2B5EF4-FFF2-40B4-BE49-F238E27FC236}">
                <a16:creationId xmlns:a16="http://schemas.microsoft.com/office/drawing/2014/main" id="{52970DA5-32EE-4B49-A4C4-2057676C8C66}"/>
              </a:ext>
            </a:extLst>
          </p:cNvPr>
          <p:cNvPicPr>
            <a:picLocks noGrp="1" noChangeAspect="1"/>
          </p:cNvPicPr>
          <p:nvPr>
            <p:ph idx="1"/>
          </p:nvPr>
        </p:nvPicPr>
        <p:blipFill>
          <a:blip r:embed="rId2"/>
          <a:stretch>
            <a:fillRect/>
          </a:stretch>
        </p:blipFill>
        <p:spPr>
          <a:xfrm>
            <a:off x="5418138" y="1463369"/>
            <a:ext cx="5470525" cy="3931262"/>
          </a:xfrm>
        </p:spPr>
      </p:pic>
    </p:spTree>
    <p:extLst>
      <p:ext uri="{BB962C8B-B14F-4D97-AF65-F5344CB8AC3E}">
        <p14:creationId xmlns:p14="http://schemas.microsoft.com/office/powerpoint/2010/main" val="3001155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38E47-7E4A-4EBA-97B8-68AF8B681C1C}"/>
              </a:ext>
            </a:extLst>
          </p:cNvPr>
          <p:cNvSpPr>
            <a:spLocks noGrp="1"/>
          </p:cNvSpPr>
          <p:nvPr>
            <p:ph type="title"/>
          </p:nvPr>
        </p:nvSpPr>
        <p:spPr/>
        <p:txBody>
          <a:bodyPr anchor="b">
            <a:normAutofit/>
          </a:bodyPr>
          <a:lstStyle/>
          <a:p>
            <a:r>
              <a:rPr lang="en-IN" dirty="0"/>
              <a:t>Conclusion of the Project</a:t>
            </a:r>
            <a:endParaRPr lang="ta-IN" dirty="0"/>
          </a:p>
        </p:txBody>
      </p:sp>
      <p:sp>
        <p:nvSpPr>
          <p:cNvPr id="3" name="Content Placeholder 2">
            <a:extLst>
              <a:ext uri="{FF2B5EF4-FFF2-40B4-BE49-F238E27FC236}">
                <a16:creationId xmlns:a16="http://schemas.microsoft.com/office/drawing/2014/main" id="{0B2B5F2C-3683-41AE-A803-DA9A6698193C}"/>
              </a:ext>
            </a:extLst>
          </p:cNvPr>
          <p:cNvSpPr>
            <a:spLocks noGrp="1"/>
          </p:cNvSpPr>
          <p:nvPr>
            <p:ph idx="1"/>
          </p:nvPr>
        </p:nvSpPr>
        <p:spPr/>
        <p:txBody>
          <a:bodyPr>
            <a:normAutofit/>
          </a:bodyPr>
          <a:lstStyle/>
          <a:p>
            <a:r>
              <a:rPr lang="en-US" dirty="0"/>
              <a:t>Through the proposed project and research, we draw a conclusion that our IRCTC project will get the train details, reservation and cancellation on various types of reservation namely</a:t>
            </a:r>
          </a:p>
          <a:p>
            <a:r>
              <a:rPr lang="en-US" dirty="0"/>
              <a:t>In this Project we build up a system which is useful for the customers and users for train details. </a:t>
            </a:r>
          </a:p>
          <a:p>
            <a:endParaRPr lang="en-US" dirty="0"/>
          </a:p>
        </p:txBody>
      </p:sp>
    </p:spTree>
    <p:extLst>
      <p:ext uri="{BB962C8B-B14F-4D97-AF65-F5344CB8AC3E}">
        <p14:creationId xmlns:p14="http://schemas.microsoft.com/office/powerpoint/2010/main" val="1614173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F1D086C-4340-4A5B-9D09-6F5B31B1156E}"/>
              </a:ext>
            </a:extLst>
          </p:cNvPr>
          <p:cNvSpPr txBox="1"/>
          <p:nvPr/>
        </p:nvSpPr>
        <p:spPr>
          <a:xfrm>
            <a:off x="7641980" y="826477"/>
            <a:ext cx="3144774" cy="605262"/>
          </a:xfrm>
          <a:prstGeom prst="rect">
            <a:avLst/>
          </a:prstGeom>
        </p:spPr>
        <p:txBody>
          <a:bodyPr vert="horz" lIns="91440" tIns="45720" rIns="91440" bIns="45720" rtlCol="0" anchor="b">
            <a:normAutofit/>
          </a:bodyPr>
          <a:lstStyle/>
          <a:p>
            <a:pPr>
              <a:spcBef>
                <a:spcPct val="0"/>
              </a:spcBef>
              <a:spcAft>
                <a:spcPts val="600"/>
              </a:spcAft>
            </a:pPr>
            <a:r>
              <a:rPr lang="en-US" sz="3200" b="0" i="0" kern="1200" cap="none" spc="0" baseline="0" dirty="0">
                <a:effectLst/>
                <a:latin typeface="+mj-lt"/>
                <a:ea typeface="+mn-ea"/>
                <a:cs typeface="+mn-cs"/>
              </a:rPr>
              <a:t>C</a:t>
            </a:r>
            <a:r>
              <a:rPr lang="en-US" sz="2000" b="0" i="0" kern="1200" cap="none" spc="0" baseline="0" dirty="0">
                <a:effectLst/>
                <a:latin typeface="+mj-lt"/>
                <a:ea typeface="+mn-ea"/>
                <a:cs typeface="+mn-cs"/>
              </a:rPr>
              <a:t>ONTENTS</a:t>
            </a:r>
            <a:r>
              <a:rPr lang="en-US" sz="3200" b="0" i="0" kern="1200" cap="none" spc="0" baseline="0" dirty="0">
                <a:effectLst/>
                <a:latin typeface="+mj-lt"/>
                <a:ea typeface="+mn-ea"/>
                <a:cs typeface="+mn-cs"/>
              </a:rPr>
              <a:t>:</a:t>
            </a:r>
          </a:p>
        </p:txBody>
      </p:sp>
      <p:sp>
        <p:nvSpPr>
          <p:cNvPr id="15" name="TextBox 14">
            <a:extLst>
              <a:ext uri="{FF2B5EF4-FFF2-40B4-BE49-F238E27FC236}">
                <a16:creationId xmlns:a16="http://schemas.microsoft.com/office/drawing/2014/main" id="{AC068396-D58A-450E-8B6C-EAD913CB9588}"/>
              </a:ext>
            </a:extLst>
          </p:cNvPr>
          <p:cNvSpPr txBox="1"/>
          <p:nvPr/>
        </p:nvSpPr>
        <p:spPr>
          <a:xfrm>
            <a:off x="7703526" y="1431739"/>
            <a:ext cx="3144774" cy="3511296"/>
          </a:xfrm>
          <a:prstGeom prst="rect">
            <a:avLst/>
          </a:prstGeom>
        </p:spPr>
        <p:txBody>
          <a:bodyPr vert="horz" lIns="91440" tIns="45720" rIns="91440" bIns="45720" rtlCol="0">
            <a:normAutofit/>
          </a:bodyPr>
          <a:lstStyle/>
          <a:p>
            <a:pPr marL="285750" indent="-285750">
              <a:spcBef>
                <a:spcPts val="800"/>
              </a:spcBef>
              <a:buClr>
                <a:schemeClr val="tx1">
                  <a:lumMod val="85000"/>
                  <a:lumOff val="15000"/>
                </a:schemeClr>
              </a:buClr>
              <a:buFont typeface="Arial" panose="020B0604020202020204" pitchFamily="34" charset="0"/>
              <a:buChar char="•"/>
            </a:pPr>
            <a:r>
              <a:rPr lang="en-US" kern="1200" dirty="0">
                <a:effectLst>
                  <a:innerShdw blurRad="63500" dist="50800">
                    <a:prstClr val="black">
                      <a:alpha val="50000"/>
                    </a:prstClr>
                  </a:innerShdw>
                </a:effectLst>
                <a:latin typeface="+mn-lt"/>
                <a:ea typeface="+mn-ea"/>
                <a:cs typeface="+mn-cs"/>
              </a:rPr>
              <a:t>Introduction</a:t>
            </a:r>
          </a:p>
          <a:p>
            <a:pPr marL="285750" indent="-285750">
              <a:spcBef>
                <a:spcPts val="800"/>
              </a:spcBef>
              <a:buClr>
                <a:schemeClr val="tx1">
                  <a:lumMod val="85000"/>
                  <a:lumOff val="15000"/>
                </a:schemeClr>
              </a:buClr>
              <a:buFont typeface="Arial" panose="020B0604020202020204" pitchFamily="34" charset="0"/>
              <a:buChar char="•"/>
            </a:pPr>
            <a:r>
              <a:rPr lang="en-US" sz="1800" dirty="0"/>
              <a:t>Importance and need of your project </a:t>
            </a:r>
            <a:r>
              <a:rPr lang="en-US" kern="1200" dirty="0">
                <a:effectLst>
                  <a:innerShdw blurRad="63500" dist="50800">
                    <a:prstClr val="black">
                      <a:alpha val="50000"/>
                    </a:prstClr>
                  </a:innerShdw>
                </a:effectLst>
                <a:latin typeface="+mn-lt"/>
                <a:ea typeface="+mn-ea"/>
                <a:cs typeface="+mn-cs"/>
              </a:rPr>
              <a:t>Design</a:t>
            </a:r>
          </a:p>
          <a:p>
            <a:pPr marL="285750" indent="-285750">
              <a:spcBef>
                <a:spcPts val="800"/>
              </a:spcBef>
              <a:buClr>
                <a:schemeClr val="tx1">
                  <a:lumMod val="85000"/>
                  <a:lumOff val="15000"/>
                </a:schemeClr>
              </a:buClr>
              <a:buFont typeface="Arial" panose="020B0604020202020204" pitchFamily="34" charset="0"/>
              <a:buChar char="•"/>
            </a:pPr>
            <a:r>
              <a:rPr lang="en-IN" dirty="0"/>
              <a:t>Tools and Technologies </a:t>
            </a:r>
            <a:r>
              <a:rPr lang="en-US" kern="1200" dirty="0">
                <a:effectLst>
                  <a:innerShdw blurRad="63500" dist="50800">
                    <a:prstClr val="black">
                      <a:alpha val="50000"/>
                    </a:prstClr>
                  </a:innerShdw>
                </a:effectLst>
                <a:latin typeface="+mn-lt"/>
                <a:ea typeface="+mn-ea"/>
                <a:cs typeface="+mn-cs"/>
              </a:rPr>
              <a:t>Implementation</a:t>
            </a:r>
          </a:p>
          <a:p>
            <a:pPr marL="285750" indent="-285750">
              <a:spcBef>
                <a:spcPts val="800"/>
              </a:spcBef>
              <a:buClr>
                <a:schemeClr val="tx1">
                  <a:lumMod val="85000"/>
                  <a:lumOff val="15000"/>
                </a:schemeClr>
              </a:buClr>
              <a:buFont typeface="Arial" panose="020B0604020202020204" pitchFamily="34" charset="0"/>
              <a:buChar char="•"/>
            </a:pPr>
            <a:r>
              <a:rPr lang="en-US" sz="1800" dirty="0"/>
              <a:t>System/User requirements </a:t>
            </a:r>
            <a:r>
              <a:rPr lang="en-US" kern="1200" dirty="0">
                <a:effectLst>
                  <a:innerShdw blurRad="63500" dist="50800">
                    <a:prstClr val="black">
                      <a:alpha val="50000"/>
                    </a:prstClr>
                  </a:innerShdw>
                </a:effectLst>
                <a:latin typeface="+mn-lt"/>
                <a:ea typeface="+mn-ea"/>
                <a:cs typeface="+mn-cs"/>
              </a:rPr>
              <a:t>Contributions</a:t>
            </a:r>
          </a:p>
          <a:p>
            <a:pPr marL="285750" indent="-285750">
              <a:spcBef>
                <a:spcPts val="800"/>
              </a:spcBef>
              <a:buClr>
                <a:schemeClr val="tx1">
                  <a:lumMod val="85000"/>
                  <a:lumOff val="15000"/>
                </a:schemeClr>
              </a:buClr>
              <a:buFont typeface="Arial" panose="020B0604020202020204" pitchFamily="34" charset="0"/>
              <a:buChar char="•"/>
            </a:pPr>
            <a:r>
              <a:rPr lang="en-US" dirty="0"/>
              <a:t>System Design</a:t>
            </a:r>
          </a:p>
          <a:p>
            <a:pPr marL="285750" indent="-285750">
              <a:spcBef>
                <a:spcPts val="800"/>
              </a:spcBef>
              <a:buClr>
                <a:schemeClr val="tx1">
                  <a:lumMod val="85000"/>
                  <a:lumOff val="15000"/>
                </a:schemeClr>
              </a:buClr>
              <a:buFont typeface="Arial" panose="020B0604020202020204" pitchFamily="34" charset="0"/>
              <a:buChar char="•"/>
            </a:pPr>
            <a:r>
              <a:rPr lang="en-IN" dirty="0"/>
              <a:t>Conclusion of the Project</a:t>
            </a:r>
            <a:endParaRPr lang="en-US" kern="1200" dirty="0">
              <a:effectLst>
                <a:innerShdw blurRad="63500" dist="50800">
                  <a:prstClr val="black">
                    <a:alpha val="50000"/>
                  </a:prstClr>
                </a:innerShdw>
              </a:effectLst>
              <a:latin typeface="+mn-lt"/>
              <a:ea typeface="+mn-ea"/>
              <a:cs typeface="+mn-cs"/>
            </a:endParaRPr>
          </a:p>
        </p:txBody>
      </p:sp>
      <p:pic>
        <p:nvPicPr>
          <p:cNvPr id="2" name="Picture 1">
            <a:extLst>
              <a:ext uri="{FF2B5EF4-FFF2-40B4-BE49-F238E27FC236}">
                <a16:creationId xmlns:a16="http://schemas.microsoft.com/office/drawing/2014/main" id="{7183A204-F82E-4892-ACE1-456852C8E0A7}"/>
              </a:ext>
            </a:extLst>
          </p:cNvPr>
          <p:cNvPicPr>
            <a:picLocks noChangeAspect="1"/>
          </p:cNvPicPr>
          <p:nvPr/>
        </p:nvPicPr>
        <p:blipFill>
          <a:blip r:embed="rId2"/>
          <a:stretch>
            <a:fillRect/>
          </a:stretch>
        </p:blipFill>
        <p:spPr>
          <a:xfrm>
            <a:off x="1530832" y="2020702"/>
            <a:ext cx="4663844" cy="2816596"/>
          </a:xfrm>
          <a:prstGeom prst="rect">
            <a:avLst/>
          </a:prstGeom>
        </p:spPr>
      </p:pic>
    </p:spTree>
    <p:extLst>
      <p:ext uri="{BB962C8B-B14F-4D97-AF65-F5344CB8AC3E}">
        <p14:creationId xmlns:p14="http://schemas.microsoft.com/office/powerpoint/2010/main" val="4228797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9C88E00-9ECE-4108-8DB9-AF50950B264C}"/>
              </a:ext>
            </a:extLst>
          </p:cNvPr>
          <p:cNvSpPr>
            <a:spLocks noGrp="1"/>
          </p:cNvSpPr>
          <p:nvPr>
            <p:ph type="title"/>
          </p:nvPr>
        </p:nvSpPr>
        <p:spPr/>
        <p:txBody>
          <a:bodyPr anchor="ctr">
            <a:normAutofit/>
          </a:bodyPr>
          <a:lstStyle/>
          <a:p>
            <a:r>
              <a:rPr lang="en-US" dirty="0"/>
              <a:t>I</a:t>
            </a:r>
            <a:r>
              <a:rPr lang="en-US" sz="2400" dirty="0"/>
              <a:t>NTRODUCTION</a:t>
            </a:r>
            <a:endParaRPr lang="en-US" dirty="0"/>
          </a:p>
        </p:txBody>
      </p:sp>
      <p:sp>
        <p:nvSpPr>
          <p:cNvPr id="11" name="Content Placeholder 2">
            <a:extLst>
              <a:ext uri="{FF2B5EF4-FFF2-40B4-BE49-F238E27FC236}">
                <a16:creationId xmlns:a16="http://schemas.microsoft.com/office/drawing/2014/main" id="{00020949-8AC6-4B73-AEB8-8E04CB2D3F3C}"/>
              </a:ext>
            </a:extLst>
          </p:cNvPr>
          <p:cNvSpPr>
            <a:spLocks noGrp="1"/>
          </p:cNvSpPr>
          <p:nvPr>
            <p:ph sz="half" idx="1"/>
          </p:nvPr>
        </p:nvSpPr>
        <p:spPr>
          <a:xfrm>
            <a:off x="1295402" y="2542735"/>
            <a:ext cx="9601196" cy="3647049"/>
          </a:xfrm>
        </p:spPr>
        <p:txBody>
          <a:bodyPr>
            <a:normAutofit/>
          </a:bodyPr>
          <a:lstStyle/>
          <a:p>
            <a:pPr marL="0" indent="0">
              <a:buNone/>
            </a:pPr>
            <a:r>
              <a:rPr lang="en-US" sz="1800" b="0" i="0" dirty="0">
                <a:solidFill>
                  <a:srgbClr val="000000"/>
                </a:solidFill>
                <a:effectLst/>
                <a:latin typeface="+mj-lt"/>
              </a:rPr>
              <a:t>The purpose of this project is to describe the railway reservation system, which provides the train timing details, reservation and cancellation on various types of reservation namely. In addition, This Railway reservation service will not only enhance the reservation but will also help the commuters in getting support and other real time fixes.</a:t>
            </a:r>
          </a:p>
          <a:p>
            <a:pPr algn="l"/>
            <a:r>
              <a:rPr lang="en-US" sz="1600" b="0" i="0" dirty="0">
                <a:solidFill>
                  <a:srgbClr val="000000"/>
                </a:solidFill>
                <a:effectLst/>
                <a:latin typeface="+mj-lt"/>
              </a:rPr>
              <a:t>Confirm Reservation for confirm Seat. </a:t>
            </a:r>
          </a:p>
          <a:p>
            <a:pPr algn="l"/>
            <a:r>
              <a:rPr lang="en-US" sz="1600" b="0" i="0" dirty="0">
                <a:solidFill>
                  <a:srgbClr val="000000"/>
                </a:solidFill>
                <a:effectLst/>
                <a:latin typeface="+mj-lt"/>
              </a:rPr>
              <a:t>Reservation against Cancellation.</a:t>
            </a:r>
          </a:p>
          <a:p>
            <a:pPr algn="l"/>
            <a:r>
              <a:rPr lang="en-US" sz="1600" b="0" i="0" dirty="0">
                <a:solidFill>
                  <a:srgbClr val="000000"/>
                </a:solidFill>
                <a:effectLst/>
                <a:latin typeface="+mj-lt"/>
              </a:rPr>
              <a:t>Online Reservation.</a:t>
            </a:r>
          </a:p>
          <a:p>
            <a:endParaRPr lang="en-US" sz="1800" dirty="0">
              <a:latin typeface="+mj-lt"/>
            </a:endParaRPr>
          </a:p>
        </p:txBody>
      </p:sp>
    </p:spTree>
    <p:extLst>
      <p:ext uri="{BB962C8B-B14F-4D97-AF65-F5344CB8AC3E}">
        <p14:creationId xmlns:p14="http://schemas.microsoft.com/office/powerpoint/2010/main" val="3694129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AE15F12-60D4-4FF4-9493-874A8CCBC275}"/>
              </a:ext>
            </a:extLst>
          </p:cNvPr>
          <p:cNvSpPr>
            <a:spLocks noGrp="1"/>
          </p:cNvSpPr>
          <p:nvPr>
            <p:ph type="title"/>
          </p:nvPr>
        </p:nvSpPr>
        <p:spPr>
          <a:xfrm>
            <a:off x="964223" y="1732085"/>
            <a:ext cx="4056185" cy="1019908"/>
          </a:xfrm>
        </p:spPr>
        <p:txBody>
          <a:bodyPr anchor="b">
            <a:normAutofit fontScale="90000"/>
          </a:bodyPr>
          <a:lstStyle/>
          <a:p>
            <a:pPr>
              <a:lnSpc>
                <a:spcPct val="90000"/>
              </a:lnSpc>
            </a:pPr>
            <a:r>
              <a:rPr lang="en-US" sz="4200" dirty="0"/>
              <a:t>I</a:t>
            </a:r>
            <a:r>
              <a:rPr lang="en-US" dirty="0"/>
              <a:t>MPORTANCE</a:t>
            </a:r>
            <a:r>
              <a:rPr lang="en-US" sz="2700" dirty="0"/>
              <a:t> </a:t>
            </a:r>
            <a:r>
              <a:rPr lang="en-US" sz="4200" dirty="0"/>
              <a:t>A</a:t>
            </a:r>
            <a:r>
              <a:rPr lang="en-US" sz="2700" dirty="0"/>
              <a:t>ND </a:t>
            </a:r>
            <a:r>
              <a:rPr lang="en-US" sz="4200" dirty="0"/>
              <a:t>N</a:t>
            </a:r>
            <a:r>
              <a:rPr lang="en-US" sz="2700" dirty="0"/>
              <a:t>EED </a:t>
            </a:r>
            <a:r>
              <a:rPr lang="en-US" sz="4200" dirty="0"/>
              <a:t>O</a:t>
            </a:r>
            <a:r>
              <a:rPr lang="en-US" sz="2700" dirty="0"/>
              <a:t>F </a:t>
            </a:r>
            <a:r>
              <a:rPr lang="en-US" sz="4700" dirty="0"/>
              <a:t>Y</a:t>
            </a:r>
            <a:r>
              <a:rPr lang="en-US" sz="2700" dirty="0"/>
              <a:t>OUR </a:t>
            </a:r>
            <a:r>
              <a:rPr lang="en-US" sz="4700" dirty="0"/>
              <a:t>P</a:t>
            </a:r>
            <a:r>
              <a:rPr lang="en-US" sz="2700" dirty="0"/>
              <a:t>ROJECT </a:t>
            </a:r>
          </a:p>
        </p:txBody>
      </p:sp>
      <p:sp>
        <p:nvSpPr>
          <p:cNvPr id="11" name="Content Placeholder 2">
            <a:extLst>
              <a:ext uri="{FF2B5EF4-FFF2-40B4-BE49-F238E27FC236}">
                <a16:creationId xmlns:a16="http://schemas.microsoft.com/office/drawing/2014/main" id="{9785A833-705F-4F41-9634-97DDEED171D5}"/>
              </a:ext>
            </a:extLst>
          </p:cNvPr>
          <p:cNvSpPr>
            <a:spLocks noGrp="1"/>
          </p:cNvSpPr>
          <p:nvPr>
            <p:ph idx="1"/>
          </p:nvPr>
        </p:nvSpPr>
        <p:spPr>
          <a:xfrm>
            <a:off x="5020408" y="1099037"/>
            <a:ext cx="6467781" cy="5046785"/>
          </a:xfrm>
        </p:spPr>
        <p:txBody>
          <a:bodyPr>
            <a:normAutofit fontScale="85000" lnSpcReduction="20000"/>
          </a:bodyPr>
          <a:lstStyle/>
          <a:p>
            <a:pPr marL="0" indent="0" algn="l">
              <a:buNone/>
            </a:pPr>
            <a:r>
              <a:rPr lang="en-US" b="0" i="0" dirty="0">
                <a:solidFill>
                  <a:srgbClr val="000000"/>
                </a:solidFill>
                <a:effectLst/>
                <a:latin typeface="+mj-lt"/>
              </a:rPr>
              <a:t>Before making this a real time running online reservation system, old system suffered from many of the DRAWBACKS, such as:</a:t>
            </a:r>
          </a:p>
          <a:p>
            <a:pPr algn="l"/>
            <a:r>
              <a:rPr lang="en-US" sz="2100" b="0" i="0" dirty="0">
                <a:solidFill>
                  <a:srgbClr val="000000"/>
                </a:solidFill>
                <a:effectLst/>
                <a:latin typeface="+mj-lt"/>
              </a:rPr>
              <a:t>The existing system is highly manual involving a lot of paper work and calculation and therefore may be erroneous. This has led to inconsistency and inaccuracy in the maintenance of data.</a:t>
            </a:r>
          </a:p>
          <a:p>
            <a:pPr algn="l"/>
            <a:r>
              <a:rPr lang="en-US" sz="2100" b="0" i="0" dirty="0">
                <a:solidFill>
                  <a:srgbClr val="000000"/>
                </a:solidFill>
                <a:effectLst/>
                <a:latin typeface="+mj-lt"/>
              </a:rPr>
              <a:t>The data, which is stored on the paper only, may be lost, stolen or destroyed due to any natural calamity of fire or water.</a:t>
            </a:r>
          </a:p>
          <a:p>
            <a:pPr algn="l"/>
            <a:r>
              <a:rPr lang="en-US" sz="2100" b="0" i="0" dirty="0">
                <a:solidFill>
                  <a:srgbClr val="000000"/>
                </a:solidFill>
                <a:effectLst/>
                <a:latin typeface="+mj-lt"/>
              </a:rPr>
              <a:t>Existing system is sluggish and consumes a lot of time, resource etc. causing inconvenience to customers and staff.</a:t>
            </a:r>
          </a:p>
          <a:p>
            <a:pPr algn="l"/>
            <a:r>
              <a:rPr lang="en-US" sz="2100" b="0" i="0" dirty="0">
                <a:solidFill>
                  <a:srgbClr val="000000"/>
                </a:solidFill>
                <a:effectLst/>
                <a:latin typeface="+mj-lt"/>
              </a:rPr>
              <a:t>Due to manual working, it is difficult to add, delete, update, or view the data.</a:t>
            </a:r>
          </a:p>
          <a:p>
            <a:pPr algn="l"/>
            <a:r>
              <a:rPr lang="en-US" sz="2100" b="0" i="0" dirty="0">
                <a:solidFill>
                  <a:srgbClr val="000000"/>
                </a:solidFill>
                <a:effectLst/>
                <a:latin typeface="+mj-lt"/>
              </a:rPr>
              <a:t>Since number of passengers has increased to an uncertain multiple , it is very difficult to maintain or retrieve detailed record of passengers.</a:t>
            </a:r>
          </a:p>
          <a:p>
            <a:pPr algn="l"/>
            <a:r>
              <a:rPr lang="en-US" sz="2100" b="0" i="0" dirty="0">
                <a:solidFill>
                  <a:srgbClr val="000000"/>
                </a:solidFill>
                <a:effectLst/>
                <a:latin typeface="+mj-lt"/>
              </a:rPr>
              <a:t>A Railway has many offices around the world, an absence of link between them all causes to a lack of miscommunication and discoordination</a:t>
            </a:r>
          </a:p>
          <a:p>
            <a:pPr marL="0" indent="0">
              <a:buNone/>
            </a:pPr>
            <a:endParaRPr lang="en-US" dirty="0"/>
          </a:p>
        </p:txBody>
      </p:sp>
    </p:spTree>
    <p:extLst>
      <p:ext uri="{BB962C8B-B14F-4D97-AF65-F5344CB8AC3E}">
        <p14:creationId xmlns:p14="http://schemas.microsoft.com/office/powerpoint/2010/main" val="4259127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72950-D7F3-406B-BE4B-CD31CF47661F}"/>
              </a:ext>
            </a:extLst>
          </p:cNvPr>
          <p:cNvSpPr>
            <a:spLocks noGrp="1"/>
          </p:cNvSpPr>
          <p:nvPr>
            <p:ph type="title"/>
          </p:nvPr>
        </p:nvSpPr>
        <p:spPr>
          <a:xfrm>
            <a:off x="1082432" y="1388531"/>
            <a:ext cx="4133035" cy="1371600"/>
          </a:xfrm>
        </p:spPr>
        <p:txBody>
          <a:bodyPr>
            <a:normAutofit fontScale="90000"/>
          </a:bodyPr>
          <a:lstStyle/>
          <a:p>
            <a:r>
              <a:rPr lang="en-US" sz="4000" dirty="0"/>
              <a:t>I</a:t>
            </a:r>
            <a:r>
              <a:rPr lang="en-US" dirty="0"/>
              <a:t>MPORTANCE</a:t>
            </a:r>
            <a:r>
              <a:rPr lang="en-US" sz="2400" dirty="0"/>
              <a:t> </a:t>
            </a:r>
            <a:r>
              <a:rPr lang="en-US" sz="4000" dirty="0"/>
              <a:t>A</a:t>
            </a:r>
            <a:r>
              <a:rPr lang="en-US" sz="2400" dirty="0"/>
              <a:t>ND </a:t>
            </a:r>
            <a:r>
              <a:rPr lang="en-US" sz="4000" dirty="0"/>
              <a:t>N</a:t>
            </a:r>
            <a:r>
              <a:rPr lang="en-US" sz="2400" dirty="0"/>
              <a:t>EED </a:t>
            </a:r>
            <a:r>
              <a:rPr lang="en-US" sz="4000" dirty="0"/>
              <a:t>O</a:t>
            </a:r>
            <a:r>
              <a:rPr lang="en-US" sz="2400" dirty="0"/>
              <a:t>F </a:t>
            </a:r>
            <a:r>
              <a:rPr lang="en-US" sz="4400" dirty="0"/>
              <a:t>Y</a:t>
            </a:r>
            <a:r>
              <a:rPr lang="en-US" sz="2400" dirty="0"/>
              <a:t>OUR </a:t>
            </a:r>
            <a:r>
              <a:rPr lang="en-US" sz="4400" dirty="0"/>
              <a:t>P</a:t>
            </a:r>
            <a:r>
              <a:rPr lang="en-US" sz="2400" dirty="0"/>
              <a:t>ROJECT </a:t>
            </a:r>
            <a:endParaRPr lang="en-IN" dirty="0"/>
          </a:p>
        </p:txBody>
      </p:sp>
      <p:sp>
        <p:nvSpPr>
          <p:cNvPr id="3" name="Content Placeholder 2">
            <a:extLst>
              <a:ext uri="{FF2B5EF4-FFF2-40B4-BE49-F238E27FC236}">
                <a16:creationId xmlns:a16="http://schemas.microsoft.com/office/drawing/2014/main" id="{CD76BF08-3364-48DD-9920-F5956DD2990F}"/>
              </a:ext>
            </a:extLst>
          </p:cNvPr>
          <p:cNvSpPr>
            <a:spLocks noGrp="1"/>
          </p:cNvSpPr>
          <p:nvPr>
            <p:ph idx="1"/>
          </p:nvPr>
        </p:nvSpPr>
        <p:spPr/>
        <p:txBody>
          <a:bodyPr>
            <a:normAutofit/>
          </a:bodyPr>
          <a:lstStyle/>
          <a:p>
            <a:pPr marL="0" indent="0" algn="l">
              <a:buNone/>
            </a:pPr>
            <a:r>
              <a:rPr lang="en-US" b="0" i="0" dirty="0">
                <a:solidFill>
                  <a:srgbClr val="000000"/>
                </a:solidFill>
                <a:effectLst/>
                <a:latin typeface="+mj-lt"/>
              </a:rPr>
              <a:t>As working on this website will require some basic computer knowledge , we classify knowledge required by the users in two basic categories:</a:t>
            </a:r>
          </a:p>
          <a:p>
            <a:pPr algn="l"/>
            <a:r>
              <a:rPr lang="en-US" sz="2000" b="0" i="0" dirty="0">
                <a:solidFill>
                  <a:srgbClr val="000000"/>
                </a:solidFill>
                <a:effectLst/>
                <a:latin typeface="+mj-lt"/>
              </a:rPr>
              <a:t>EDUCATIONAL LEVEL: At least the user of this system should be comfortable with English Language.</a:t>
            </a:r>
          </a:p>
          <a:p>
            <a:pPr algn="l"/>
            <a:r>
              <a:rPr lang="en-US" sz="2000" b="0" i="0" dirty="0">
                <a:solidFill>
                  <a:srgbClr val="000000"/>
                </a:solidFill>
                <a:effectLst/>
                <a:latin typeface="+mj-lt"/>
              </a:rPr>
              <a:t>TECHNICAL EXPERTISE: User should be comfortable using general-purpose applications on the computer system.</a:t>
            </a:r>
          </a:p>
          <a:p>
            <a:pPr marL="0" indent="0">
              <a:buNone/>
            </a:pPr>
            <a:endParaRPr lang="en-IN" dirty="0"/>
          </a:p>
        </p:txBody>
      </p:sp>
    </p:spTree>
    <p:extLst>
      <p:ext uri="{BB962C8B-B14F-4D97-AF65-F5344CB8AC3E}">
        <p14:creationId xmlns:p14="http://schemas.microsoft.com/office/powerpoint/2010/main" val="3296599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066F-24DB-495A-81E9-E8F026CE2419}"/>
              </a:ext>
            </a:extLst>
          </p:cNvPr>
          <p:cNvSpPr>
            <a:spLocks noGrp="1"/>
          </p:cNvSpPr>
          <p:nvPr>
            <p:ph type="title"/>
          </p:nvPr>
        </p:nvSpPr>
        <p:spPr/>
        <p:txBody>
          <a:bodyPr anchor="b">
            <a:normAutofit/>
          </a:bodyPr>
          <a:lstStyle/>
          <a:p>
            <a:r>
              <a:rPr lang="en-IN" sz="4200" dirty="0"/>
              <a:t>T</a:t>
            </a:r>
            <a:r>
              <a:rPr lang="en-IN" dirty="0"/>
              <a:t>OOLS</a:t>
            </a:r>
            <a:r>
              <a:rPr lang="en-IN" sz="4200" dirty="0"/>
              <a:t> A</a:t>
            </a:r>
            <a:r>
              <a:rPr lang="en-IN" dirty="0"/>
              <a:t>ND</a:t>
            </a:r>
            <a:r>
              <a:rPr lang="en-IN" sz="4200" dirty="0"/>
              <a:t> T</a:t>
            </a:r>
            <a:r>
              <a:rPr lang="en-IN" sz="2700" dirty="0"/>
              <a:t>ECHNOLOGI</a:t>
            </a:r>
            <a:r>
              <a:rPr lang="en-IN" dirty="0"/>
              <a:t>ES</a:t>
            </a:r>
            <a:endParaRPr lang="ta-IN" dirty="0"/>
          </a:p>
        </p:txBody>
      </p:sp>
      <p:sp>
        <p:nvSpPr>
          <p:cNvPr id="3" name="Content Placeholder 2">
            <a:extLst>
              <a:ext uri="{FF2B5EF4-FFF2-40B4-BE49-F238E27FC236}">
                <a16:creationId xmlns:a16="http://schemas.microsoft.com/office/drawing/2014/main" id="{996B68D7-D093-45AE-8EBD-9E9E27AFFCBD}"/>
              </a:ext>
            </a:extLst>
          </p:cNvPr>
          <p:cNvSpPr>
            <a:spLocks noGrp="1"/>
          </p:cNvSpPr>
          <p:nvPr>
            <p:ph idx="1"/>
          </p:nvPr>
        </p:nvSpPr>
        <p:spPr/>
        <p:txBody>
          <a:bodyPr>
            <a:normAutofit fontScale="92500" lnSpcReduction="10000"/>
          </a:bodyPr>
          <a:lstStyle/>
          <a:p>
            <a:pPr marL="0" indent="0">
              <a:buNone/>
            </a:pPr>
            <a:r>
              <a:rPr lang="en-US" dirty="0"/>
              <a:t>The following are the Tools and Technologies used while developing the project:</a:t>
            </a:r>
          </a:p>
          <a:p>
            <a:pPr marL="0" indent="0">
              <a:buNone/>
            </a:pPr>
            <a:r>
              <a:rPr lang="en-US" sz="2200" dirty="0"/>
              <a:t>1. </a:t>
            </a:r>
            <a:r>
              <a:rPr lang="en-US" sz="2200" u="sng" dirty="0"/>
              <a:t>Google’s </a:t>
            </a:r>
            <a:r>
              <a:rPr lang="en-US" sz="2200" u="sng" dirty="0" err="1"/>
              <a:t>Dialogflow</a:t>
            </a:r>
            <a:r>
              <a:rPr lang="en-US" sz="2200" u="sng" dirty="0"/>
              <a:t> </a:t>
            </a:r>
            <a:r>
              <a:rPr lang="en-US" sz="2200" dirty="0"/>
              <a:t>: </a:t>
            </a:r>
            <a:r>
              <a:rPr lang="en-US" sz="2200" dirty="0" err="1"/>
              <a:t>Dialogflow</a:t>
            </a:r>
            <a:r>
              <a:rPr lang="en-US" sz="2200" dirty="0"/>
              <a:t> is a natural language understanding platform that makes it easy to design and integrate a conversational user interface into your web application, bot, interactive voice response system, and so on. Using </a:t>
            </a:r>
            <a:r>
              <a:rPr lang="en-US" sz="2200" dirty="0" err="1"/>
              <a:t>Dialogflow</a:t>
            </a:r>
            <a:r>
              <a:rPr lang="en-US" sz="2200" dirty="0"/>
              <a:t>, you can provide new and engaging ways for users to interact with your product.</a:t>
            </a:r>
          </a:p>
          <a:p>
            <a:pPr marL="0" indent="0">
              <a:buNone/>
            </a:pPr>
            <a:r>
              <a:rPr lang="en-US" sz="2100" dirty="0"/>
              <a:t>2. </a:t>
            </a:r>
            <a:r>
              <a:rPr lang="en-US" sz="2200" u="sng" dirty="0"/>
              <a:t>Visual Studios</a:t>
            </a:r>
            <a:r>
              <a:rPr lang="en-US" sz="2200" dirty="0"/>
              <a:t>: Visual Studio Code is a free</a:t>
            </a:r>
            <a:r>
              <a:rPr lang="en-US" sz="2200" baseline="30000" dirty="0"/>
              <a:t> </a:t>
            </a:r>
            <a:r>
              <a:rPr lang="en-US" sz="2200" dirty="0"/>
              <a:t>source-code editor made by Microsoft for Windows, Linux and macOS. Features include support for debugging, syntax highlighting, intelligent code completion, snippets, code refactoring, and embedded Git.</a:t>
            </a:r>
          </a:p>
        </p:txBody>
      </p:sp>
    </p:spTree>
    <p:extLst>
      <p:ext uri="{BB962C8B-B14F-4D97-AF65-F5344CB8AC3E}">
        <p14:creationId xmlns:p14="http://schemas.microsoft.com/office/powerpoint/2010/main" val="1389005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01E19-5B1E-46FE-8116-5F1598437A3D}"/>
              </a:ext>
            </a:extLst>
          </p:cNvPr>
          <p:cNvSpPr>
            <a:spLocks noGrp="1"/>
          </p:cNvSpPr>
          <p:nvPr>
            <p:ph type="title"/>
          </p:nvPr>
        </p:nvSpPr>
        <p:spPr/>
        <p:txBody>
          <a:bodyPr/>
          <a:lstStyle/>
          <a:p>
            <a:r>
              <a:rPr lang="en-IN" sz="4000" dirty="0"/>
              <a:t>T</a:t>
            </a:r>
            <a:r>
              <a:rPr lang="en-IN" dirty="0"/>
              <a:t>OOLS</a:t>
            </a:r>
            <a:r>
              <a:rPr lang="en-IN" sz="4000" dirty="0"/>
              <a:t> A</a:t>
            </a:r>
            <a:r>
              <a:rPr lang="en-IN" dirty="0"/>
              <a:t>ND</a:t>
            </a:r>
            <a:r>
              <a:rPr lang="en-IN" sz="4000" dirty="0"/>
              <a:t> T</a:t>
            </a:r>
            <a:r>
              <a:rPr lang="en-IN" sz="2400" dirty="0"/>
              <a:t>ECHNOLOGI</a:t>
            </a:r>
            <a:r>
              <a:rPr lang="en-IN" dirty="0"/>
              <a:t>ES</a:t>
            </a:r>
          </a:p>
        </p:txBody>
      </p:sp>
      <p:sp>
        <p:nvSpPr>
          <p:cNvPr id="3" name="Content Placeholder 2">
            <a:extLst>
              <a:ext uri="{FF2B5EF4-FFF2-40B4-BE49-F238E27FC236}">
                <a16:creationId xmlns:a16="http://schemas.microsoft.com/office/drawing/2014/main" id="{D1F04177-308F-4043-9707-18280A1D2244}"/>
              </a:ext>
            </a:extLst>
          </p:cNvPr>
          <p:cNvSpPr>
            <a:spLocks noGrp="1"/>
          </p:cNvSpPr>
          <p:nvPr>
            <p:ph idx="1"/>
          </p:nvPr>
        </p:nvSpPr>
        <p:spPr/>
        <p:txBody>
          <a:bodyPr/>
          <a:lstStyle/>
          <a:p>
            <a:pPr marL="0" indent="0">
              <a:buNone/>
            </a:pPr>
            <a:r>
              <a:rPr lang="en-US" sz="2000" dirty="0"/>
              <a:t>3. </a:t>
            </a:r>
            <a:r>
              <a:rPr lang="en-US" sz="2000" u="sng" dirty="0"/>
              <a:t>PyCharm </a:t>
            </a:r>
            <a:r>
              <a:rPr lang="en-US" dirty="0"/>
              <a:t>: </a:t>
            </a:r>
            <a:r>
              <a:rPr lang="en-US" sz="2000" i="0" dirty="0">
                <a:solidFill>
                  <a:schemeClr val="tx1"/>
                </a:solidFill>
                <a:effectLst/>
                <a:latin typeface="+mj-lt"/>
              </a:rPr>
              <a:t>PyCharm</a:t>
            </a:r>
            <a:r>
              <a:rPr lang="en-US" sz="2000" b="0" i="0" dirty="0">
                <a:solidFill>
                  <a:schemeClr val="tx1"/>
                </a:solidFill>
                <a:effectLst/>
                <a:latin typeface="+mj-lt"/>
              </a:rPr>
              <a:t> is an </a:t>
            </a:r>
            <a:r>
              <a:rPr lang="en-US" sz="2000" dirty="0">
                <a:solidFill>
                  <a:schemeClr val="tx1"/>
                </a:solidFill>
                <a:latin typeface="+mj-lt"/>
              </a:rPr>
              <a:t>integrated development environment </a:t>
            </a:r>
            <a:r>
              <a:rPr lang="en-US" sz="2000" b="0" i="0" dirty="0">
                <a:solidFill>
                  <a:schemeClr val="tx1"/>
                </a:solidFill>
                <a:effectLst/>
                <a:latin typeface="+mj-lt"/>
              </a:rPr>
              <a:t>(IDE) used in </a:t>
            </a:r>
            <a:r>
              <a:rPr lang="en-US" sz="2000" dirty="0">
                <a:solidFill>
                  <a:schemeClr val="tx1"/>
                </a:solidFill>
                <a:latin typeface="+mj-lt"/>
              </a:rPr>
              <a:t>computer programming</a:t>
            </a:r>
            <a:r>
              <a:rPr lang="en-US" sz="2000" b="0" i="0" dirty="0">
                <a:solidFill>
                  <a:schemeClr val="tx1"/>
                </a:solidFill>
                <a:effectLst/>
                <a:latin typeface="+mj-lt"/>
              </a:rPr>
              <a:t>, specifically for the </a:t>
            </a:r>
            <a:r>
              <a:rPr lang="en-US" sz="2000" dirty="0">
                <a:solidFill>
                  <a:schemeClr val="tx1"/>
                </a:solidFill>
                <a:latin typeface="+mj-lt"/>
              </a:rPr>
              <a:t>Python</a:t>
            </a:r>
            <a:r>
              <a:rPr lang="en-US" sz="2000" b="0" i="0" dirty="0">
                <a:solidFill>
                  <a:schemeClr val="tx1"/>
                </a:solidFill>
                <a:effectLst/>
                <a:latin typeface="+mj-lt"/>
              </a:rPr>
              <a:t> language. It is developed by the </a:t>
            </a:r>
            <a:r>
              <a:rPr lang="en-US" sz="2000" dirty="0">
                <a:solidFill>
                  <a:schemeClr val="tx1"/>
                </a:solidFill>
                <a:latin typeface="+mj-lt"/>
              </a:rPr>
              <a:t>Czech</a:t>
            </a:r>
            <a:r>
              <a:rPr lang="en-US" sz="2000" b="0" i="0" dirty="0">
                <a:solidFill>
                  <a:schemeClr val="tx1"/>
                </a:solidFill>
                <a:effectLst/>
                <a:latin typeface="+mj-lt"/>
              </a:rPr>
              <a:t> company </a:t>
            </a:r>
            <a:r>
              <a:rPr lang="en-US" sz="2000" dirty="0">
                <a:solidFill>
                  <a:schemeClr val="tx1"/>
                </a:solidFill>
                <a:latin typeface="+mj-lt"/>
              </a:rPr>
              <a:t>JetBrains</a:t>
            </a:r>
            <a:r>
              <a:rPr lang="en-US" sz="2000" b="0" i="0" dirty="0">
                <a:solidFill>
                  <a:schemeClr val="tx1"/>
                </a:solidFill>
                <a:effectLst/>
                <a:latin typeface="+mj-lt"/>
              </a:rPr>
              <a:t>. It provides code analysis, a graphical debugger, an integrated unit tester, integration with </a:t>
            </a:r>
            <a:r>
              <a:rPr lang="en-US" sz="2000" dirty="0">
                <a:solidFill>
                  <a:schemeClr val="tx1"/>
                </a:solidFill>
                <a:latin typeface="+mj-lt"/>
              </a:rPr>
              <a:t>version control systems</a:t>
            </a:r>
            <a:r>
              <a:rPr lang="en-US" sz="2000" b="0" i="0" dirty="0">
                <a:solidFill>
                  <a:schemeClr val="tx1"/>
                </a:solidFill>
                <a:effectLst/>
                <a:latin typeface="+mj-lt"/>
              </a:rPr>
              <a:t> , and supports web development with </a:t>
            </a:r>
            <a:r>
              <a:rPr lang="en-US" sz="2000" dirty="0">
                <a:solidFill>
                  <a:schemeClr val="tx1"/>
                </a:solidFill>
                <a:latin typeface="+mj-lt"/>
              </a:rPr>
              <a:t>Django</a:t>
            </a:r>
            <a:r>
              <a:rPr lang="en-US" sz="2000" b="0" i="0" dirty="0">
                <a:solidFill>
                  <a:schemeClr val="tx1"/>
                </a:solidFill>
                <a:effectLst/>
                <a:latin typeface="+mj-lt"/>
              </a:rPr>
              <a:t> as well as </a:t>
            </a:r>
            <a:r>
              <a:rPr lang="en-US" sz="2000" dirty="0">
                <a:solidFill>
                  <a:schemeClr val="tx1"/>
                </a:solidFill>
                <a:latin typeface="+mj-lt"/>
              </a:rPr>
              <a:t>data science</a:t>
            </a:r>
            <a:r>
              <a:rPr lang="en-US" sz="2000" b="0" i="0" dirty="0">
                <a:solidFill>
                  <a:schemeClr val="tx1"/>
                </a:solidFill>
                <a:effectLst/>
                <a:latin typeface="+mj-lt"/>
              </a:rPr>
              <a:t> with </a:t>
            </a:r>
            <a:r>
              <a:rPr lang="en-US" sz="2000" dirty="0">
                <a:solidFill>
                  <a:schemeClr val="tx1"/>
                </a:solidFill>
                <a:latin typeface="+mj-lt"/>
              </a:rPr>
              <a:t>Anaconda</a:t>
            </a:r>
            <a:r>
              <a:rPr lang="en-US" sz="2000" b="0" i="0" dirty="0">
                <a:solidFill>
                  <a:schemeClr val="tx1"/>
                </a:solidFill>
                <a:effectLst/>
                <a:latin typeface="+mj-lt"/>
              </a:rPr>
              <a:t>.</a:t>
            </a:r>
            <a:r>
              <a:rPr lang="en-US" sz="2000" dirty="0">
                <a:solidFill>
                  <a:schemeClr val="tx1"/>
                </a:solidFill>
                <a:latin typeface="+mj-lt"/>
              </a:rPr>
              <a:t> </a:t>
            </a:r>
          </a:p>
          <a:p>
            <a:pPr marL="0" indent="0">
              <a:buNone/>
            </a:pPr>
            <a:r>
              <a:rPr lang="en-IN" sz="2000" dirty="0">
                <a:solidFill>
                  <a:schemeClr val="tx1"/>
                </a:solidFill>
                <a:latin typeface="+mj-lt"/>
              </a:rPr>
              <a:t>4. </a:t>
            </a:r>
            <a:r>
              <a:rPr lang="en-IN" sz="2000" u="sng" dirty="0">
                <a:solidFill>
                  <a:schemeClr val="tx1"/>
                </a:solidFill>
                <a:latin typeface="+mj-lt"/>
              </a:rPr>
              <a:t>SQLite</a:t>
            </a:r>
            <a:r>
              <a:rPr lang="en-IN" sz="2000" dirty="0">
                <a:solidFill>
                  <a:schemeClr val="tx1"/>
                </a:solidFill>
                <a:latin typeface="+mj-lt"/>
              </a:rPr>
              <a:t> </a:t>
            </a:r>
            <a:r>
              <a:rPr lang="en-IN" sz="2000" u="sng" dirty="0">
                <a:solidFill>
                  <a:schemeClr val="tx1"/>
                </a:solidFill>
                <a:latin typeface="+mj-lt"/>
              </a:rPr>
              <a:t>Studio</a:t>
            </a:r>
            <a:r>
              <a:rPr lang="en-IN" sz="2000" dirty="0">
                <a:solidFill>
                  <a:schemeClr val="tx1"/>
                </a:solidFill>
                <a:latin typeface="+mj-lt"/>
              </a:rPr>
              <a:t>: </a:t>
            </a:r>
            <a:r>
              <a:rPr lang="en-IN" sz="2000" b="1" i="0" dirty="0">
                <a:solidFill>
                  <a:schemeClr val="tx1"/>
                </a:solidFill>
                <a:effectLst/>
              </a:rPr>
              <a:t>SQLite</a:t>
            </a:r>
            <a:r>
              <a:rPr lang="en-IN" sz="2000" b="0" i="0" dirty="0">
                <a:solidFill>
                  <a:schemeClr val="tx1"/>
                </a:solidFill>
                <a:effectLst/>
              </a:rPr>
              <a:t> is a </a:t>
            </a:r>
            <a:r>
              <a:rPr lang="en-IN" sz="2000" dirty="0">
                <a:solidFill>
                  <a:schemeClr val="tx1"/>
                </a:solidFill>
              </a:rPr>
              <a:t>relational database management system</a:t>
            </a:r>
            <a:r>
              <a:rPr lang="en-IN" sz="2000" b="0" i="0" dirty="0">
                <a:solidFill>
                  <a:schemeClr val="tx1"/>
                </a:solidFill>
                <a:effectLst/>
              </a:rPr>
              <a:t> (RDBMS) contained in a </a:t>
            </a:r>
            <a:r>
              <a:rPr lang="en-IN" sz="2000" dirty="0">
                <a:solidFill>
                  <a:schemeClr val="tx1"/>
                </a:solidFill>
              </a:rPr>
              <a:t>C</a:t>
            </a:r>
            <a:r>
              <a:rPr lang="en-IN" sz="2000" b="0" i="0" dirty="0">
                <a:solidFill>
                  <a:schemeClr val="tx1"/>
                </a:solidFill>
                <a:effectLst/>
              </a:rPr>
              <a:t> </a:t>
            </a:r>
            <a:r>
              <a:rPr lang="en-IN" sz="2000" dirty="0">
                <a:solidFill>
                  <a:schemeClr val="tx1"/>
                </a:solidFill>
              </a:rPr>
              <a:t>library</a:t>
            </a:r>
            <a:r>
              <a:rPr lang="en-IN" sz="2000" b="0" i="0" dirty="0">
                <a:solidFill>
                  <a:schemeClr val="tx1"/>
                </a:solidFill>
                <a:effectLst/>
              </a:rPr>
              <a:t>. In contrast to many other database management systems, SQLite is not a </a:t>
            </a:r>
            <a:r>
              <a:rPr lang="en-IN" sz="2000" dirty="0">
                <a:solidFill>
                  <a:schemeClr val="tx1"/>
                </a:solidFill>
              </a:rPr>
              <a:t>client–server</a:t>
            </a:r>
            <a:r>
              <a:rPr lang="en-IN" sz="2000" b="0" i="0" dirty="0">
                <a:solidFill>
                  <a:schemeClr val="tx1"/>
                </a:solidFill>
                <a:effectLst/>
              </a:rPr>
              <a:t> database engine. Rather, it is embedded into the end program.</a:t>
            </a:r>
            <a:endParaRPr lang="en-IN" sz="2000" dirty="0">
              <a:solidFill>
                <a:schemeClr val="tx1"/>
              </a:solidFill>
            </a:endParaRPr>
          </a:p>
        </p:txBody>
      </p:sp>
    </p:spTree>
    <p:extLst>
      <p:ext uri="{BB962C8B-B14F-4D97-AF65-F5344CB8AC3E}">
        <p14:creationId xmlns:p14="http://schemas.microsoft.com/office/powerpoint/2010/main" val="1879737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25175-4794-49FC-9B27-00CC494EDC1A}"/>
              </a:ext>
            </a:extLst>
          </p:cNvPr>
          <p:cNvSpPr>
            <a:spLocks noGrp="1"/>
          </p:cNvSpPr>
          <p:nvPr>
            <p:ph type="title"/>
          </p:nvPr>
        </p:nvSpPr>
        <p:spPr/>
        <p:txBody>
          <a:bodyPr/>
          <a:lstStyle/>
          <a:p>
            <a:r>
              <a:rPr lang="en-IN" sz="4000" dirty="0"/>
              <a:t>T</a:t>
            </a:r>
            <a:r>
              <a:rPr lang="en-IN" dirty="0"/>
              <a:t>OOLS</a:t>
            </a:r>
            <a:r>
              <a:rPr lang="en-IN" sz="4000" dirty="0"/>
              <a:t> A</a:t>
            </a:r>
            <a:r>
              <a:rPr lang="en-IN" dirty="0"/>
              <a:t>ND</a:t>
            </a:r>
            <a:r>
              <a:rPr lang="en-IN" sz="4000" dirty="0"/>
              <a:t> T</a:t>
            </a:r>
            <a:r>
              <a:rPr lang="en-IN" sz="2400" dirty="0"/>
              <a:t>ECHNOLOGI</a:t>
            </a:r>
            <a:r>
              <a:rPr lang="en-IN" dirty="0"/>
              <a:t>ES</a:t>
            </a:r>
          </a:p>
        </p:txBody>
      </p:sp>
      <p:sp>
        <p:nvSpPr>
          <p:cNvPr id="3" name="Content Placeholder 2">
            <a:extLst>
              <a:ext uri="{FF2B5EF4-FFF2-40B4-BE49-F238E27FC236}">
                <a16:creationId xmlns:a16="http://schemas.microsoft.com/office/drawing/2014/main" id="{5F41AE68-439E-4778-8375-603A94DB3C2D}"/>
              </a:ext>
            </a:extLst>
          </p:cNvPr>
          <p:cNvSpPr>
            <a:spLocks noGrp="1"/>
          </p:cNvSpPr>
          <p:nvPr>
            <p:ph idx="1"/>
          </p:nvPr>
        </p:nvSpPr>
        <p:spPr/>
        <p:txBody>
          <a:bodyPr>
            <a:normAutofit fontScale="92500" lnSpcReduction="10000"/>
          </a:bodyPr>
          <a:lstStyle/>
          <a:p>
            <a:pPr marL="0" indent="0">
              <a:buNone/>
            </a:pPr>
            <a:r>
              <a:rPr lang="en-US" sz="2000" dirty="0">
                <a:solidFill>
                  <a:schemeClr val="tx1"/>
                </a:solidFill>
                <a:latin typeface="+mj-lt"/>
              </a:rPr>
              <a:t>5. HTML : </a:t>
            </a:r>
            <a:r>
              <a:rPr lang="en-US" sz="2000" b="1" i="0" dirty="0">
                <a:solidFill>
                  <a:schemeClr val="tx1"/>
                </a:solidFill>
                <a:effectLst/>
                <a:latin typeface="+mj-lt"/>
              </a:rPr>
              <a:t>Hypertext Markup Language</a:t>
            </a:r>
            <a:r>
              <a:rPr lang="en-US" sz="2000" b="0" i="0" dirty="0">
                <a:solidFill>
                  <a:schemeClr val="tx1"/>
                </a:solidFill>
                <a:effectLst/>
                <a:latin typeface="+mj-lt"/>
              </a:rPr>
              <a:t> (</a:t>
            </a:r>
            <a:r>
              <a:rPr lang="en-US" sz="2000" b="1" i="0" dirty="0">
                <a:solidFill>
                  <a:schemeClr val="tx1"/>
                </a:solidFill>
                <a:effectLst/>
                <a:latin typeface="+mj-lt"/>
              </a:rPr>
              <a:t>HTML</a:t>
            </a:r>
            <a:r>
              <a:rPr lang="en-US" sz="2000" b="0" i="0" dirty="0">
                <a:solidFill>
                  <a:schemeClr val="tx1"/>
                </a:solidFill>
                <a:effectLst/>
                <a:latin typeface="+mj-lt"/>
              </a:rPr>
              <a:t>) is the standard </a:t>
            </a:r>
            <a:r>
              <a:rPr lang="en-US" sz="2000" dirty="0">
                <a:solidFill>
                  <a:schemeClr val="tx1"/>
                </a:solidFill>
                <a:latin typeface="+mj-lt"/>
              </a:rPr>
              <a:t>markup language</a:t>
            </a:r>
            <a:r>
              <a:rPr lang="en-US" sz="2000" b="0" i="0" dirty="0">
                <a:solidFill>
                  <a:schemeClr val="tx1"/>
                </a:solidFill>
                <a:effectLst/>
                <a:latin typeface="+mj-lt"/>
              </a:rPr>
              <a:t> for documents designed to be displayed in a </a:t>
            </a:r>
            <a:r>
              <a:rPr lang="en-US" sz="2000" dirty="0">
                <a:solidFill>
                  <a:schemeClr val="tx1"/>
                </a:solidFill>
                <a:latin typeface="+mj-lt"/>
              </a:rPr>
              <a:t>web browser</a:t>
            </a:r>
            <a:r>
              <a:rPr lang="en-US" sz="2000" b="0" i="0" dirty="0">
                <a:solidFill>
                  <a:schemeClr val="tx1"/>
                </a:solidFill>
                <a:effectLst/>
                <a:latin typeface="+mj-lt"/>
              </a:rPr>
              <a:t>. It can be assisted by technologies such as </a:t>
            </a:r>
            <a:r>
              <a:rPr lang="en-US" sz="2000" dirty="0">
                <a:solidFill>
                  <a:schemeClr val="tx1"/>
                </a:solidFill>
                <a:latin typeface="+mj-lt"/>
              </a:rPr>
              <a:t>Cascading Style Sheets</a:t>
            </a:r>
            <a:r>
              <a:rPr lang="en-US" sz="2000" b="0" i="0" dirty="0">
                <a:solidFill>
                  <a:schemeClr val="tx1"/>
                </a:solidFill>
                <a:effectLst/>
                <a:latin typeface="+mj-lt"/>
              </a:rPr>
              <a:t> (CSS) and </a:t>
            </a:r>
            <a:r>
              <a:rPr lang="en-US" sz="2000" dirty="0">
                <a:solidFill>
                  <a:schemeClr val="tx1"/>
                </a:solidFill>
                <a:latin typeface="+mj-lt"/>
              </a:rPr>
              <a:t>scripting languages</a:t>
            </a:r>
            <a:r>
              <a:rPr lang="en-US" sz="2000" b="0" i="0" dirty="0">
                <a:solidFill>
                  <a:schemeClr val="tx1"/>
                </a:solidFill>
                <a:effectLst/>
                <a:latin typeface="+mj-lt"/>
              </a:rPr>
              <a:t> such as </a:t>
            </a:r>
            <a:r>
              <a:rPr lang="en-US" sz="2000" dirty="0">
                <a:solidFill>
                  <a:schemeClr val="tx1"/>
                </a:solidFill>
                <a:latin typeface="+mj-lt"/>
              </a:rPr>
              <a:t>JavaScript</a:t>
            </a:r>
            <a:r>
              <a:rPr lang="en-US" sz="2000" b="0" i="0" dirty="0">
                <a:solidFill>
                  <a:schemeClr val="tx1"/>
                </a:solidFill>
                <a:effectLst/>
                <a:latin typeface="+mj-lt"/>
              </a:rPr>
              <a:t>.</a:t>
            </a:r>
          </a:p>
          <a:p>
            <a:pPr marL="0" indent="0">
              <a:buNone/>
            </a:pPr>
            <a:r>
              <a:rPr lang="en-US" sz="2000" dirty="0">
                <a:solidFill>
                  <a:schemeClr val="tx1"/>
                </a:solidFill>
              </a:rPr>
              <a:t>6. CSS : </a:t>
            </a:r>
            <a:r>
              <a:rPr lang="en-US" sz="2000" b="1" i="0" dirty="0">
                <a:solidFill>
                  <a:schemeClr val="tx1"/>
                </a:solidFill>
                <a:effectLst/>
              </a:rPr>
              <a:t>Cascading Style Sheets</a:t>
            </a:r>
            <a:r>
              <a:rPr lang="en-US" sz="2000" b="0" i="0" dirty="0">
                <a:solidFill>
                  <a:schemeClr val="tx1"/>
                </a:solidFill>
                <a:effectLst/>
              </a:rPr>
              <a:t> (</a:t>
            </a:r>
            <a:r>
              <a:rPr lang="en-US" sz="2000" b="1" i="0" dirty="0">
                <a:solidFill>
                  <a:schemeClr val="tx1"/>
                </a:solidFill>
                <a:effectLst/>
              </a:rPr>
              <a:t>CSS</a:t>
            </a:r>
            <a:r>
              <a:rPr lang="en-US" sz="2000" b="0" i="0" dirty="0">
                <a:solidFill>
                  <a:schemeClr val="tx1"/>
                </a:solidFill>
                <a:effectLst/>
              </a:rPr>
              <a:t>) is a </a:t>
            </a:r>
            <a:r>
              <a:rPr lang="en-US" sz="2000" dirty="0">
                <a:solidFill>
                  <a:schemeClr val="tx1"/>
                </a:solidFill>
              </a:rPr>
              <a:t>style sheet language</a:t>
            </a:r>
            <a:r>
              <a:rPr lang="en-US" sz="2000" b="0" i="0" dirty="0">
                <a:solidFill>
                  <a:schemeClr val="tx1"/>
                </a:solidFill>
                <a:effectLst/>
              </a:rPr>
              <a:t> used for describing the </a:t>
            </a:r>
            <a:r>
              <a:rPr lang="en-US" sz="2000" dirty="0">
                <a:solidFill>
                  <a:schemeClr val="tx1"/>
                </a:solidFill>
              </a:rPr>
              <a:t>presentation</a:t>
            </a:r>
            <a:r>
              <a:rPr lang="en-US" sz="2000" b="0" i="0" dirty="0">
                <a:solidFill>
                  <a:schemeClr val="tx1"/>
                </a:solidFill>
                <a:effectLst/>
              </a:rPr>
              <a:t> of a document written in a </a:t>
            </a:r>
            <a:r>
              <a:rPr lang="en-US" sz="2000" dirty="0">
                <a:solidFill>
                  <a:schemeClr val="tx1"/>
                </a:solidFill>
              </a:rPr>
              <a:t>markup language</a:t>
            </a:r>
            <a:r>
              <a:rPr lang="en-US" sz="2000" b="0" i="0" dirty="0">
                <a:solidFill>
                  <a:schemeClr val="tx1"/>
                </a:solidFill>
                <a:effectLst/>
              </a:rPr>
              <a:t> such as </a:t>
            </a:r>
            <a:r>
              <a:rPr lang="en-US" sz="2000" dirty="0">
                <a:solidFill>
                  <a:schemeClr val="tx1"/>
                </a:solidFill>
              </a:rPr>
              <a:t>HTML</a:t>
            </a:r>
            <a:r>
              <a:rPr lang="en-US" sz="2000" b="0" i="0" dirty="0">
                <a:solidFill>
                  <a:schemeClr val="tx1"/>
                </a:solidFill>
                <a:effectLst/>
              </a:rPr>
              <a:t>. CSS is a cornerstone technology of the </a:t>
            </a:r>
            <a:r>
              <a:rPr lang="en-US" sz="2000" dirty="0">
                <a:solidFill>
                  <a:schemeClr val="tx1"/>
                </a:solidFill>
              </a:rPr>
              <a:t>World Wide Web</a:t>
            </a:r>
            <a:r>
              <a:rPr lang="en-US" sz="2000" b="0" i="0" dirty="0">
                <a:solidFill>
                  <a:schemeClr val="tx1"/>
                </a:solidFill>
                <a:effectLst/>
              </a:rPr>
              <a:t>, alongside HTML and </a:t>
            </a:r>
            <a:r>
              <a:rPr lang="en-US" sz="2000" dirty="0">
                <a:solidFill>
                  <a:schemeClr val="tx1"/>
                </a:solidFill>
              </a:rPr>
              <a:t>JavaScript</a:t>
            </a:r>
            <a:r>
              <a:rPr lang="en-US" sz="2000" b="0" i="0" dirty="0">
                <a:solidFill>
                  <a:schemeClr val="tx1"/>
                </a:solidFill>
                <a:effectLst/>
              </a:rPr>
              <a:t>.</a:t>
            </a:r>
          </a:p>
          <a:p>
            <a:pPr marL="0" indent="0">
              <a:buNone/>
            </a:pPr>
            <a:r>
              <a:rPr lang="en-US" sz="1900" dirty="0">
                <a:solidFill>
                  <a:schemeClr val="tx1"/>
                </a:solidFill>
                <a:latin typeface="+mj-lt"/>
              </a:rPr>
              <a:t>7. </a:t>
            </a:r>
            <a:r>
              <a:rPr lang="en-US" sz="2100" dirty="0">
                <a:solidFill>
                  <a:schemeClr val="tx1"/>
                </a:solidFill>
                <a:latin typeface="+mj-lt"/>
              </a:rPr>
              <a:t>JavaScript : </a:t>
            </a:r>
            <a:r>
              <a:rPr lang="en-IN" sz="2100" b="1" i="0" dirty="0">
                <a:solidFill>
                  <a:schemeClr val="tx1"/>
                </a:solidFill>
                <a:effectLst/>
                <a:latin typeface="+mj-lt"/>
              </a:rPr>
              <a:t>JavaScript</a:t>
            </a:r>
            <a:r>
              <a:rPr lang="en-IN" sz="2100" b="0" i="0" dirty="0">
                <a:solidFill>
                  <a:schemeClr val="tx1"/>
                </a:solidFill>
                <a:effectLst/>
                <a:latin typeface="+mj-lt"/>
              </a:rPr>
              <a:t> often abbreviated as </a:t>
            </a:r>
            <a:r>
              <a:rPr lang="en-IN" sz="2100" b="1" i="0" dirty="0">
                <a:solidFill>
                  <a:schemeClr val="tx1"/>
                </a:solidFill>
                <a:effectLst/>
                <a:latin typeface="+mj-lt"/>
              </a:rPr>
              <a:t>JS</a:t>
            </a:r>
            <a:r>
              <a:rPr lang="en-IN" sz="2100" b="0" i="0" dirty="0">
                <a:solidFill>
                  <a:schemeClr val="tx1"/>
                </a:solidFill>
                <a:effectLst/>
                <a:latin typeface="+mj-lt"/>
              </a:rPr>
              <a:t>, is a </a:t>
            </a:r>
            <a:r>
              <a:rPr lang="en-IN" sz="2100" dirty="0">
                <a:solidFill>
                  <a:schemeClr val="tx1"/>
                </a:solidFill>
                <a:latin typeface="+mj-lt"/>
              </a:rPr>
              <a:t>programming language</a:t>
            </a:r>
            <a:r>
              <a:rPr lang="en-IN" sz="2100" b="0" i="0" dirty="0">
                <a:solidFill>
                  <a:schemeClr val="tx1"/>
                </a:solidFill>
                <a:effectLst/>
                <a:latin typeface="+mj-lt"/>
              </a:rPr>
              <a:t> that conforms to the </a:t>
            </a:r>
            <a:r>
              <a:rPr lang="en-IN" sz="2100" dirty="0">
                <a:solidFill>
                  <a:schemeClr val="tx1"/>
                </a:solidFill>
                <a:latin typeface="+mj-lt"/>
              </a:rPr>
              <a:t>ECMAScript</a:t>
            </a:r>
            <a:r>
              <a:rPr lang="en-IN" sz="2100" b="0" i="0" dirty="0">
                <a:solidFill>
                  <a:schemeClr val="tx1"/>
                </a:solidFill>
                <a:effectLst/>
                <a:latin typeface="+mj-lt"/>
              </a:rPr>
              <a:t> specification. JavaScript is </a:t>
            </a:r>
            <a:r>
              <a:rPr lang="en-IN" sz="2100" dirty="0">
                <a:solidFill>
                  <a:schemeClr val="tx1"/>
                </a:solidFill>
                <a:latin typeface="+mj-lt"/>
              </a:rPr>
              <a:t>high-level</a:t>
            </a:r>
            <a:r>
              <a:rPr lang="en-IN" sz="2100" b="0" i="0" dirty="0">
                <a:solidFill>
                  <a:schemeClr val="tx1"/>
                </a:solidFill>
                <a:effectLst/>
                <a:latin typeface="+mj-lt"/>
              </a:rPr>
              <a:t>, often </a:t>
            </a:r>
            <a:r>
              <a:rPr lang="en-IN" sz="2100" dirty="0">
                <a:solidFill>
                  <a:schemeClr val="tx1"/>
                </a:solidFill>
                <a:latin typeface="+mj-lt"/>
              </a:rPr>
              <a:t>just-in-time compiled</a:t>
            </a:r>
            <a:r>
              <a:rPr lang="en-IN" sz="2100" b="0" i="0" dirty="0">
                <a:solidFill>
                  <a:schemeClr val="tx1"/>
                </a:solidFill>
                <a:effectLst/>
                <a:latin typeface="+mj-lt"/>
              </a:rPr>
              <a:t>, and </a:t>
            </a:r>
            <a:r>
              <a:rPr lang="en-IN" sz="2100" dirty="0">
                <a:solidFill>
                  <a:schemeClr val="tx1"/>
                </a:solidFill>
                <a:latin typeface="+mj-lt"/>
              </a:rPr>
              <a:t>multi-paradigm</a:t>
            </a:r>
            <a:r>
              <a:rPr lang="en-IN" sz="2100" b="0" i="0" dirty="0">
                <a:solidFill>
                  <a:schemeClr val="tx1"/>
                </a:solidFill>
                <a:effectLst/>
                <a:latin typeface="+mj-lt"/>
              </a:rPr>
              <a:t>. It has </a:t>
            </a:r>
            <a:r>
              <a:rPr lang="en-IN" sz="2100" dirty="0">
                <a:solidFill>
                  <a:schemeClr val="tx1"/>
                </a:solidFill>
                <a:latin typeface="+mj-lt"/>
              </a:rPr>
              <a:t>curly-bracket syntax</a:t>
            </a:r>
            <a:r>
              <a:rPr lang="en-IN" sz="2100" b="0" i="0" dirty="0">
                <a:solidFill>
                  <a:schemeClr val="tx1"/>
                </a:solidFill>
                <a:effectLst/>
                <a:latin typeface="+mj-lt"/>
              </a:rPr>
              <a:t>, </a:t>
            </a:r>
            <a:r>
              <a:rPr lang="en-IN" sz="2100" dirty="0">
                <a:solidFill>
                  <a:schemeClr val="tx1"/>
                </a:solidFill>
                <a:latin typeface="+mj-lt"/>
              </a:rPr>
              <a:t>dynamic typing</a:t>
            </a:r>
            <a:r>
              <a:rPr lang="en-IN" sz="2100" b="0" i="0" dirty="0">
                <a:solidFill>
                  <a:schemeClr val="tx1"/>
                </a:solidFill>
                <a:effectLst/>
                <a:latin typeface="+mj-lt"/>
              </a:rPr>
              <a:t>, </a:t>
            </a:r>
            <a:r>
              <a:rPr lang="en-IN" sz="2100" dirty="0">
                <a:solidFill>
                  <a:schemeClr val="tx1"/>
                </a:solidFill>
                <a:latin typeface="+mj-lt"/>
              </a:rPr>
              <a:t>prototype-based</a:t>
            </a:r>
            <a:r>
              <a:rPr lang="en-IN" sz="2100" b="0" i="0" dirty="0">
                <a:solidFill>
                  <a:schemeClr val="tx1"/>
                </a:solidFill>
                <a:effectLst/>
                <a:latin typeface="+mj-lt"/>
              </a:rPr>
              <a:t> </a:t>
            </a:r>
            <a:r>
              <a:rPr lang="en-IN" sz="2100" dirty="0">
                <a:solidFill>
                  <a:schemeClr val="tx1"/>
                </a:solidFill>
                <a:latin typeface="+mj-lt"/>
              </a:rPr>
              <a:t>object-orientation</a:t>
            </a:r>
            <a:r>
              <a:rPr lang="en-IN" sz="2100" b="0" i="0" dirty="0">
                <a:solidFill>
                  <a:schemeClr val="tx1"/>
                </a:solidFill>
                <a:effectLst/>
                <a:latin typeface="+mj-lt"/>
              </a:rPr>
              <a:t>, and </a:t>
            </a:r>
            <a:r>
              <a:rPr lang="en-IN" sz="2100" dirty="0">
                <a:solidFill>
                  <a:schemeClr val="tx1"/>
                </a:solidFill>
                <a:latin typeface="+mj-lt"/>
              </a:rPr>
              <a:t>first-class functions</a:t>
            </a:r>
            <a:r>
              <a:rPr lang="en-IN" sz="2100" b="0" i="0" dirty="0">
                <a:solidFill>
                  <a:schemeClr val="tx1"/>
                </a:solidFill>
                <a:effectLst/>
                <a:latin typeface="+mj-lt"/>
              </a:rPr>
              <a:t>.</a:t>
            </a:r>
            <a:endParaRPr lang="en-IN" sz="2100" dirty="0">
              <a:solidFill>
                <a:schemeClr val="tx1"/>
              </a:solidFill>
              <a:latin typeface="+mj-lt"/>
            </a:endParaRPr>
          </a:p>
        </p:txBody>
      </p:sp>
    </p:spTree>
    <p:extLst>
      <p:ext uri="{BB962C8B-B14F-4D97-AF65-F5344CB8AC3E}">
        <p14:creationId xmlns:p14="http://schemas.microsoft.com/office/powerpoint/2010/main" val="198822213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Organic</Template>
  <TotalTime>337</TotalTime>
  <Words>1075</Words>
  <Application>Microsoft Office PowerPoint</Application>
  <PresentationFormat>Widescreen</PresentationFormat>
  <Paragraphs>72</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Garamond</vt:lpstr>
      <vt:lpstr>Organic</vt:lpstr>
      <vt:lpstr>MINI PROJECT</vt:lpstr>
      <vt:lpstr>IRCTC</vt:lpstr>
      <vt:lpstr>PowerPoint Presentation</vt:lpstr>
      <vt:lpstr>INTRODUCTION</vt:lpstr>
      <vt:lpstr>IMPORTANCE AND NEED OF YOUR PROJECT </vt:lpstr>
      <vt:lpstr>IMPORTANCE AND NEED OF YOUR PROJECT </vt:lpstr>
      <vt:lpstr>TOOLS AND TECHNOLOGIES</vt:lpstr>
      <vt:lpstr>TOOLS AND TECHNOLOGIES</vt:lpstr>
      <vt:lpstr>TOOLS AND TECHNOLOGIES</vt:lpstr>
      <vt:lpstr>TOOLS AND TECHNOLOGIES</vt:lpstr>
      <vt:lpstr>SYSTEM/USER REQUIREMENTS</vt:lpstr>
      <vt:lpstr>SYSTEM DESIGN</vt:lpstr>
      <vt:lpstr>1. ER Diagram</vt:lpstr>
      <vt:lpstr>2. Use Case Diagram</vt:lpstr>
      <vt:lpstr>3. Class Diagram</vt:lpstr>
      <vt:lpstr>4. Sequence Diagram</vt:lpstr>
      <vt:lpstr>5. Activity Diagram / State Chart Diagram / Collaboration Diagram</vt:lpstr>
      <vt:lpstr>6. Component Diagram  / Deployment Diagram</vt:lpstr>
      <vt:lpstr>Component Diagram Controller Classes</vt:lpstr>
      <vt:lpstr>Component Diagram View Class</vt:lpstr>
      <vt:lpstr>Conclusion of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AND TEAM PROCESS MODELS</dc:title>
  <dc:creator>Dr. Ponnusamy  R</dc:creator>
  <cp:lastModifiedBy>Abhilash Gattu</cp:lastModifiedBy>
  <cp:revision>29</cp:revision>
  <dcterms:created xsi:type="dcterms:W3CDTF">2021-01-21T14:56:53Z</dcterms:created>
  <dcterms:modified xsi:type="dcterms:W3CDTF">2021-02-22T13:14:25Z</dcterms:modified>
</cp:coreProperties>
</file>