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128a1ec92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f128a1ec92_0_6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28a1ec92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f128a1ec92_0_7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128a1ec92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128a1ec92_0_7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128a1ec92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f128a1ec92_0_1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2d8b0f4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f2d8b0f4e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2e2d3919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2e2d391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41caf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941caff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28a1ec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128a1ec9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128a1ec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128a1ec9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128a1ec9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128a1ec92_0_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17830" l="0" r="0" t="4140"/>
          <a:stretch/>
        </p:blipFill>
        <p:spPr>
          <a:xfrm>
            <a:off x="0" y="0"/>
            <a:ext cx="12192000" cy="32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ctrTitle"/>
          </p:nvPr>
        </p:nvSpPr>
        <p:spPr>
          <a:xfrm>
            <a:off x="3001475" y="-104700"/>
            <a:ext cx="57411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lang="en-US" sz="49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eAUCTION PUNE</a:t>
            </a:r>
            <a:endParaRPr sz="4900"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0" y="3299800"/>
            <a:ext cx="12192000" cy="35583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500" u="sng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b="1" lang="en-US" sz="2800" u="sng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en-US" sz="28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:- M.SC (COMPUTER SCIENCE) – I</a:t>
            </a:r>
            <a:endParaRPr b="1" sz="2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Arial"/>
              <a:buNone/>
            </a:pPr>
            <a:r>
              <a:rPr b="1" lang="en-US" sz="2800" u="sng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b="1" lang="en-US" sz="28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:- ATHARVA MAHAMUNI (2002276)</a:t>
            </a:r>
            <a:endParaRPr b="1" sz="2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Arial"/>
              <a:buNone/>
            </a:pPr>
            <a:r>
              <a:rPr b="1" lang="en-US" sz="28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    RUGVEDI JAMGAONKAR (2002242)</a:t>
            </a:r>
            <a:endParaRPr b="1" sz="2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register()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login()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update 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DIAGRAM</a:t>
            </a:r>
            <a:endParaRPr b="1" sz="3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281450" y="1169175"/>
            <a:ext cx="3941400" cy="4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Rugvedi  : 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USER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fname = Rugvedi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lname = Jamgaonkar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username = rugvedi18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email = rug18@gmail.com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address = katraj , pune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age = 21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phone = 7410133234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2"/>
          <p:cNvCxnSpPr/>
          <p:nvPr/>
        </p:nvCxnSpPr>
        <p:spPr>
          <a:xfrm flipH="1" rot="10800000">
            <a:off x="294950" y="2320750"/>
            <a:ext cx="39144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4222875" y="1971850"/>
            <a:ext cx="1518300" cy="34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741175" y="152400"/>
            <a:ext cx="2826900" cy="29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1 : 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BID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bid_id = 1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bid_amt = $20900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>
            <a:off x="5741175" y="1169174"/>
            <a:ext cx="27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/>
          <p:nvPr/>
        </p:nvSpPr>
        <p:spPr>
          <a:xfrm>
            <a:off x="8725275" y="2198750"/>
            <a:ext cx="3228300" cy="427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Chair : 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LISTING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title = Chair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image_url = https://chair.jpg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description = ancient wooden chair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is_closed = NO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category = Furniture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/>
          <p:nvPr/>
        </p:nvSpPr>
        <p:spPr>
          <a:xfrm rot="2190146">
            <a:off x="8491686" y="1361996"/>
            <a:ext cx="1936600" cy="38130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4222875" y="4649900"/>
            <a:ext cx="4502400" cy="34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8725125" y="3088799"/>
            <a:ext cx="3228300" cy="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Login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Login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    </a:t>
            </a: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Verify  Login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Auction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685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Auction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Status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Place Bid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685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Bid Update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Status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685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23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SEQUENCE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DIAGRAM</a:t>
            </a:r>
            <a:endParaRPr b="1" sz="3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304800" y="914400"/>
            <a:ext cx="13437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USER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362200" y="914400"/>
            <a:ext cx="13437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LOGIN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6510950" y="886202"/>
            <a:ext cx="13437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AUCTION MANAGE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4371300" y="871800"/>
            <a:ext cx="13437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8540025" y="866208"/>
            <a:ext cx="13437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AUCTION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10569100" y="906197"/>
            <a:ext cx="13437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AUCTION ITEM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23"/>
          <p:cNvCxnSpPr>
            <a:stCxn id="216" idx="2"/>
          </p:cNvCxnSpPr>
          <p:nvPr/>
        </p:nvCxnSpPr>
        <p:spPr>
          <a:xfrm>
            <a:off x="976650" y="1490400"/>
            <a:ext cx="14100" cy="5139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3"/>
          <p:cNvCxnSpPr/>
          <p:nvPr/>
        </p:nvCxnSpPr>
        <p:spPr>
          <a:xfrm>
            <a:off x="11245325" y="1517961"/>
            <a:ext cx="32400" cy="5035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/>
          <p:nvPr/>
        </p:nvCxnSpPr>
        <p:spPr>
          <a:xfrm>
            <a:off x="9245512" y="1477972"/>
            <a:ext cx="10800" cy="5075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/>
          <p:nvPr/>
        </p:nvCxnSpPr>
        <p:spPr>
          <a:xfrm>
            <a:off x="7140975" y="1517961"/>
            <a:ext cx="21900" cy="5035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/>
          <p:nvPr/>
        </p:nvCxnSpPr>
        <p:spPr>
          <a:xfrm>
            <a:off x="5088800" y="1497967"/>
            <a:ext cx="16500" cy="5055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3"/>
          <p:cNvCxnSpPr/>
          <p:nvPr/>
        </p:nvCxnSpPr>
        <p:spPr>
          <a:xfrm>
            <a:off x="3036625" y="1542179"/>
            <a:ext cx="11400" cy="508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3"/>
          <p:cNvCxnSpPr/>
          <p:nvPr/>
        </p:nvCxnSpPr>
        <p:spPr>
          <a:xfrm>
            <a:off x="990600" y="19050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3"/>
          <p:cNvCxnSpPr/>
          <p:nvPr/>
        </p:nvCxnSpPr>
        <p:spPr>
          <a:xfrm>
            <a:off x="3048000" y="2362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/>
          <p:nvPr/>
        </p:nvCxnSpPr>
        <p:spPr>
          <a:xfrm>
            <a:off x="7162800" y="44196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/>
          <p:nvPr/>
        </p:nvCxnSpPr>
        <p:spPr>
          <a:xfrm>
            <a:off x="990600" y="2819400"/>
            <a:ext cx="4114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990600" y="3962400"/>
            <a:ext cx="6132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/>
          <p:nvPr/>
        </p:nvCxnSpPr>
        <p:spPr>
          <a:xfrm>
            <a:off x="9296400" y="4876800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3"/>
          <p:cNvCxnSpPr/>
          <p:nvPr/>
        </p:nvCxnSpPr>
        <p:spPr>
          <a:xfrm>
            <a:off x="1066800" y="5181600"/>
            <a:ext cx="6096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3"/>
          <p:cNvCxnSpPr/>
          <p:nvPr/>
        </p:nvCxnSpPr>
        <p:spPr>
          <a:xfrm>
            <a:off x="7162800" y="57150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>
            <a:off x="9296400" y="6096000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register()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login()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update 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18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STATE TRANSITION</a:t>
            </a:r>
            <a:r>
              <a:rPr b="1" lang="en-US" sz="18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DIAGRAM</a:t>
            </a:r>
            <a:endParaRPr b="1" sz="1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457200" y="1676400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Bidding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Items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6324624" y="1676400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Sign In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3429024" y="1676406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Item List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Displayed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324600" y="5791200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Confirm Bidding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324624" y="4419600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Bidding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324624" y="2895606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Item Page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9296424" y="1676400"/>
            <a:ext cx="2362176" cy="76199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Registration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Page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467794" y="914400"/>
            <a:ext cx="304800" cy="304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0515600" y="5973813"/>
            <a:ext cx="381000" cy="381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0403188" y="5876064"/>
            <a:ext cx="609600" cy="609600"/>
          </a:xfrm>
          <a:prstGeom prst="flowChartConnector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4"/>
          <p:cNvCxnSpPr>
            <a:stCxn id="250" idx="4"/>
            <a:endCxn id="243" idx="0"/>
          </p:cNvCxnSpPr>
          <p:nvPr/>
        </p:nvCxnSpPr>
        <p:spPr>
          <a:xfrm>
            <a:off x="1620194" y="1219200"/>
            <a:ext cx="18000" cy="45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>
            <a:endCxn id="245" idx="1"/>
          </p:cNvCxnSpPr>
          <p:nvPr/>
        </p:nvCxnSpPr>
        <p:spPr>
          <a:xfrm>
            <a:off x="2819424" y="2057403"/>
            <a:ext cx="609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>
            <a:endCxn id="244" idx="1"/>
          </p:cNvCxnSpPr>
          <p:nvPr/>
        </p:nvCxnSpPr>
        <p:spPr>
          <a:xfrm>
            <a:off x="5791224" y="2057397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4"/>
          <p:cNvCxnSpPr>
            <a:stCxn id="248" idx="1"/>
            <a:endCxn id="245" idx="2"/>
          </p:cNvCxnSpPr>
          <p:nvPr/>
        </p:nvCxnSpPr>
        <p:spPr>
          <a:xfrm rot="10800000">
            <a:off x="4610124" y="2438403"/>
            <a:ext cx="1714500" cy="838200"/>
          </a:xfrm>
          <a:prstGeom prst="bent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7" name="Google Shape;257;p24"/>
          <p:cNvCxnSpPr>
            <a:stCxn id="244" idx="0"/>
            <a:endCxn id="249" idx="0"/>
          </p:cNvCxnSpPr>
          <p:nvPr/>
        </p:nvCxnSpPr>
        <p:spPr>
          <a:xfrm flipH="1" rot="-5400000">
            <a:off x="8991312" y="190800"/>
            <a:ext cx="600" cy="2971800"/>
          </a:xfrm>
          <a:prstGeom prst="bentConnector3">
            <a:avLst>
              <a:gd fmla="val -155270833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4"/>
          <p:cNvSpPr txBox="1"/>
          <p:nvPr/>
        </p:nvSpPr>
        <p:spPr>
          <a:xfrm>
            <a:off x="8305800" y="304800"/>
            <a:ext cx="12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User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24"/>
          <p:cNvCxnSpPr>
            <a:stCxn id="249" idx="2"/>
            <a:endCxn id="248" idx="3"/>
          </p:cNvCxnSpPr>
          <p:nvPr/>
        </p:nvCxnSpPr>
        <p:spPr>
          <a:xfrm rot="5400000">
            <a:off x="9163062" y="1962144"/>
            <a:ext cx="838200" cy="1790700"/>
          </a:xfrm>
          <a:prstGeom prst="bent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4"/>
          <p:cNvCxnSpPr>
            <a:stCxn id="244" idx="2"/>
            <a:endCxn id="248" idx="0"/>
          </p:cNvCxnSpPr>
          <p:nvPr/>
        </p:nvCxnSpPr>
        <p:spPr>
          <a:xfrm>
            <a:off x="7505712" y="2438394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4"/>
          <p:cNvCxnSpPr>
            <a:stCxn id="248" idx="2"/>
            <a:endCxn id="247" idx="0"/>
          </p:cNvCxnSpPr>
          <p:nvPr/>
        </p:nvCxnSpPr>
        <p:spPr>
          <a:xfrm>
            <a:off x="7505712" y="3657600"/>
            <a:ext cx="0" cy="762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4"/>
          <p:cNvCxnSpPr>
            <a:stCxn id="247" idx="2"/>
            <a:endCxn id="246" idx="0"/>
          </p:cNvCxnSpPr>
          <p:nvPr/>
        </p:nvCxnSpPr>
        <p:spPr>
          <a:xfrm>
            <a:off x="7505712" y="5181594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4"/>
          <p:cNvCxnSpPr>
            <a:stCxn id="246" idx="3"/>
            <a:endCxn id="252" idx="2"/>
          </p:cNvCxnSpPr>
          <p:nvPr/>
        </p:nvCxnSpPr>
        <p:spPr>
          <a:xfrm>
            <a:off x="8686776" y="6172197"/>
            <a:ext cx="1716300" cy="8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4"/>
          <p:cNvSpPr txBox="1"/>
          <p:nvPr/>
        </p:nvSpPr>
        <p:spPr>
          <a:xfrm>
            <a:off x="9982200" y="2971800"/>
            <a:ext cx="1752600" cy="7695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egistration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Successful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register()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login()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update 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18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USE CASE DIAGRAM</a:t>
            </a:r>
            <a:endParaRPr b="1" sz="8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5996700" y="1431750"/>
            <a:ext cx="2422494" cy="765018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Authentication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Approval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2957850" y="997188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Signup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3557550" y="1645600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Login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3557550" y="2240057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Profile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3557550" y="2834500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Set Bid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3557550" y="3428954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Get Bid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3557550" y="4002691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Create List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3549075" y="4543038"/>
            <a:ext cx="1856412" cy="541512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To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Watchlist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3557544" y="5150182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Close List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3057700" y="5723925"/>
            <a:ext cx="1839456" cy="474714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Log Out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841425" y="1484575"/>
            <a:ext cx="459900" cy="47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5"/>
          <p:cNvCxnSpPr>
            <a:stCxn id="281" idx="4"/>
          </p:cNvCxnSpPr>
          <p:nvPr/>
        </p:nvCxnSpPr>
        <p:spPr>
          <a:xfrm>
            <a:off x="1071375" y="1959175"/>
            <a:ext cx="9900" cy="765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5"/>
          <p:cNvCxnSpPr/>
          <p:nvPr/>
        </p:nvCxnSpPr>
        <p:spPr>
          <a:xfrm flipH="1" rot="10800000">
            <a:off x="759075" y="2724175"/>
            <a:ext cx="312300" cy="399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5"/>
          <p:cNvCxnSpPr/>
          <p:nvPr/>
        </p:nvCxnSpPr>
        <p:spPr>
          <a:xfrm>
            <a:off x="645225" y="2236425"/>
            <a:ext cx="9159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5"/>
          <p:cNvCxnSpPr/>
          <p:nvPr/>
        </p:nvCxnSpPr>
        <p:spPr>
          <a:xfrm>
            <a:off x="1071375" y="2723875"/>
            <a:ext cx="369900" cy="380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5"/>
          <p:cNvSpPr txBox="1"/>
          <p:nvPr/>
        </p:nvSpPr>
        <p:spPr>
          <a:xfrm>
            <a:off x="463425" y="3389250"/>
            <a:ext cx="1279500" cy="55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5"/>
          <p:cNvCxnSpPr>
            <a:endCxn id="272" idx="1"/>
          </p:cNvCxnSpPr>
          <p:nvPr/>
        </p:nvCxnSpPr>
        <p:spPr>
          <a:xfrm flipH="1" rot="10800000">
            <a:off x="1721250" y="1234545"/>
            <a:ext cx="1236600" cy="120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5"/>
          <p:cNvCxnSpPr>
            <a:endCxn id="273" idx="1"/>
          </p:cNvCxnSpPr>
          <p:nvPr/>
        </p:nvCxnSpPr>
        <p:spPr>
          <a:xfrm flipH="1" rot="10800000">
            <a:off x="1761150" y="1882957"/>
            <a:ext cx="1796400" cy="541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>
            <a:endCxn id="274" idx="1"/>
          </p:cNvCxnSpPr>
          <p:nvPr/>
        </p:nvCxnSpPr>
        <p:spPr>
          <a:xfrm>
            <a:off x="1741350" y="2444414"/>
            <a:ext cx="1816200" cy="3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>
            <a:endCxn id="275" idx="1"/>
          </p:cNvCxnSpPr>
          <p:nvPr/>
        </p:nvCxnSpPr>
        <p:spPr>
          <a:xfrm>
            <a:off x="1721250" y="2444257"/>
            <a:ext cx="1836300" cy="627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>
            <a:endCxn id="276" idx="1"/>
          </p:cNvCxnSpPr>
          <p:nvPr/>
        </p:nvCxnSpPr>
        <p:spPr>
          <a:xfrm>
            <a:off x="1701150" y="2424311"/>
            <a:ext cx="1856400" cy="124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>
            <a:endCxn id="277" idx="1"/>
          </p:cNvCxnSpPr>
          <p:nvPr/>
        </p:nvCxnSpPr>
        <p:spPr>
          <a:xfrm>
            <a:off x="1741050" y="2464348"/>
            <a:ext cx="1816500" cy="1775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>
            <a:endCxn id="278" idx="1"/>
          </p:cNvCxnSpPr>
          <p:nvPr/>
        </p:nvCxnSpPr>
        <p:spPr>
          <a:xfrm>
            <a:off x="1752675" y="2444393"/>
            <a:ext cx="1796400" cy="2369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>
            <a:endCxn id="279" idx="1"/>
          </p:cNvCxnSpPr>
          <p:nvPr/>
        </p:nvCxnSpPr>
        <p:spPr>
          <a:xfrm>
            <a:off x="1741044" y="2464339"/>
            <a:ext cx="1816500" cy="2923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>
            <a:endCxn id="280" idx="1"/>
          </p:cNvCxnSpPr>
          <p:nvPr/>
        </p:nvCxnSpPr>
        <p:spPr>
          <a:xfrm>
            <a:off x="1701100" y="2444382"/>
            <a:ext cx="1356600" cy="351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5"/>
          <p:cNvSpPr/>
          <p:nvPr/>
        </p:nvSpPr>
        <p:spPr>
          <a:xfrm>
            <a:off x="5996701" y="2392125"/>
            <a:ext cx="2422494" cy="765018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Bid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Confirmation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6096671" y="3352513"/>
            <a:ext cx="2323188" cy="627588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Update Listing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6096000" y="4260738"/>
            <a:ext cx="2323188" cy="627588"/>
          </a:xfrm>
          <a:prstGeom prst="flowChartTermina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Remove Listing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10191150" y="1484575"/>
            <a:ext cx="459900" cy="47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5"/>
          <p:cNvCxnSpPr/>
          <p:nvPr/>
        </p:nvCxnSpPr>
        <p:spPr>
          <a:xfrm>
            <a:off x="9963150" y="2236425"/>
            <a:ext cx="9159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/>
          <p:nvPr/>
        </p:nvCxnSpPr>
        <p:spPr>
          <a:xfrm>
            <a:off x="10416150" y="1959175"/>
            <a:ext cx="9900" cy="765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flipH="1" rot="10800000">
            <a:off x="10103850" y="2724175"/>
            <a:ext cx="312300" cy="399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10426050" y="2734075"/>
            <a:ext cx="369900" cy="380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5"/>
          <p:cNvSpPr txBox="1"/>
          <p:nvPr/>
        </p:nvSpPr>
        <p:spPr>
          <a:xfrm>
            <a:off x="9700050" y="3389263"/>
            <a:ext cx="1442100" cy="55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SYSTEM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25"/>
          <p:cNvCxnSpPr>
            <a:stCxn id="271" idx="3"/>
          </p:cNvCxnSpPr>
          <p:nvPr/>
        </p:nvCxnSpPr>
        <p:spPr>
          <a:xfrm>
            <a:off x="8419194" y="1814259"/>
            <a:ext cx="1539600" cy="710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>
            <a:stCxn id="296" idx="3"/>
          </p:cNvCxnSpPr>
          <p:nvPr/>
        </p:nvCxnSpPr>
        <p:spPr>
          <a:xfrm flipH="1" rot="10800000">
            <a:off x="8419195" y="2544234"/>
            <a:ext cx="1579500" cy="230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5"/>
          <p:cNvCxnSpPr>
            <a:endCxn id="297" idx="3"/>
          </p:cNvCxnSpPr>
          <p:nvPr/>
        </p:nvCxnSpPr>
        <p:spPr>
          <a:xfrm flipH="1">
            <a:off x="8419859" y="2544007"/>
            <a:ext cx="1578900" cy="112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5"/>
          <p:cNvCxnSpPr>
            <a:endCxn id="298" idx="3"/>
          </p:cNvCxnSpPr>
          <p:nvPr/>
        </p:nvCxnSpPr>
        <p:spPr>
          <a:xfrm flipH="1">
            <a:off x="8419188" y="2524332"/>
            <a:ext cx="1559400" cy="205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register()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login()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update 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18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ACTIVITY DIAGRAM</a:t>
            </a:r>
            <a:endParaRPr b="1" sz="8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99800" y="3175825"/>
            <a:ext cx="1881300" cy="7005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User Registration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6468400" y="1106975"/>
            <a:ext cx="2070900" cy="7005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 for item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6468400" y="5174525"/>
            <a:ext cx="1908000" cy="7005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Listing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6"/>
          <p:cNvCxnSpPr>
            <a:stCxn id="319" idx="3"/>
            <a:endCxn id="316" idx="1"/>
          </p:cNvCxnSpPr>
          <p:nvPr/>
        </p:nvCxnSpPr>
        <p:spPr>
          <a:xfrm flipH="1" rot="10800000">
            <a:off x="5739951" y="1457275"/>
            <a:ext cx="728400" cy="20688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20" name="Google Shape;320;p26"/>
          <p:cNvCxnSpPr>
            <a:stCxn id="319" idx="3"/>
            <a:endCxn id="317" idx="1"/>
          </p:cNvCxnSpPr>
          <p:nvPr/>
        </p:nvCxnSpPr>
        <p:spPr>
          <a:xfrm>
            <a:off x="5739951" y="3526075"/>
            <a:ext cx="728400" cy="1998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319" name="Google Shape;319;p26"/>
          <p:cNvSpPr/>
          <p:nvPr/>
        </p:nvSpPr>
        <p:spPr>
          <a:xfrm>
            <a:off x="4570551" y="3175825"/>
            <a:ext cx="1169400" cy="7005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Login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26"/>
          <p:cNvCxnSpPr>
            <a:stCxn id="315" idx="3"/>
            <a:endCxn id="319" idx="1"/>
          </p:cNvCxnSpPr>
          <p:nvPr/>
        </p:nvCxnSpPr>
        <p:spPr>
          <a:xfrm>
            <a:off x="1981100" y="3526075"/>
            <a:ext cx="2589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2" name="Google Shape;322;p26"/>
          <p:cNvSpPr/>
          <p:nvPr/>
        </p:nvSpPr>
        <p:spPr>
          <a:xfrm>
            <a:off x="2181857" y="3206166"/>
            <a:ext cx="878925" cy="6177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1914519" y="2744895"/>
            <a:ext cx="16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Registered ?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3241500" y="3279775"/>
            <a:ext cx="579000" cy="4926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1998325" y="4935597"/>
            <a:ext cx="1260300" cy="700500"/>
          </a:xfrm>
          <a:prstGeom prst="rect">
            <a:avLst/>
          </a:prstGeom>
          <a:solidFill>
            <a:srgbClr val="0944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account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26"/>
          <p:cNvCxnSpPr>
            <a:stCxn id="325" idx="1"/>
            <a:endCxn id="315" idx="2"/>
          </p:cNvCxnSpPr>
          <p:nvPr/>
        </p:nvCxnSpPr>
        <p:spPr>
          <a:xfrm rot="10800000">
            <a:off x="1040425" y="3876447"/>
            <a:ext cx="957900" cy="14094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26"/>
          <p:cNvCxnSpPr>
            <a:stCxn id="322" idx="2"/>
            <a:endCxn id="325" idx="0"/>
          </p:cNvCxnSpPr>
          <p:nvPr/>
        </p:nvCxnSpPr>
        <p:spPr>
          <a:xfrm>
            <a:off x="2621319" y="3823891"/>
            <a:ext cx="7200" cy="111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8" name="Google Shape;328;p26"/>
          <p:cNvSpPr txBox="1"/>
          <p:nvPr/>
        </p:nvSpPr>
        <p:spPr>
          <a:xfrm>
            <a:off x="2380976" y="3984530"/>
            <a:ext cx="495000" cy="4926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8972305" y="1148353"/>
            <a:ext cx="878925" cy="6177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26"/>
          <p:cNvCxnSpPr>
            <a:stCxn id="316" idx="3"/>
            <a:endCxn id="329" idx="1"/>
          </p:cNvCxnSpPr>
          <p:nvPr/>
        </p:nvCxnSpPr>
        <p:spPr>
          <a:xfrm>
            <a:off x="8539300" y="1457225"/>
            <a:ext cx="432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6"/>
          <p:cNvSpPr txBox="1"/>
          <p:nvPr/>
        </p:nvSpPr>
        <p:spPr>
          <a:xfrm>
            <a:off x="8671972" y="1647519"/>
            <a:ext cx="147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item available ?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26"/>
          <p:cNvCxnSpPr/>
          <p:nvPr/>
        </p:nvCxnSpPr>
        <p:spPr>
          <a:xfrm>
            <a:off x="9818798" y="1464581"/>
            <a:ext cx="1179600" cy="20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3" name="Google Shape;333;p26"/>
          <p:cNvSpPr txBox="1"/>
          <p:nvPr/>
        </p:nvSpPr>
        <p:spPr>
          <a:xfrm>
            <a:off x="10038742" y="1224651"/>
            <a:ext cx="579000" cy="4926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10998405" y="1165766"/>
            <a:ext cx="878925" cy="6177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10897721" y="5174525"/>
            <a:ext cx="1080300" cy="7005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Bid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26"/>
          <p:cNvCxnSpPr>
            <a:stCxn id="334" idx="2"/>
            <a:endCxn id="335" idx="0"/>
          </p:cNvCxnSpPr>
          <p:nvPr/>
        </p:nvCxnSpPr>
        <p:spPr>
          <a:xfrm>
            <a:off x="11437868" y="1783491"/>
            <a:ext cx="0" cy="3390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7" name="Google Shape;337;p26"/>
          <p:cNvSpPr txBox="1"/>
          <p:nvPr/>
        </p:nvSpPr>
        <p:spPr>
          <a:xfrm>
            <a:off x="10758063" y="1971175"/>
            <a:ext cx="1359600" cy="8004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bidding open ?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11148363" y="3232713"/>
            <a:ext cx="579000" cy="4926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Google Shape;339;p26"/>
          <p:cNvCxnSpPr>
            <a:stCxn id="329" idx="0"/>
            <a:endCxn id="316" idx="0"/>
          </p:cNvCxnSpPr>
          <p:nvPr/>
        </p:nvCxnSpPr>
        <p:spPr>
          <a:xfrm flipH="1" rot="5400000">
            <a:off x="8437068" y="173653"/>
            <a:ext cx="41400" cy="1908000"/>
          </a:xfrm>
          <a:prstGeom prst="bentConnector3">
            <a:avLst>
              <a:gd fmla="val 150604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0" name="Google Shape;340;p26"/>
          <p:cNvSpPr txBox="1"/>
          <p:nvPr/>
        </p:nvSpPr>
        <p:spPr>
          <a:xfrm>
            <a:off x="8210276" y="254692"/>
            <a:ext cx="495000" cy="4926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26"/>
          <p:cNvCxnSpPr>
            <a:stCxn id="334" idx="0"/>
          </p:cNvCxnSpPr>
          <p:nvPr/>
        </p:nvCxnSpPr>
        <p:spPr>
          <a:xfrm flipH="1" rot="5400000">
            <a:off x="10118018" y="-154084"/>
            <a:ext cx="640800" cy="19989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6"/>
          <p:cNvSpPr txBox="1"/>
          <p:nvPr/>
        </p:nvSpPr>
        <p:spPr>
          <a:xfrm>
            <a:off x="10080751" y="254692"/>
            <a:ext cx="495000" cy="4926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9096909" y="5174525"/>
            <a:ext cx="1080300" cy="7005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Logout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26"/>
          <p:cNvCxnSpPr>
            <a:stCxn id="317" idx="3"/>
            <a:endCxn id="343" idx="1"/>
          </p:cNvCxnSpPr>
          <p:nvPr/>
        </p:nvCxnSpPr>
        <p:spPr>
          <a:xfrm>
            <a:off x="8376400" y="552477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26"/>
          <p:cNvCxnSpPr>
            <a:stCxn id="335" idx="1"/>
            <a:endCxn id="343" idx="3"/>
          </p:cNvCxnSpPr>
          <p:nvPr/>
        </p:nvCxnSpPr>
        <p:spPr>
          <a:xfrm rot="10800000">
            <a:off x="10177121" y="552477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" name="Google Shape;346;p26"/>
          <p:cNvSpPr/>
          <p:nvPr/>
        </p:nvSpPr>
        <p:spPr>
          <a:xfrm>
            <a:off x="910112" y="1952325"/>
            <a:ext cx="259800" cy="2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6"/>
          <p:cNvCxnSpPr>
            <a:stCxn id="346" idx="4"/>
            <a:endCxn id="315" idx="0"/>
          </p:cNvCxnSpPr>
          <p:nvPr/>
        </p:nvCxnSpPr>
        <p:spPr>
          <a:xfrm>
            <a:off x="1040012" y="2232225"/>
            <a:ext cx="300" cy="94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6"/>
          <p:cNvSpPr/>
          <p:nvPr/>
        </p:nvSpPr>
        <p:spPr>
          <a:xfrm>
            <a:off x="9507162" y="6355875"/>
            <a:ext cx="259800" cy="2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9425883" y="6263181"/>
            <a:ext cx="432900" cy="4617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6"/>
          <p:cNvCxnSpPr>
            <a:stCxn id="343" idx="2"/>
            <a:endCxn id="349" idx="0"/>
          </p:cNvCxnSpPr>
          <p:nvPr/>
        </p:nvCxnSpPr>
        <p:spPr>
          <a:xfrm>
            <a:off x="9637059" y="5875025"/>
            <a:ext cx="5400" cy="388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413E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3663900" y="2934900"/>
            <a:ext cx="48642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THANKYOU !!!</a:t>
            </a:r>
            <a:endParaRPr b="1" sz="53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0" y="5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38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eAuction Pune” is an online auction website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cts as an open forum 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Ensures that the sellers get a fair deal and buyers get 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genuine product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83975"/>
            <a:ext cx="12192000" cy="14436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i="0" lang="en-US" sz="3600" u="sng" cap="none" strike="noStrike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ABOUT THE PROJEC</a:t>
            </a:r>
            <a:r>
              <a:rPr b="1" lang="en-US" sz="3600" u="sng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endParaRPr b="1" sz="9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9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-13325" y="50"/>
            <a:ext cx="122052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Participation of the general public is very limited.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People from far &amp; wide and even across the continent cannot participate.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salient features of the site are as follows: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Paperless Auction System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It's accessible to everyone, at any time , anywhere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Reliable user validation &amp; checking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Easy online buying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-19925" y="83975"/>
            <a:ext cx="12205200" cy="14436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i="0" lang="en-US" sz="3600" u="sng" cap="none" strike="noStrike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PROBLEM DEFINITION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1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Franklin Gothic"/>
              <a:buNone/>
            </a:pPr>
            <a:r>
              <a:t/>
            </a:r>
            <a:endParaRPr b="1" i="0" sz="11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"/>
              <a:buChar char="●"/>
            </a:pP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Existing system is managed manually.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"/>
              <a:buChar char="●"/>
            </a:pP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Prior to each auction, the day</a:t>
            </a: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of auction</a:t>
            </a: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, the venu</a:t>
            </a: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e and</a:t>
            </a: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the items on auction are announced through news media.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"/>
              <a:buChar char="●"/>
            </a:pP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Who wish to take part have to arrive at the venue on that day on time.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"/>
              <a:buChar char="●"/>
            </a:pP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This method prevent aspiring bidders from participating in the bidding process.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"/>
              <a:buChar char="●"/>
            </a:pPr>
            <a:r>
              <a:rPr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To track each bidding process is very cumbersome and time consuming.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83975"/>
            <a:ext cx="12192000" cy="14436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i="0" lang="en-US" sz="3600" u="sng" cap="none" strike="noStrike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EXISTING SYSTEM</a:t>
            </a:r>
            <a:endParaRPr b="1" i="0" sz="14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Franklin Gothic"/>
              <a:buNone/>
            </a:pPr>
            <a:r>
              <a:t/>
            </a:r>
            <a:endParaRPr b="1" i="0" sz="11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Roboto"/>
              <a:buChar char="●"/>
            </a:pPr>
            <a:r>
              <a:rPr lang="en-US" sz="31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Online auction house so user doesn't need to go anywhere.</a:t>
            </a:r>
            <a:endParaRPr sz="31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Roboto"/>
              <a:buChar char="●"/>
            </a:pPr>
            <a:r>
              <a:rPr lang="en-US" sz="31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Anyone can take part just sitting in the comfort of their living room.</a:t>
            </a:r>
            <a:endParaRPr sz="31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Roboto"/>
              <a:buChar char="●"/>
            </a:pPr>
            <a:r>
              <a:rPr lang="en-US" sz="31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Computerized and simple auction process.</a:t>
            </a:r>
            <a:endParaRPr sz="31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Roboto"/>
              <a:buChar char="●"/>
            </a:pPr>
            <a:r>
              <a:rPr lang="en-US" sz="31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One must register and authenticate before take part in the bidding process.</a:t>
            </a:r>
            <a:endParaRPr sz="31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0" y="83975"/>
            <a:ext cx="12192000" cy="14436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Arial Rounded"/>
              <a:buNone/>
            </a:pPr>
            <a:r>
              <a:rPr b="1" i="0" lang="en-US" sz="3600" u="sng" cap="none" strike="noStrike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PROPOSED SYSTEM</a:t>
            </a:r>
            <a:endParaRPr b="1" i="0" sz="14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75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Franklin Gothic"/>
              <a:buNone/>
            </a:pPr>
            <a:r>
              <a:t/>
            </a:r>
            <a:endParaRPr b="1" i="0" sz="11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rPr b="1"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Hardware Requirements :- </a:t>
            </a:r>
            <a:endParaRPr b="1"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500MB RAM and above, 1.5GHz Processor speed, 100MB of free disk space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t/>
            </a:r>
            <a:endParaRPr sz="22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rPr b="1"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Software Requirements </a:t>
            </a: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:-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Linux / Windows / Mac / Android, Web Browser, SQLite Database, Python-Django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t/>
            </a:r>
            <a:endParaRPr sz="17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83975"/>
            <a:ext cx="12192000" cy="14436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3600" u="sng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SETUP REQUIREMENT</a:t>
            </a:r>
            <a:endParaRPr b="1" i="0" sz="36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Franklin Gothic"/>
              <a:buNone/>
            </a:pPr>
            <a:r>
              <a:t/>
            </a:r>
            <a:endParaRPr b="1" i="0" sz="11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Object 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State Transition 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Sequence 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Use Case 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Activity Diagram</a:t>
            </a:r>
            <a:endParaRPr sz="3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Rounded"/>
              <a:buNone/>
            </a:pPr>
            <a:r>
              <a:t/>
            </a:r>
            <a:endParaRPr sz="17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83975"/>
            <a:ext cx="12192000" cy="14436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3600" u="sng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DIAGRAMS</a:t>
            </a:r>
            <a:endParaRPr b="1" i="0" sz="36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Franklin Gothic"/>
              <a:buNone/>
            </a:pPr>
            <a:r>
              <a:t/>
            </a:r>
            <a:endParaRPr b="1" i="0" sz="1100" u="sng" cap="none" strike="noStrike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27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ER DIAGRAM</a:t>
            </a:r>
            <a:endParaRPr b="1" sz="3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04998" y="2965599"/>
            <a:ext cx="2433900" cy="7005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7577454" y="4350236"/>
            <a:ext cx="2433900" cy="7005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490204" y="1768761"/>
            <a:ext cx="2433900" cy="7005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480153" y="683187"/>
            <a:ext cx="1840104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category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392850" y="456204"/>
            <a:ext cx="2156112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is_closed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736400" y="5498674"/>
            <a:ext cx="1840104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bid_id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632601" y="5624099"/>
            <a:ext cx="1840104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bid_amt</a:t>
            </a:r>
            <a:endParaRPr sz="3100">
              <a:solidFill>
                <a:srgbClr val="FFFFFF"/>
              </a:solidFill>
            </a:endParaRPr>
          </a:p>
        </p:txBody>
      </p:sp>
      <p:cxnSp>
        <p:nvCxnSpPr>
          <p:cNvPr id="146" name="Google Shape;146;p20"/>
          <p:cNvCxnSpPr>
            <a:stCxn id="139" idx="3"/>
            <a:endCxn id="141" idx="1"/>
          </p:cNvCxnSpPr>
          <p:nvPr/>
        </p:nvCxnSpPr>
        <p:spPr>
          <a:xfrm flipH="1" rot="10800000">
            <a:off x="3438898" y="2119149"/>
            <a:ext cx="4051200" cy="1196700"/>
          </a:xfrm>
          <a:prstGeom prst="bentConnector3">
            <a:avLst>
              <a:gd fmla="val 2107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0"/>
          <p:cNvCxnSpPr>
            <a:stCxn id="140" idx="1"/>
            <a:endCxn id="139" idx="3"/>
          </p:cNvCxnSpPr>
          <p:nvPr/>
        </p:nvCxnSpPr>
        <p:spPr>
          <a:xfrm rot="10800000">
            <a:off x="3438954" y="3315986"/>
            <a:ext cx="4138500" cy="1384500"/>
          </a:xfrm>
          <a:prstGeom prst="bentConnector3">
            <a:avLst>
              <a:gd fmla="val 797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0"/>
          <p:cNvCxnSpPr>
            <a:stCxn id="140" idx="2"/>
            <a:endCxn id="144" idx="0"/>
          </p:cNvCxnSpPr>
          <p:nvPr/>
        </p:nvCxnSpPr>
        <p:spPr>
          <a:xfrm>
            <a:off x="8794404" y="5050736"/>
            <a:ext cx="1862100" cy="4479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0"/>
          <p:cNvCxnSpPr>
            <a:stCxn id="145" idx="0"/>
            <a:endCxn id="140" idx="2"/>
          </p:cNvCxnSpPr>
          <p:nvPr/>
        </p:nvCxnSpPr>
        <p:spPr>
          <a:xfrm flipH="1" rot="10800000">
            <a:off x="8552653" y="5050799"/>
            <a:ext cx="241800" cy="5733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0"/>
          <p:cNvCxnSpPr>
            <a:stCxn id="139" idx="0"/>
            <a:endCxn id="151" idx="2"/>
          </p:cNvCxnSpPr>
          <p:nvPr/>
        </p:nvCxnSpPr>
        <p:spPr>
          <a:xfrm rot="10800000">
            <a:off x="799948" y="2661999"/>
            <a:ext cx="1422000" cy="3036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0"/>
          <p:cNvCxnSpPr>
            <a:stCxn id="143" idx="2"/>
            <a:endCxn id="141" idx="0"/>
          </p:cNvCxnSpPr>
          <p:nvPr/>
        </p:nvCxnSpPr>
        <p:spPr>
          <a:xfrm>
            <a:off x="8470906" y="1027092"/>
            <a:ext cx="236100" cy="7416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4761350" y="1670650"/>
            <a:ext cx="1630200" cy="896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can create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089201" y="4252125"/>
            <a:ext cx="1493700" cy="896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can place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0"/>
          <p:cNvCxnSpPr>
            <a:stCxn id="156" idx="2"/>
            <a:endCxn id="141" idx="0"/>
          </p:cNvCxnSpPr>
          <p:nvPr/>
        </p:nvCxnSpPr>
        <p:spPr>
          <a:xfrm flipH="1">
            <a:off x="8707006" y="922488"/>
            <a:ext cx="1819500" cy="8463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0"/>
          <p:cNvCxnSpPr>
            <a:stCxn id="158" idx="1"/>
            <a:endCxn id="141" idx="3"/>
          </p:cNvCxnSpPr>
          <p:nvPr/>
        </p:nvCxnSpPr>
        <p:spPr>
          <a:xfrm rot="10800000">
            <a:off x="9924001" y="2118994"/>
            <a:ext cx="774600" cy="5985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>
            <a:stCxn id="160" idx="1"/>
            <a:endCxn id="141" idx="3"/>
          </p:cNvCxnSpPr>
          <p:nvPr/>
        </p:nvCxnSpPr>
        <p:spPr>
          <a:xfrm flipH="1">
            <a:off x="9924049" y="1520803"/>
            <a:ext cx="703500" cy="5982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0"/>
          <p:cNvSpPr/>
          <p:nvPr/>
        </p:nvSpPr>
        <p:spPr>
          <a:xfrm>
            <a:off x="10698601" y="2432050"/>
            <a:ext cx="1205010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10627549" y="1290250"/>
            <a:ext cx="1205010" cy="461106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9924001" y="351600"/>
            <a:ext cx="1205010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877701" y="4260762"/>
            <a:ext cx="1063800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10750" y="1227900"/>
            <a:ext cx="1370088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167475" y="1192037"/>
            <a:ext cx="1630206" cy="570888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97375" y="4238125"/>
            <a:ext cx="1205010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286000" y="5224000"/>
            <a:ext cx="1840104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33263" y="5224000"/>
            <a:ext cx="1819476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724550" y="2131463"/>
            <a:ext cx="1370088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lname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14826" y="2147087"/>
            <a:ext cx="1370088" cy="514782"/>
          </a:xfrm>
          <a:prstGeom prst="flowChartTerminator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fname</a:t>
            </a:r>
            <a:endParaRPr sz="3100">
              <a:solidFill>
                <a:srgbClr val="FFFFFF"/>
              </a:solidFill>
            </a:endParaRPr>
          </a:p>
        </p:txBody>
      </p:sp>
      <p:cxnSp>
        <p:nvCxnSpPr>
          <p:cNvPr id="168" name="Google Shape;168;p20"/>
          <p:cNvCxnSpPr>
            <a:stCxn id="141" idx="0"/>
            <a:endCxn id="142" idx="2"/>
          </p:cNvCxnSpPr>
          <p:nvPr/>
        </p:nvCxnSpPr>
        <p:spPr>
          <a:xfrm rot="10800000">
            <a:off x="6400154" y="1253961"/>
            <a:ext cx="2307000" cy="5148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0"/>
          <p:cNvCxnSpPr>
            <a:stCxn id="139" idx="0"/>
            <a:endCxn id="162" idx="2"/>
          </p:cNvCxnSpPr>
          <p:nvPr/>
        </p:nvCxnSpPr>
        <p:spPr>
          <a:xfrm rot="10800000">
            <a:off x="1295848" y="1742799"/>
            <a:ext cx="926100" cy="12228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0"/>
          <p:cNvCxnSpPr>
            <a:stCxn id="139" idx="0"/>
            <a:endCxn id="163" idx="2"/>
          </p:cNvCxnSpPr>
          <p:nvPr/>
        </p:nvCxnSpPr>
        <p:spPr>
          <a:xfrm flipH="1" rot="10800000">
            <a:off x="2221948" y="1762899"/>
            <a:ext cx="760500" cy="12027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0"/>
          <p:cNvCxnSpPr>
            <a:stCxn id="139" idx="0"/>
            <a:endCxn id="163" idx="2"/>
          </p:cNvCxnSpPr>
          <p:nvPr/>
        </p:nvCxnSpPr>
        <p:spPr>
          <a:xfrm flipH="1" rot="10800000">
            <a:off x="2221948" y="1762899"/>
            <a:ext cx="760500" cy="12027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0"/>
          <p:cNvCxnSpPr>
            <a:stCxn id="161" idx="0"/>
            <a:endCxn id="139" idx="2"/>
          </p:cNvCxnSpPr>
          <p:nvPr/>
        </p:nvCxnSpPr>
        <p:spPr>
          <a:xfrm rot="10800000">
            <a:off x="2221901" y="3666162"/>
            <a:ext cx="1187700" cy="5946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0"/>
          <p:cNvCxnSpPr>
            <a:stCxn id="139" idx="0"/>
            <a:endCxn id="167" idx="2"/>
          </p:cNvCxnSpPr>
          <p:nvPr/>
        </p:nvCxnSpPr>
        <p:spPr>
          <a:xfrm flipH="1" rot="10800000">
            <a:off x="2221948" y="2646099"/>
            <a:ext cx="1187700" cy="3195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0"/>
          <p:cNvCxnSpPr>
            <a:stCxn id="164" idx="0"/>
            <a:endCxn id="139" idx="2"/>
          </p:cNvCxnSpPr>
          <p:nvPr/>
        </p:nvCxnSpPr>
        <p:spPr>
          <a:xfrm flipH="1" rot="10800000">
            <a:off x="799880" y="3666025"/>
            <a:ext cx="1422000" cy="5721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0"/>
          <p:cNvCxnSpPr>
            <a:stCxn id="166" idx="0"/>
            <a:endCxn id="139" idx="2"/>
          </p:cNvCxnSpPr>
          <p:nvPr/>
        </p:nvCxnSpPr>
        <p:spPr>
          <a:xfrm flipH="1" rot="10800000">
            <a:off x="1143000" y="3666100"/>
            <a:ext cx="1078800" cy="15579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0"/>
          <p:cNvCxnSpPr>
            <a:stCxn id="165" idx="0"/>
            <a:endCxn id="139" idx="2"/>
          </p:cNvCxnSpPr>
          <p:nvPr/>
        </p:nvCxnSpPr>
        <p:spPr>
          <a:xfrm rot="10800000">
            <a:off x="2222052" y="3666100"/>
            <a:ext cx="984000" cy="15579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13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register()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login()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update ()</a:t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0" y="0"/>
            <a:ext cx="3941400" cy="823500"/>
          </a:xfrm>
          <a:prstGeom prst="rect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8100019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CLASS</a:t>
            </a:r>
            <a:r>
              <a:rPr b="1" lang="en-US" sz="2500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DIAGRAM</a:t>
            </a:r>
            <a:endParaRPr b="1" sz="300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 Rounded"/>
              <a:buNone/>
            </a:pPr>
            <a:r>
              <a:t/>
            </a:r>
            <a:endParaRPr b="1" sz="200" u="sng">
              <a:solidFill>
                <a:srgbClr val="F2F2F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273875" y="1099375"/>
            <a:ext cx="2949000" cy="54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SER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fname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lname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email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address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age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+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register()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+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login()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update profile()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>
            <a:off x="1265175" y="1867224"/>
            <a:ext cx="29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1265175" y="5073399"/>
            <a:ext cx="29928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/>
          <p:nvPr/>
        </p:nvSpPr>
        <p:spPr>
          <a:xfrm>
            <a:off x="4222875" y="1971850"/>
            <a:ext cx="1518300" cy="34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741175" y="152400"/>
            <a:ext cx="2495400" cy="29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BID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bid_id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bid_amt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+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get_bid()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+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set_bid()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5732475" y="840899"/>
            <a:ext cx="2504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/>
          <p:nvPr/>
        </p:nvCxnSpPr>
        <p:spPr>
          <a:xfrm>
            <a:off x="5732475" y="1989249"/>
            <a:ext cx="24693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1"/>
          <p:cNvSpPr/>
          <p:nvPr/>
        </p:nvSpPr>
        <p:spPr>
          <a:xfrm>
            <a:off x="9017250" y="2198750"/>
            <a:ext cx="2726700" cy="43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LISTING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image_url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is_closed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category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+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create_list()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+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close_list()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update/delete()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 rot="1410570">
            <a:off x="8165855" y="1450299"/>
            <a:ext cx="2381041" cy="34890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222875" y="4649900"/>
            <a:ext cx="4794300" cy="34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1"/>
          <p:cNvCxnSpPr/>
          <p:nvPr/>
        </p:nvCxnSpPr>
        <p:spPr>
          <a:xfrm flipH="1" rot="10800000">
            <a:off x="9017250" y="5182649"/>
            <a:ext cx="2744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9017250" y="3088799"/>
            <a:ext cx="27444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spect">
      <a:dk1>
        <a:srgbClr val="000000"/>
      </a:dk1>
      <a:lt1>
        <a:srgbClr val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