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4580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76000" y="729720"/>
            <a:ext cx="11029320" cy="4580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76000" y="729720"/>
            <a:ext cx="11029320" cy="987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5"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F557827E-A9DD-4AD0-9883-2CBF007A8BC5}" type="datetime1">
              <a:rPr b="0" lang="en-US" sz="900" spc="-1" strike="noStrike">
                <a:solidFill>
                  <a:srgbClr val="404040"/>
                </a:solidFill>
                <a:latin typeface="Franklin Gothic Book"/>
              </a:rPr>
              <a:t>09/25/2021</a:t>
            </a:fld>
            <a:endParaRPr b="0" lang="en-IN" sz="900" spc="-1" strike="noStrike">
              <a:latin typeface="Times New Roman"/>
            </a:endParaRPr>
          </a:p>
        </p:txBody>
      </p:sp>
      <p:sp>
        <p:nvSpPr>
          <p:cNvPr id="6" name="PlaceHolder 7"/>
          <p:cNvSpPr>
            <a:spLocks noGrp="1"/>
          </p:cNvSpPr>
          <p:nvPr>
            <p:ph type="ftr"/>
          </p:nvPr>
        </p:nvSpPr>
        <p:spPr>
          <a:xfrm>
            <a:off x="581040" y="6423840"/>
            <a:ext cx="6916680" cy="364680"/>
          </a:xfrm>
          <a:prstGeom prst="rect">
            <a:avLst/>
          </a:prstGeom>
        </p:spPr>
        <p:txBody>
          <a:bodyPr anchor="ctr">
            <a:noAutofit/>
          </a:bodyPr>
          <a:p>
            <a:endParaRPr b="0" lang="en-IN" sz="2400" spc="-1" strike="noStrike">
              <a:latin typeface="Times New Roman"/>
            </a:endParaRPr>
          </a:p>
        </p:txBody>
      </p:sp>
      <p:sp>
        <p:nvSpPr>
          <p:cNvPr id="7"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23034D0C-5937-447C-8D96-C6F030AF597F}"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PlaceHolder 4"/>
          <p:cNvSpPr>
            <a:spLocks noGrp="1"/>
          </p:cNvSpPr>
          <p:nvPr>
            <p:ph type="title"/>
          </p:nvPr>
        </p:nvSpPr>
        <p:spPr>
          <a:xfrm>
            <a:off x="576000" y="729720"/>
            <a:ext cx="11029320" cy="987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49"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1C985A19-5145-4AF2-A4EE-7EB09A22E3F6}" type="datetime1">
              <a:rPr b="0" lang="en-US" sz="900" spc="-1" strike="noStrike">
                <a:solidFill>
                  <a:srgbClr val="404040"/>
                </a:solidFill>
                <a:latin typeface="Franklin Gothic Book"/>
              </a:rPr>
              <a:t>09/25/2021</a:t>
            </a:fld>
            <a:endParaRPr b="0" lang="en-IN" sz="900" spc="-1" strike="noStrike">
              <a:latin typeface="Times New Roman"/>
            </a:endParaRPr>
          </a:p>
        </p:txBody>
      </p:sp>
      <p:sp>
        <p:nvSpPr>
          <p:cNvPr id="50" name="PlaceHolder 6"/>
          <p:cNvSpPr>
            <a:spLocks noGrp="1"/>
          </p:cNvSpPr>
          <p:nvPr>
            <p:ph type="ftr"/>
          </p:nvPr>
        </p:nvSpPr>
        <p:spPr>
          <a:xfrm>
            <a:off x="581040" y="6423840"/>
            <a:ext cx="6916680" cy="364680"/>
          </a:xfrm>
          <a:prstGeom prst="rect">
            <a:avLst/>
          </a:prstGeom>
        </p:spPr>
        <p:txBody>
          <a:bodyPr anchor="ctr">
            <a:noAutofit/>
          </a:bodyPr>
          <a:p>
            <a:endParaRPr b="0" lang="en-IN" sz="2400" spc="-1" strike="noStrike">
              <a:latin typeface="Times New Roman"/>
            </a:endParaRPr>
          </a:p>
        </p:txBody>
      </p:sp>
      <p:sp>
        <p:nvSpPr>
          <p:cNvPr id="51"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C1534344-29D6-44A8-9ED4-552FEE00E30A}"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52"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6" descr=""/>
          <p:cNvPicPr/>
          <p:nvPr/>
        </p:nvPicPr>
        <p:blipFill>
          <a:blip r:embed="rId1"/>
          <a:srcRect l="0" t="4144" r="0" b="17832"/>
          <a:stretch/>
        </p:blipFill>
        <p:spPr>
          <a:xfrm>
            <a:off x="450720" y="741960"/>
            <a:ext cx="11290320" cy="2557440"/>
          </a:xfrm>
          <a:prstGeom prst="rect">
            <a:avLst/>
          </a:prstGeom>
          <a:ln>
            <a:noFill/>
          </a:ln>
        </p:spPr>
      </p:pic>
      <p:sp>
        <p:nvSpPr>
          <p:cNvPr id="90" name="TextShape 1"/>
          <p:cNvSpPr txBox="1"/>
          <p:nvPr/>
        </p:nvSpPr>
        <p:spPr>
          <a:xfrm>
            <a:off x="450720" y="112680"/>
            <a:ext cx="11290320" cy="1474560"/>
          </a:xfrm>
          <a:prstGeom prst="rect">
            <a:avLst/>
          </a:prstGeom>
          <a:noFill/>
          <a:ln>
            <a:noFill/>
          </a:ln>
        </p:spPr>
        <p:txBody>
          <a:bodyPr anchor="b">
            <a:noAutofit/>
          </a:bodyPr>
          <a:p>
            <a:pPr algn="ctr">
              <a:lnSpc>
                <a:spcPct val="100000"/>
              </a:lnSpc>
            </a:pPr>
            <a:r>
              <a:rPr b="0" lang="en-IN" sz="3600" spc="-1" strike="noStrike" u="sng" cap="all">
                <a:solidFill>
                  <a:srgbClr val="f2f2f2"/>
                </a:solidFill>
                <a:uFillTx/>
                <a:latin typeface="Arial Rounded MT Bold"/>
              </a:rPr>
              <a:t>Online auction system</a:t>
            </a:r>
            <a:endParaRPr b="0" lang="en-US" sz="3600" spc="-1" strike="noStrike">
              <a:solidFill>
                <a:srgbClr val="000000"/>
              </a:solidFill>
              <a:latin typeface="Franklin Gothic Book"/>
            </a:endParaRPr>
          </a:p>
        </p:txBody>
      </p:sp>
      <p:sp>
        <p:nvSpPr>
          <p:cNvPr id="91" name="TextShape 2"/>
          <p:cNvSpPr txBox="1"/>
          <p:nvPr/>
        </p:nvSpPr>
        <p:spPr>
          <a:xfrm>
            <a:off x="450720" y="3299760"/>
            <a:ext cx="11290320" cy="3445200"/>
          </a:xfrm>
          <a:prstGeom prst="rect">
            <a:avLst/>
          </a:prstGeom>
          <a:solidFill>
            <a:srgbClr val="42413e"/>
          </a:solidFill>
          <a:ln>
            <a:noFill/>
          </a:ln>
        </p:spPr>
        <p:txBody>
          <a:bodyPr>
            <a:normAutofit/>
          </a:bodyPr>
          <a:p>
            <a:pPr>
              <a:lnSpc>
                <a:spcPct val="110000"/>
              </a:lnSpc>
              <a:spcBef>
                <a:spcPts val="479"/>
              </a:spcBef>
              <a:spcAft>
                <a:spcPts val="601"/>
              </a:spcAft>
              <a:tabLst>
                <a:tab algn="l" pos="0"/>
              </a:tabLst>
            </a:pPr>
            <a:endParaRPr b="0" lang="en-IN" sz="3200" spc="-1" strike="noStrike">
              <a:latin typeface="Arial"/>
            </a:endParaRPr>
          </a:p>
          <a:p>
            <a:pPr>
              <a:lnSpc>
                <a:spcPct val="110000"/>
              </a:lnSpc>
              <a:spcBef>
                <a:spcPts val="479"/>
              </a:spcBef>
              <a:spcAft>
                <a:spcPts val="601"/>
              </a:spcAft>
              <a:tabLst>
                <a:tab algn="l" pos="0"/>
              </a:tabLst>
            </a:pPr>
            <a:r>
              <a:rPr b="0" lang="en-IN" sz="2400" spc="-1" strike="noStrike" cap="all">
                <a:solidFill>
                  <a:srgbClr val="f2f2f2"/>
                </a:solidFill>
                <a:latin typeface="Arial Rounded MT Bold"/>
              </a:rPr>
              <a:t>	</a:t>
            </a:r>
            <a:r>
              <a:rPr b="0" lang="en-IN" sz="2400" spc="-1" strike="noStrike" u="sng" cap="all">
                <a:solidFill>
                  <a:srgbClr val="f2f2f2"/>
                </a:solidFill>
                <a:uFillTx/>
                <a:latin typeface="Arial Rounded MT Bold"/>
              </a:rPr>
              <a:t>Name</a:t>
            </a:r>
            <a:r>
              <a:rPr b="0" lang="en-IN" sz="2400" spc="-1" strike="noStrike" cap="all">
                <a:solidFill>
                  <a:srgbClr val="f2f2f2"/>
                </a:solidFill>
                <a:latin typeface="Arial Rounded MT Bold"/>
              </a:rPr>
              <a:t> :- Atharva mahamuni (2002276)</a:t>
            </a:r>
            <a:endParaRPr b="0" lang="en-IN" sz="2400" spc="-1" strike="noStrike">
              <a:latin typeface="Arial"/>
            </a:endParaRPr>
          </a:p>
          <a:p>
            <a:pPr>
              <a:lnSpc>
                <a:spcPct val="110000"/>
              </a:lnSpc>
              <a:spcBef>
                <a:spcPts val="479"/>
              </a:spcBef>
              <a:spcAft>
                <a:spcPts val="601"/>
              </a:spcAft>
              <a:tabLst>
                <a:tab algn="l" pos="0"/>
              </a:tabLst>
            </a:pPr>
            <a:r>
              <a:rPr b="0" lang="en-IN" sz="2400" spc="-1" strike="noStrike" cap="all">
                <a:solidFill>
                  <a:srgbClr val="f2f2f2"/>
                </a:solidFill>
                <a:latin typeface="Arial Rounded MT Bold"/>
              </a:rPr>
              <a:t>	</a:t>
            </a:r>
            <a:r>
              <a:rPr b="0" lang="en-IN" sz="2400" spc="-1" strike="noStrike" cap="all">
                <a:solidFill>
                  <a:srgbClr val="f2f2f2"/>
                </a:solidFill>
                <a:latin typeface="Arial Rounded MT Bold"/>
              </a:rPr>
              <a:t>	</a:t>
            </a:r>
            <a:r>
              <a:rPr b="0" lang="en-IN" sz="2400" spc="-1" strike="noStrike" cap="all">
                <a:solidFill>
                  <a:srgbClr val="f2f2f2"/>
                </a:solidFill>
                <a:latin typeface="Arial Rounded MT Bold"/>
              </a:rPr>
              <a:t>	</a:t>
            </a:r>
            <a:r>
              <a:rPr b="0" lang="en-IN" sz="2400" spc="-1" strike="noStrike" cap="all">
                <a:solidFill>
                  <a:srgbClr val="f2f2f2"/>
                </a:solidFill>
                <a:latin typeface="Arial Rounded MT Bold"/>
              </a:rPr>
              <a:t>    </a:t>
            </a:r>
            <a:r>
              <a:rPr b="0" lang="en-IN" sz="2400" spc="-1" strike="noStrike" cap="all">
                <a:solidFill>
                  <a:srgbClr val="f2f2f2"/>
                </a:solidFill>
                <a:latin typeface="Arial Rounded MT Bold"/>
              </a:rPr>
              <a:t>rugvedi jamgaonkar (2002242)</a:t>
            </a:r>
            <a:endParaRPr b="0" lang="en-IN" sz="2400" spc="-1" strike="noStrike">
              <a:latin typeface="Arial"/>
            </a:endParaRPr>
          </a:p>
          <a:p>
            <a:pPr>
              <a:lnSpc>
                <a:spcPct val="110000"/>
              </a:lnSpc>
              <a:spcBef>
                <a:spcPts val="479"/>
              </a:spcBef>
              <a:spcAft>
                <a:spcPts val="601"/>
              </a:spcAft>
              <a:tabLst>
                <a:tab algn="l" pos="0"/>
              </a:tabLst>
            </a:pPr>
            <a:endParaRPr b="0" lang="en-IN" sz="2400" spc="-1" strike="noStrike">
              <a:latin typeface="Arial"/>
            </a:endParaRPr>
          </a:p>
          <a:p>
            <a:pPr>
              <a:lnSpc>
                <a:spcPct val="110000"/>
              </a:lnSpc>
              <a:spcBef>
                <a:spcPts val="479"/>
              </a:spcBef>
              <a:spcAft>
                <a:spcPts val="601"/>
              </a:spcAft>
              <a:tabLst>
                <a:tab algn="l" pos="0"/>
              </a:tabLst>
            </a:pPr>
            <a:r>
              <a:rPr b="0" lang="en-IN" sz="2400" spc="-1" strike="noStrike" cap="all">
                <a:solidFill>
                  <a:srgbClr val="f2f2f2"/>
                </a:solidFill>
                <a:latin typeface="Arial Rounded MT Bold"/>
              </a:rPr>
              <a:t>	</a:t>
            </a:r>
            <a:r>
              <a:rPr b="0" lang="en-IN" sz="2400" spc="-1" strike="noStrike" u="sng" cap="all">
                <a:solidFill>
                  <a:srgbClr val="f2f2f2"/>
                </a:solidFill>
                <a:uFillTx/>
                <a:latin typeface="Arial Rounded MT Bold"/>
              </a:rPr>
              <a:t>Class</a:t>
            </a:r>
            <a:r>
              <a:rPr b="0" lang="en-IN" sz="2400" spc="-1" strike="noStrike" cap="all">
                <a:solidFill>
                  <a:srgbClr val="f2f2f2"/>
                </a:solidFill>
                <a:latin typeface="Arial Rounded MT Bold"/>
              </a:rPr>
              <a:t> :- M.sc (computer science) – I</a:t>
            </a:r>
            <a:endParaRPr b="0" lang="en-IN" sz="2400" spc="-1" strike="noStrike">
              <a:latin typeface="Arial"/>
            </a:endParaRPr>
          </a:p>
          <a:p>
            <a:pPr>
              <a:lnSpc>
                <a:spcPct val="110000"/>
              </a:lnSpc>
              <a:spcBef>
                <a:spcPts val="479"/>
              </a:spcBef>
              <a:spcAft>
                <a:spcPts val="601"/>
              </a:spcAft>
              <a:tabLst>
                <a:tab algn="l" pos="0"/>
              </a:tabLst>
            </a:pPr>
            <a:endParaRPr b="0" lang="en-IN" sz="2400" spc="-1" strike="noStrike">
              <a:latin typeface="Arial"/>
            </a:endParaRPr>
          </a:p>
          <a:p>
            <a:pPr>
              <a:lnSpc>
                <a:spcPct val="110000"/>
              </a:lnSpc>
              <a:spcBef>
                <a:spcPts val="479"/>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77000" y="729720"/>
            <a:ext cx="11237400" cy="5962320"/>
          </a:xfrm>
          <a:prstGeom prst="rect">
            <a:avLst/>
          </a:prstGeom>
          <a:solidFill>
            <a:srgbClr val="42413e"/>
          </a:solidFill>
          <a:ln>
            <a:noFill/>
          </a:ln>
        </p:spPr>
        <p:txBody>
          <a:bodyPr anchor="b">
            <a:normAutofit fontScale="97000"/>
          </a:bodyPr>
          <a:p>
            <a:pPr>
              <a:lnSpc>
                <a:spcPct val="150000"/>
              </a:lnSpc>
              <a:spcBef>
                <a:spcPts val="1176"/>
              </a:spcBef>
            </a:pPr>
            <a:r>
              <a:rPr b="0" lang="en-US" sz="3600" spc="-1" strike="noStrike" cap="all">
                <a:solidFill>
                  <a:srgbClr val="003366"/>
                </a:solidFill>
                <a:latin typeface="Arial Rounded MT Bold"/>
                <a:ea typeface="Times New Roman"/>
              </a:rPr>
              <a:t>	</a:t>
            </a:r>
            <a:r>
              <a:rPr b="0" lang="en-US" sz="3600" spc="-1" strike="noStrike" cap="all">
                <a:solidFill>
                  <a:srgbClr val="003366"/>
                </a:solidFill>
                <a:latin typeface="Arial Rounded MT Bold"/>
                <a:ea typeface="Times New Roman"/>
              </a:rPr>
              <a:t>	</a:t>
            </a:r>
            <a:r>
              <a:rPr b="0" lang="en-US" sz="3600" spc="-1" strike="noStrike" cap="all">
                <a:solidFill>
                  <a:srgbClr val="003366"/>
                </a:solidFill>
                <a:latin typeface="Arial Rounded MT Bold"/>
                <a:ea typeface="Times New Roman"/>
              </a:rPr>
              <a:t>	</a:t>
            </a:r>
            <a:r>
              <a:rPr b="0" lang="en-US" sz="3600" spc="-1" strike="noStrike" cap="all">
                <a:solidFill>
                  <a:srgbClr val="003366"/>
                </a:solidFill>
                <a:latin typeface="Arial Rounded MT Bold"/>
                <a:ea typeface="Times New Roman"/>
              </a:rPr>
              <a:t>	</a:t>
            </a:r>
            <a:r>
              <a:rPr b="0" lang="en-US" sz="3600" spc="-1" strike="noStrike" cap="all">
                <a:solidFill>
                  <a:srgbClr val="003366"/>
                </a:solidFill>
                <a:latin typeface="Arial Rounded MT Bold"/>
                <a:ea typeface="Times New Roman"/>
              </a:rPr>
              <a:t>	</a:t>
            </a:r>
            <a:r>
              <a:rPr b="0" lang="en-US" sz="3600" spc="-1" strike="noStrike" cap="all">
                <a:solidFill>
                  <a:srgbClr val="003366"/>
                </a:solidFill>
                <a:latin typeface="Arial Rounded MT Bold"/>
                <a:ea typeface="Times New Roman"/>
              </a:rPr>
              <a:t>	</a:t>
            </a:r>
            <a:r>
              <a:rPr b="0" lang="en-US" sz="3600" spc="-1" strike="noStrike" cap="all">
                <a:solidFill>
                  <a:srgbClr val="003366"/>
                </a:solidFill>
                <a:latin typeface="Arial Rounded MT Bold"/>
                <a:ea typeface="Times New Roman"/>
              </a:rPr>
              <a:t>	</a:t>
            </a:r>
            <a:br/>
            <a:br/>
            <a:r>
              <a:rPr b="0" lang="en-IN" sz="2400" spc="-1" strike="noStrike" cap="all">
                <a:solidFill>
                  <a:srgbClr val="404040"/>
                </a:solidFill>
                <a:latin typeface="Arial Rounded MT Bold"/>
                <a:ea typeface="Times New Roman"/>
              </a:rPr>
              <a:t>	</a:t>
            </a:r>
            <a:r>
              <a:rPr b="0" lang="en-IN" sz="2400" spc="-1" strike="noStrike" cap="all">
                <a:solidFill>
                  <a:srgbClr val="0d0d0d"/>
                </a:solidFill>
                <a:latin typeface="Arial Rounded MT Bold"/>
                <a:ea typeface="Times New Roman"/>
              </a:rPr>
              <a:t>	</a:t>
            </a:r>
            <a:r>
              <a:rPr b="0" lang="en-US" sz="2400" spc="-1" strike="noStrike" cap="all">
                <a:solidFill>
                  <a:srgbClr val="f2f2f2"/>
                </a:solidFill>
                <a:latin typeface="Arial Rounded MT Bold"/>
                <a:ea typeface="Times New Roman"/>
              </a:rPr>
              <a:t>“</a:t>
            </a:r>
            <a:r>
              <a:rPr b="0" lang="en-US" sz="2400" spc="-1" strike="noStrike" cap="all">
                <a:solidFill>
                  <a:srgbClr val="f2f2f2"/>
                </a:solidFill>
                <a:latin typeface="Arial Rounded MT Bold"/>
                <a:ea typeface="Times New Roman"/>
              </a:rPr>
              <a:t>E-Auction” is an online auction web site aimed at taking the auction to the finger tips of aspiring bidders there by opening up the doors of the “OPEN Auction House’’ to a wider cross section of Art Lovers and Antique Collectors. This site also acts as an open forum where buyers and sellers can come together and exchange their products. The site makes sure that the sellers get a fair deal and buyers get a genuine product .</a:t>
            </a:r>
            <a:br/>
            <a:endParaRPr b="0" lang="en-US" sz="2400" spc="-1" strike="noStrike">
              <a:solidFill>
                <a:srgbClr val="000000"/>
              </a:solidFill>
              <a:latin typeface="Franklin Gothic Book"/>
            </a:endParaRPr>
          </a:p>
        </p:txBody>
      </p:sp>
      <p:sp>
        <p:nvSpPr>
          <p:cNvPr id="93" name="CustomShape 2"/>
          <p:cNvSpPr/>
          <p:nvPr/>
        </p:nvSpPr>
        <p:spPr>
          <a:xfrm>
            <a:off x="477000" y="729720"/>
            <a:ext cx="11237400" cy="1443240"/>
          </a:xfrm>
          <a:prstGeom prst="rect">
            <a:avLst/>
          </a:prstGeom>
          <a:gradFill rotWithShape="0">
            <a:gsLst>
              <a:gs pos="0">
                <a:srgbClr val="00688e"/>
              </a:gs>
              <a:gs pos="100000">
                <a:srgbClr val="0094ca"/>
              </a:gs>
            </a:gsLst>
            <a:lin ang="8100000"/>
          </a:gradFill>
          <a:ln>
            <a:noFill/>
          </a:ln>
        </p:spPr>
        <p:style>
          <a:lnRef idx="0"/>
          <a:fillRef idx="0"/>
          <a:effectRef idx="0"/>
          <a:fontRef idx="minor"/>
        </p:style>
        <p:txBody>
          <a:bodyPr anchor="b">
            <a:normAutofit/>
          </a:bodyPr>
          <a:p>
            <a:pPr algn="ctr">
              <a:lnSpc>
                <a:spcPct val="150000"/>
              </a:lnSpc>
              <a:spcBef>
                <a:spcPts val="1176"/>
              </a:spcBef>
            </a:pPr>
            <a:r>
              <a:rPr b="0" lang="en-US" sz="3600" spc="-1" strike="noStrike" u="sng" cap="all">
                <a:solidFill>
                  <a:srgbClr val="f2f2f2"/>
                </a:solidFill>
                <a:uFillTx/>
                <a:latin typeface="Arial Rounded MT Bold"/>
                <a:ea typeface="Times New Roman"/>
              </a:rPr>
              <a:t>ABOUT THE PROJECT</a:t>
            </a:r>
            <a:endParaRPr b="0" lang="en-IN" sz="3600" spc="-1" strike="noStrike">
              <a:latin typeface="Arial"/>
            </a:endParaRPr>
          </a:p>
          <a:p>
            <a:pPr>
              <a:lnSpc>
                <a:spcPct val="150000"/>
              </a:lnSpc>
              <a:spcBef>
                <a:spcPts val="1176"/>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77000" y="729720"/>
            <a:ext cx="11224080" cy="6001920"/>
          </a:xfrm>
          <a:prstGeom prst="rect">
            <a:avLst/>
          </a:prstGeom>
          <a:solidFill>
            <a:srgbClr val="42413e"/>
          </a:solidFill>
          <a:ln>
            <a:noFill/>
          </a:ln>
        </p:spPr>
        <p:txBody>
          <a:bodyPr anchor="b">
            <a:normAutofit fontScale="90000"/>
          </a:bodyPr>
          <a:p>
            <a:pPr>
              <a:lnSpc>
                <a:spcPct val="150000"/>
              </a:lnSpc>
              <a:spcBef>
                <a:spcPts val="865"/>
              </a:spcBef>
            </a:pPr>
            <a:r>
              <a:rPr b="0" lang="en-IN" sz="3600" spc="-1" strike="noStrike" cap="all">
                <a:solidFill>
                  <a:srgbClr val="ffffff"/>
                </a:solidFill>
                <a:latin typeface="Arial Rounded MT Bold"/>
              </a:rPr>
              <a:t>	</a:t>
            </a:r>
            <a:r>
              <a:rPr b="0" lang="en-IN" sz="3600" spc="-1" strike="noStrike" cap="all">
                <a:solidFill>
                  <a:srgbClr val="ffffff"/>
                </a:solidFill>
                <a:latin typeface="Arial Rounded MT Bold"/>
              </a:rPr>
              <a:t>	</a:t>
            </a:r>
            <a:r>
              <a:rPr b="0" lang="en-IN" sz="3600" spc="-1" strike="noStrike" cap="all">
                <a:solidFill>
                  <a:srgbClr val="ffffff"/>
                </a:solidFill>
                <a:latin typeface="Arial Rounded MT Bold"/>
              </a:rPr>
              <a:t>	</a:t>
            </a:r>
            <a:r>
              <a:rPr b="0" lang="en-IN" sz="3600" spc="-1" strike="noStrike" cap="all">
                <a:solidFill>
                  <a:srgbClr val="ffffff"/>
                </a:solidFill>
                <a:latin typeface="Arial Rounded MT Bold"/>
              </a:rPr>
              <a:t>	</a:t>
            </a:r>
            <a:r>
              <a:rPr b="0" lang="en-IN" sz="3600" spc="-1" strike="noStrike" cap="all">
                <a:solidFill>
                  <a:srgbClr val="ffffff"/>
                </a:solidFill>
                <a:latin typeface="Arial Rounded MT Bold"/>
              </a:rPr>
              <a:t>	</a:t>
            </a:r>
            <a:r>
              <a:rPr b="0" lang="en-IN" sz="3600" spc="-1" strike="noStrike" cap="all">
                <a:solidFill>
                  <a:srgbClr val="ffffff"/>
                </a:solidFill>
                <a:latin typeface="Arial Rounded MT Bold"/>
              </a:rPr>
              <a:t>	</a:t>
            </a:r>
            <a:r>
              <a:rPr b="0" lang="en-IN" sz="3600" spc="-1" strike="noStrike" u="sng" cap="all">
                <a:solidFill>
                  <a:srgbClr val="f2f2f2"/>
                </a:solidFill>
                <a:uFillTx/>
                <a:latin typeface="Arial Rounded MT Bold"/>
              </a:rPr>
              <a:t>Problem definition</a:t>
            </a:r>
            <a:br/>
            <a:r>
              <a:rPr b="0" lang="en-IN" sz="2800" spc="-1" strike="noStrike" cap="all">
                <a:solidFill>
                  <a:srgbClr val="404040"/>
                </a:solidFill>
                <a:latin typeface="Arial Rounded MT Bold"/>
              </a:rPr>
              <a:t>	</a:t>
            </a:r>
            <a:r>
              <a:rPr b="0" lang="en-IN" sz="2800" spc="-1" strike="noStrike" cap="all">
                <a:solidFill>
                  <a:srgbClr val="404040"/>
                </a:solidFill>
                <a:latin typeface="Arial Rounded MT Bold"/>
              </a:rPr>
              <a:t>	</a:t>
            </a:r>
            <a:r>
              <a:rPr b="0" lang="en-IN" sz="2800" spc="-1" strike="noStrike" cap="all">
                <a:solidFill>
                  <a:srgbClr val="404040"/>
                </a:solidFill>
                <a:latin typeface="Arial Rounded MT Bold"/>
              </a:rPr>
              <a:t>	</a:t>
            </a:r>
            <a:r>
              <a:rPr b="0" lang="en-US" sz="2200" spc="-1" strike="noStrike" cap="all">
                <a:solidFill>
                  <a:srgbClr val="f2f2f2"/>
                </a:solidFill>
                <a:latin typeface="Arial Rounded MT Bold"/>
                <a:ea typeface="Times New Roman"/>
              </a:rPr>
              <a:t>The problem with public auction is that the participation of the general public is very limited. The aim of the project is to socialize the auction so that people from far &amp; wide and even across the continent can participate in it. The “E Auction" site is developed with a vision to wipe out the inherent problems of "Conventional Auction House". The salient features of the site are as follows:</a:t>
            </a:r>
            <a:br/>
            <a:r>
              <a:rPr b="0" lang="en-IN" sz="2200" spc="-1" strike="noStrike" cap="all">
                <a:solidFill>
                  <a:srgbClr val="f2f2f2"/>
                </a:solidFill>
                <a:latin typeface="Arial Rounded MT Bold"/>
                <a:ea typeface="Times New Roman"/>
              </a:rPr>
              <a:t>1. </a:t>
            </a:r>
            <a:r>
              <a:rPr b="0" lang="en-US" sz="2200" spc="-1" strike="noStrike" cap="all">
                <a:solidFill>
                  <a:srgbClr val="f2f2f2"/>
                </a:solidFill>
                <a:latin typeface="Arial Rounded MT Bold"/>
                <a:ea typeface="Times New Roman"/>
              </a:rPr>
              <a:t>Paperless Auction System</a:t>
            </a:r>
            <a:br/>
            <a:r>
              <a:rPr b="0" lang="en-IN" sz="2200" spc="-1" strike="noStrike" cap="all">
                <a:solidFill>
                  <a:srgbClr val="f2f2f2"/>
                </a:solidFill>
                <a:latin typeface="Arial Rounded MT Bold"/>
                <a:ea typeface="Times New Roman"/>
              </a:rPr>
              <a:t>2. </a:t>
            </a:r>
            <a:r>
              <a:rPr b="0" lang="en-US" sz="2200" spc="-1" strike="noStrike" cap="all">
                <a:solidFill>
                  <a:srgbClr val="f2f2f2"/>
                </a:solidFill>
                <a:latin typeface="Arial Rounded MT Bold"/>
                <a:ea typeface="Times New Roman"/>
              </a:rPr>
              <a:t>It's accessible to everyone, at any time no matter where they are</a:t>
            </a:r>
            <a:br/>
            <a:r>
              <a:rPr b="0" lang="en-IN" sz="2200" spc="-1" strike="noStrike" cap="all">
                <a:solidFill>
                  <a:srgbClr val="f2f2f2"/>
                </a:solidFill>
                <a:latin typeface="Arial Rounded MT Bold"/>
                <a:ea typeface="Times New Roman"/>
              </a:rPr>
              <a:t>3. </a:t>
            </a:r>
            <a:r>
              <a:rPr b="0" lang="en-US" sz="2200" spc="-1" strike="noStrike" cap="all">
                <a:solidFill>
                  <a:srgbClr val="f2f2f2"/>
                </a:solidFill>
                <a:latin typeface="Arial Rounded MT Bold"/>
                <a:ea typeface="Times New Roman"/>
              </a:rPr>
              <a:t>Reliable user validation &amp; checking.</a:t>
            </a:r>
            <a:br/>
            <a:r>
              <a:rPr b="0" lang="en-IN" sz="2200" spc="-1" strike="noStrike" cap="all">
                <a:solidFill>
                  <a:srgbClr val="f2f2f2"/>
                </a:solidFill>
                <a:latin typeface="Arial Rounded MT Bold"/>
                <a:ea typeface="Times New Roman"/>
              </a:rPr>
              <a:t>4. </a:t>
            </a:r>
            <a:r>
              <a:rPr b="0" lang="en-US" sz="2200" spc="-1" strike="noStrike" cap="all">
                <a:solidFill>
                  <a:srgbClr val="f2f2f2"/>
                </a:solidFill>
                <a:latin typeface="Arial Rounded MT Bold"/>
                <a:ea typeface="Times New Roman"/>
              </a:rPr>
              <a:t>Easy online settlement.</a:t>
            </a:r>
            <a:endParaRPr b="0" lang="en-US" sz="2200" spc="-1" strike="noStrike">
              <a:solidFill>
                <a:srgbClr val="000000"/>
              </a:solidFill>
              <a:latin typeface="Franklin Gothic Book"/>
            </a:endParaRPr>
          </a:p>
        </p:txBody>
      </p:sp>
      <p:sp>
        <p:nvSpPr>
          <p:cNvPr id="95" name="CustomShape 2"/>
          <p:cNvSpPr/>
          <p:nvPr/>
        </p:nvSpPr>
        <p:spPr>
          <a:xfrm>
            <a:off x="477000" y="729720"/>
            <a:ext cx="11237400" cy="1443240"/>
          </a:xfrm>
          <a:prstGeom prst="rect">
            <a:avLst/>
          </a:prstGeom>
          <a:gradFill rotWithShape="0">
            <a:gsLst>
              <a:gs pos="0">
                <a:srgbClr val="00688e"/>
              </a:gs>
              <a:gs pos="100000">
                <a:srgbClr val="0094ca"/>
              </a:gs>
            </a:gsLst>
            <a:lin ang="8100000"/>
          </a:gradFill>
          <a:ln>
            <a:noFill/>
          </a:ln>
        </p:spPr>
        <p:style>
          <a:lnRef idx="0"/>
          <a:fillRef idx="0"/>
          <a:effectRef idx="0"/>
          <a:fontRef idx="minor"/>
        </p:style>
        <p:txBody>
          <a:bodyPr anchor="b">
            <a:normAutofit/>
          </a:bodyPr>
          <a:p>
            <a:pPr algn="ctr">
              <a:lnSpc>
                <a:spcPct val="150000"/>
              </a:lnSpc>
              <a:spcBef>
                <a:spcPts val="1176"/>
              </a:spcBef>
            </a:pPr>
            <a:r>
              <a:rPr b="0" lang="en-US" sz="3600" spc="-1" strike="noStrike" u="sng" cap="all">
                <a:solidFill>
                  <a:srgbClr val="f2f2f2"/>
                </a:solidFill>
                <a:uFillTx/>
                <a:latin typeface="Arial Rounded MT Bold"/>
                <a:ea typeface="Times New Roman"/>
              </a:rPr>
              <a:t>PROBLEM DEFINITION</a:t>
            </a:r>
            <a:endParaRPr b="0" lang="en-IN" sz="3600" spc="-1" strike="noStrike">
              <a:latin typeface="Arial"/>
            </a:endParaRPr>
          </a:p>
          <a:p>
            <a:pPr>
              <a:lnSpc>
                <a:spcPct val="150000"/>
              </a:lnSpc>
              <a:spcBef>
                <a:spcPts val="1176"/>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63680" y="715680"/>
            <a:ext cx="11250720" cy="6042600"/>
          </a:xfrm>
          <a:prstGeom prst="rect">
            <a:avLst/>
          </a:prstGeom>
          <a:solidFill>
            <a:srgbClr val="42413e"/>
          </a:solidFill>
          <a:ln>
            <a:noFill/>
          </a:ln>
        </p:spPr>
        <p:txBody>
          <a:bodyPr anchor="b">
            <a:normAutofit fontScale="78000"/>
          </a:bodyPr>
          <a:p>
            <a:pPr>
              <a:lnSpc>
                <a:spcPct val="150000"/>
              </a:lnSpc>
            </a:pPr>
            <a:r>
              <a:rPr b="0" lang="en-IN" sz="3600" spc="-1" strike="noStrike" cap="all">
                <a:solidFill>
                  <a:srgbClr val="f2f2f2"/>
                </a:solidFill>
                <a:latin typeface="Arial Rounded MT Bold"/>
              </a:rPr>
              <a:t>	</a:t>
            </a:r>
            <a:r>
              <a:rPr b="0" lang="en-IN" sz="3600" spc="-1" strike="noStrike" cap="all">
                <a:solidFill>
                  <a:srgbClr val="f2f2f2"/>
                </a:solidFill>
                <a:latin typeface="Arial Rounded MT Bold"/>
              </a:rPr>
              <a:t>	</a:t>
            </a:r>
            <a:r>
              <a:rPr b="0" lang="en-IN" sz="3600" spc="-1" strike="noStrike" cap="all">
                <a:solidFill>
                  <a:srgbClr val="f2f2f2"/>
                </a:solidFill>
                <a:latin typeface="Arial Rounded MT Bold"/>
              </a:rPr>
              <a:t>	</a:t>
            </a:r>
            <a:r>
              <a:rPr b="0" lang="en-IN" sz="3600" spc="-1" strike="noStrike" cap="all">
                <a:solidFill>
                  <a:srgbClr val="f2f2f2"/>
                </a:solidFill>
                <a:latin typeface="Arial Rounded MT Bold"/>
              </a:rPr>
              <a:t>	</a:t>
            </a:r>
            <a:r>
              <a:rPr b="0" lang="en-IN" sz="3600" spc="-1" strike="noStrike" cap="all">
                <a:solidFill>
                  <a:srgbClr val="f2f2f2"/>
                </a:solidFill>
                <a:latin typeface="Arial Rounded MT Bold"/>
              </a:rPr>
              <a:t>	</a:t>
            </a:r>
            <a:r>
              <a:rPr b="0" lang="en-IN" sz="3600" spc="-1" strike="noStrike" cap="all">
                <a:solidFill>
                  <a:srgbClr val="f2f2f2"/>
                </a:solidFill>
                <a:latin typeface="Arial Rounded MT Bold"/>
              </a:rPr>
              <a:t>	</a:t>
            </a:r>
            <a:r>
              <a:rPr b="0" lang="en-IN" sz="3600" spc="-1" strike="noStrike" cap="all">
                <a:solidFill>
                  <a:srgbClr val="f2f2f2"/>
                </a:solidFill>
                <a:latin typeface="Arial Rounded MT Bold"/>
              </a:rPr>
              <a:t>	</a:t>
            </a:r>
            <a:r>
              <a:rPr b="0" lang="en-IN" sz="3600" spc="-1" strike="noStrike" cap="all">
                <a:solidFill>
                  <a:srgbClr val="f2f2f2"/>
                </a:solidFill>
                <a:latin typeface="Arial Rounded MT Bold"/>
              </a:rPr>
              <a:t>	</a:t>
            </a:r>
            <a:r>
              <a:rPr b="0" lang="en-IN" sz="3600" spc="-1" strike="noStrike" u="sng" cap="all">
                <a:solidFill>
                  <a:srgbClr val="f2f2f2"/>
                </a:solidFill>
                <a:uFillTx/>
                <a:latin typeface="Arial Rounded MT Bold"/>
              </a:rPr>
              <a:t>EXISTING SYSTEM</a:t>
            </a:r>
            <a:br/>
            <a:br/>
            <a:r>
              <a:rPr b="0" lang="en-IN" sz="2800" spc="-1" strike="noStrike" cap="all">
                <a:solidFill>
                  <a:srgbClr val="f2f2f2"/>
                </a:solidFill>
                <a:latin typeface="Franklin Gothic Demi"/>
              </a:rPr>
              <a:t>	</a:t>
            </a:r>
            <a:r>
              <a:rPr b="0" lang="en-IN" sz="2800" spc="-1" strike="noStrike" cap="all">
                <a:solidFill>
                  <a:srgbClr val="f2f2f2"/>
                </a:solidFill>
                <a:latin typeface="Franklin Gothic Demi"/>
              </a:rPr>
              <a:t>	</a:t>
            </a:r>
            <a:r>
              <a:rPr b="0" lang="en-IN" sz="2800" spc="-1" strike="noStrike" cap="all">
                <a:solidFill>
                  <a:srgbClr val="f2f2f2"/>
                </a:solidFill>
                <a:latin typeface="Franklin Gothic Demi"/>
              </a:rPr>
              <a:t>	</a:t>
            </a:r>
            <a:r>
              <a:rPr b="0" lang="en-US" sz="2200" spc="-1" strike="noStrike" cap="all">
                <a:solidFill>
                  <a:srgbClr val="f2f2f2"/>
                </a:solidFill>
                <a:latin typeface="Arial Rounded MT Bold"/>
                <a:ea typeface="Times New Roman"/>
              </a:rPr>
              <a:t>The existing "OPEN Auction House" is managed manually. Prior to each auction, the day of auction, the venue and the items on auction are announced through news media. Those who wish to take part in the auction have to arrive at the venue on that day on time. </a:t>
            </a:r>
            <a:br/>
            <a:r>
              <a:rPr b="0" lang="en-US" sz="2200" spc="-1" strike="noStrike" cap="all">
                <a:solidFill>
                  <a:srgbClr val="f2f2f2"/>
                </a:solidFill>
                <a:latin typeface="Arial Rounded MT Bold"/>
                <a:ea typeface="Times New Roman"/>
              </a:rPr>
              <a:t>This conventional method most of the times prevent aspiring bidders from participating in the bidding process. Another headache of the old system is to track each bidding process . </a:t>
            </a:r>
            <a:br/>
            <a:r>
              <a:rPr b="0" lang="en-US" sz="2200" spc="-1" strike="noStrike" cap="all">
                <a:solidFill>
                  <a:srgbClr val="f2f2f2"/>
                </a:solidFill>
                <a:latin typeface="Arial Rounded MT Bold"/>
                <a:ea typeface="Times New Roman"/>
              </a:rPr>
              <a:t>So the system has to keep records of both buyers and sellers until the end of settlement. </a:t>
            </a:r>
            <a:br/>
            <a:r>
              <a:rPr b="0" lang="en-US" sz="2200" spc="-1" strike="noStrike" cap="all">
                <a:solidFill>
                  <a:srgbClr val="f2f2f2"/>
                </a:solidFill>
                <a:latin typeface="Arial Rounded MT Bold"/>
                <a:ea typeface="Times New Roman"/>
              </a:rPr>
              <a:t>The process is very cumbersome and time consuming.</a:t>
            </a:r>
            <a:endParaRPr b="0" lang="en-US" sz="2200" spc="-1" strike="noStrike">
              <a:solidFill>
                <a:srgbClr val="000000"/>
              </a:solidFill>
              <a:latin typeface="Franklin Gothic Book"/>
            </a:endParaRPr>
          </a:p>
        </p:txBody>
      </p:sp>
      <p:sp>
        <p:nvSpPr>
          <p:cNvPr id="97" name="CustomShape 2"/>
          <p:cNvSpPr/>
          <p:nvPr/>
        </p:nvSpPr>
        <p:spPr>
          <a:xfrm>
            <a:off x="477000" y="729720"/>
            <a:ext cx="11237400" cy="1443240"/>
          </a:xfrm>
          <a:prstGeom prst="rect">
            <a:avLst/>
          </a:prstGeom>
          <a:gradFill rotWithShape="0">
            <a:gsLst>
              <a:gs pos="0">
                <a:srgbClr val="00688e"/>
              </a:gs>
              <a:gs pos="100000">
                <a:srgbClr val="0094ca"/>
              </a:gs>
            </a:gsLst>
            <a:lin ang="8100000"/>
          </a:gradFill>
          <a:ln>
            <a:noFill/>
          </a:ln>
        </p:spPr>
        <p:style>
          <a:lnRef idx="0"/>
          <a:fillRef idx="0"/>
          <a:effectRef idx="0"/>
          <a:fontRef idx="minor"/>
        </p:style>
        <p:txBody>
          <a:bodyPr anchor="b">
            <a:normAutofit/>
          </a:bodyPr>
          <a:p>
            <a:pPr algn="ctr">
              <a:lnSpc>
                <a:spcPct val="150000"/>
              </a:lnSpc>
              <a:spcBef>
                <a:spcPts val="1176"/>
              </a:spcBef>
            </a:pPr>
            <a:r>
              <a:rPr b="0" lang="en-US" sz="3600" spc="-1" strike="noStrike" u="sng" cap="all">
                <a:solidFill>
                  <a:srgbClr val="f2f2f2"/>
                </a:solidFill>
                <a:uFillTx/>
                <a:latin typeface="Arial Rounded MT Bold"/>
                <a:ea typeface="Times New Roman"/>
              </a:rPr>
              <a:t>EXISTING SYSTEM</a:t>
            </a:r>
            <a:endParaRPr b="0" lang="en-IN" sz="3600" spc="-1" strike="noStrike">
              <a:latin typeface="Arial"/>
            </a:endParaRPr>
          </a:p>
          <a:p>
            <a:pPr>
              <a:lnSpc>
                <a:spcPct val="150000"/>
              </a:lnSpc>
              <a:spcBef>
                <a:spcPts val="1176"/>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77000" y="729720"/>
            <a:ext cx="11237400" cy="6028560"/>
          </a:xfrm>
          <a:prstGeom prst="rect">
            <a:avLst/>
          </a:prstGeom>
          <a:solidFill>
            <a:srgbClr val="42413e"/>
          </a:solidFill>
          <a:ln>
            <a:noFill/>
          </a:ln>
        </p:spPr>
        <p:txBody>
          <a:bodyPr anchor="b">
            <a:normAutofit fontScale="94000"/>
          </a:bodyPr>
          <a:p>
            <a:pPr>
              <a:lnSpc>
                <a:spcPct val="150000"/>
              </a:lnSpc>
              <a:spcBef>
                <a:spcPts val="411"/>
              </a:spcBef>
            </a:pPr>
            <a:r>
              <a:rPr b="0" lang="en-US" sz="3200" spc="-1" strike="noStrike" cap="all">
                <a:solidFill>
                  <a:srgbClr val="ffffff"/>
                </a:solidFill>
                <a:latin typeface="Arial Rounded MT Bold"/>
                <a:ea typeface="Times New Roman"/>
              </a:rPr>
              <a:t>	</a:t>
            </a:r>
            <a:r>
              <a:rPr b="0" lang="en-US" sz="3200" spc="-1" strike="noStrike" cap="all">
                <a:solidFill>
                  <a:srgbClr val="ffffff"/>
                </a:solidFill>
                <a:latin typeface="Arial Rounded MT Bold"/>
                <a:ea typeface="Times New Roman"/>
              </a:rPr>
              <a:t>	</a:t>
            </a:r>
            <a:r>
              <a:rPr b="0" lang="en-US" sz="3200" spc="-1" strike="noStrike" cap="all">
                <a:solidFill>
                  <a:srgbClr val="ffffff"/>
                </a:solidFill>
                <a:latin typeface="Arial Rounded MT Bold"/>
                <a:ea typeface="Times New Roman"/>
              </a:rPr>
              <a:t>	</a:t>
            </a:r>
            <a:r>
              <a:rPr b="0" lang="en-US" sz="3200" spc="-1" strike="noStrike" cap="all">
                <a:solidFill>
                  <a:srgbClr val="ffffff"/>
                </a:solidFill>
                <a:latin typeface="Arial Rounded MT Bold"/>
                <a:ea typeface="Times New Roman"/>
              </a:rPr>
              <a:t>	</a:t>
            </a:r>
            <a:r>
              <a:rPr b="0" lang="en-US" sz="3200" spc="-1" strike="noStrike" cap="all">
                <a:solidFill>
                  <a:srgbClr val="ffffff"/>
                </a:solidFill>
                <a:latin typeface="Arial Rounded MT Bold"/>
                <a:ea typeface="Times New Roman"/>
              </a:rPr>
              <a:t>	</a:t>
            </a:r>
            <a:r>
              <a:rPr b="0" lang="en-US" sz="3200" spc="-1" strike="noStrike" cap="all">
                <a:solidFill>
                  <a:srgbClr val="ffffff"/>
                </a:solidFill>
                <a:latin typeface="Arial Rounded MT Bold"/>
                <a:ea typeface="Times New Roman"/>
              </a:rPr>
              <a:t>	</a:t>
            </a:r>
            <a:r>
              <a:rPr b="0" lang="en-US" sz="3200" spc="-1" strike="noStrike" cap="all">
                <a:solidFill>
                  <a:srgbClr val="ffffff"/>
                </a:solidFill>
                <a:latin typeface="Arial Rounded MT Bold"/>
                <a:ea typeface="Times New Roman"/>
              </a:rPr>
              <a:t>	</a:t>
            </a:r>
            <a:r>
              <a:rPr b="0" lang="en-US" sz="3600" spc="-1" strike="noStrike" u="sng" cap="all">
                <a:solidFill>
                  <a:srgbClr val="ffffff"/>
                </a:solidFill>
                <a:uFillTx/>
                <a:latin typeface="Arial Rounded MT Bold"/>
                <a:ea typeface="Times New Roman"/>
              </a:rPr>
              <a:t>Proposed system</a:t>
            </a:r>
            <a:br/>
            <a:br/>
            <a:br/>
            <a:r>
              <a:rPr b="0" lang="en-US" sz="1800" spc="-1" strike="noStrike" cap="all">
                <a:solidFill>
                  <a:srgbClr val="404040"/>
                </a:solidFill>
                <a:latin typeface="Times New Roman"/>
                <a:ea typeface="Times New Roman"/>
              </a:rPr>
              <a:t>	</a:t>
            </a:r>
            <a:r>
              <a:rPr b="0" lang="en-US" sz="1800" spc="-1" strike="noStrike" cap="all">
                <a:solidFill>
                  <a:srgbClr val="404040"/>
                </a:solidFill>
                <a:latin typeface="Times New Roman"/>
                <a:ea typeface="Times New Roman"/>
              </a:rPr>
              <a:t>	</a:t>
            </a:r>
            <a:r>
              <a:rPr b="0" lang="en-US" sz="1800" spc="-1" strike="noStrike" cap="all">
                <a:solidFill>
                  <a:srgbClr val="404040"/>
                </a:solidFill>
                <a:latin typeface="Times New Roman"/>
                <a:ea typeface="Times New Roman"/>
              </a:rPr>
              <a:t>	</a:t>
            </a:r>
            <a:r>
              <a:rPr b="0" lang="en-US" sz="2400" spc="-1" strike="noStrike" cap="all">
                <a:solidFill>
                  <a:srgbClr val="f2f2f2"/>
                </a:solidFill>
                <a:latin typeface="Arial Rounded MT Bold"/>
                <a:ea typeface="Times New Roman"/>
              </a:rPr>
              <a:t>The “e-Auction" is online auction house so the seller or bidder doesn't need to go anywhere, instead they can take part in the auction just sitting in the comfort of their living room.</a:t>
            </a:r>
            <a:br/>
            <a:r>
              <a:rPr b="0" lang="en-US" sz="2400" spc="-1" strike="noStrike" cap="all">
                <a:solidFill>
                  <a:srgbClr val="f2f2f2"/>
                </a:solidFill>
                <a:latin typeface="Arial Rounded MT Bold"/>
                <a:ea typeface="Times New Roman"/>
              </a:rPr>
              <a:t>The proposed computerized “e-Auction" site has made auction process simple. the user must register and authenticate before he/she can take part in the bidding process. </a:t>
            </a:r>
            <a:br/>
            <a:br/>
            <a:endParaRPr b="0" lang="en-US" sz="2400" spc="-1" strike="noStrike">
              <a:solidFill>
                <a:srgbClr val="000000"/>
              </a:solidFill>
              <a:latin typeface="Franklin Gothic Book"/>
            </a:endParaRPr>
          </a:p>
        </p:txBody>
      </p:sp>
      <p:sp>
        <p:nvSpPr>
          <p:cNvPr id="99" name="CustomShape 2"/>
          <p:cNvSpPr/>
          <p:nvPr/>
        </p:nvSpPr>
        <p:spPr>
          <a:xfrm>
            <a:off x="477000" y="729720"/>
            <a:ext cx="11237400" cy="1443240"/>
          </a:xfrm>
          <a:prstGeom prst="rect">
            <a:avLst/>
          </a:prstGeom>
          <a:gradFill rotWithShape="0">
            <a:gsLst>
              <a:gs pos="0">
                <a:srgbClr val="00688e"/>
              </a:gs>
              <a:gs pos="100000">
                <a:srgbClr val="0094ca"/>
              </a:gs>
            </a:gsLst>
            <a:lin ang="8100000"/>
          </a:gradFill>
          <a:ln>
            <a:noFill/>
          </a:ln>
        </p:spPr>
        <p:style>
          <a:lnRef idx="0"/>
          <a:fillRef idx="0"/>
          <a:effectRef idx="0"/>
          <a:fontRef idx="minor"/>
        </p:style>
        <p:txBody>
          <a:bodyPr anchor="b">
            <a:normAutofit/>
          </a:bodyPr>
          <a:p>
            <a:pPr algn="ctr">
              <a:lnSpc>
                <a:spcPct val="150000"/>
              </a:lnSpc>
              <a:spcBef>
                <a:spcPts val="1176"/>
              </a:spcBef>
            </a:pPr>
            <a:r>
              <a:rPr b="0" lang="en-US" sz="3600" spc="-1" strike="noStrike" u="sng" cap="all">
                <a:solidFill>
                  <a:srgbClr val="f2f2f2"/>
                </a:solidFill>
                <a:uFillTx/>
                <a:latin typeface="Arial Rounded MT Bold"/>
                <a:ea typeface="Times New Roman"/>
              </a:rPr>
              <a:t>PROPOSED SYSTEM</a:t>
            </a:r>
            <a:endParaRPr b="0" lang="en-IN" sz="3600" spc="-1" strike="noStrike">
              <a:latin typeface="Arial"/>
            </a:endParaRPr>
          </a:p>
          <a:p>
            <a:pPr>
              <a:lnSpc>
                <a:spcPct val="150000"/>
              </a:lnSpc>
              <a:spcBef>
                <a:spcPts val="1176"/>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77000" y="729720"/>
            <a:ext cx="11237400" cy="6028560"/>
          </a:xfrm>
          <a:prstGeom prst="rect">
            <a:avLst/>
          </a:prstGeom>
          <a:solidFill>
            <a:srgbClr val="42413e"/>
          </a:solidFill>
          <a:ln>
            <a:noFill/>
          </a:ln>
        </p:spPr>
        <p:txBody>
          <a:bodyPr anchor="b">
            <a:normAutofit/>
          </a:bodyPr>
          <a:p>
            <a:pPr>
              <a:lnSpc>
                <a:spcPct val="150000"/>
              </a:lnSpc>
              <a:spcBef>
                <a:spcPts val="839"/>
              </a:spcBef>
            </a:pP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1. OPERATIONAL FEASIBILITY</a:t>
            </a:r>
            <a:br/>
            <a:r>
              <a:rPr b="0" lang="en-US" sz="2200" spc="-1" strike="noStrike" cap="all">
                <a:solidFill>
                  <a:srgbClr val="f2f2f2"/>
                </a:solidFill>
                <a:latin typeface="Arial Rounded MT Bold"/>
                <a:ea typeface="Times New Roman"/>
              </a:rPr>
              <a:t>An estimate should be made to determine how much effort and care will go into the developing of the system including the training to be given to the user. Usually, people are reluctant to changes that come in their progression. The computer initialization will certainly affected the turn over, transfer and employee job status. </a:t>
            </a:r>
            <a:br/>
            <a:r>
              <a:rPr b="0" lang="en-US" sz="2200" spc="-1" strike="noStrike" cap="all">
                <a:solidFill>
                  <a:srgbClr val="f2f2f2"/>
                </a:solidFill>
                <a:latin typeface="Arial Rounded MT Bold"/>
                <a:ea typeface="Times New Roman"/>
              </a:rPr>
              <a:t>Hence an additional effort is to be made to train and educate the users on the new way of the system.</a:t>
            </a:r>
            <a:endParaRPr b="0" lang="en-US" sz="2200" spc="-1" strike="noStrike">
              <a:solidFill>
                <a:srgbClr val="000000"/>
              </a:solidFill>
              <a:latin typeface="Franklin Gothic Book"/>
            </a:endParaRPr>
          </a:p>
        </p:txBody>
      </p:sp>
      <p:sp>
        <p:nvSpPr>
          <p:cNvPr id="101" name="CustomShape 2"/>
          <p:cNvSpPr/>
          <p:nvPr/>
        </p:nvSpPr>
        <p:spPr>
          <a:xfrm>
            <a:off x="477000" y="729720"/>
            <a:ext cx="11237400" cy="1443240"/>
          </a:xfrm>
          <a:prstGeom prst="rect">
            <a:avLst/>
          </a:prstGeom>
          <a:gradFill rotWithShape="0">
            <a:gsLst>
              <a:gs pos="0">
                <a:srgbClr val="00688e"/>
              </a:gs>
              <a:gs pos="100000">
                <a:srgbClr val="0094ca"/>
              </a:gs>
            </a:gsLst>
            <a:lin ang="8100000"/>
          </a:gradFill>
          <a:ln>
            <a:noFill/>
          </a:ln>
        </p:spPr>
        <p:style>
          <a:lnRef idx="0"/>
          <a:fillRef idx="0"/>
          <a:effectRef idx="0"/>
          <a:fontRef idx="minor"/>
        </p:style>
        <p:txBody>
          <a:bodyPr anchor="b">
            <a:normAutofit/>
          </a:bodyPr>
          <a:p>
            <a:pPr algn="ctr">
              <a:lnSpc>
                <a:spcPct val="150000"/>
              </a:lnSpc>
              <a:spcBef>
                <a:spcPts val="1176"/>
              </a:spcBef>
            </a:pPr>
            <a:r>
              <a:rPr b="0" lang="en-US" sz="3600" spc="-1" strike="noStrike" u="sng" cap="all">
                <a:solidFill>
                  <a:srgbClr val="f2f2f2"/>
                </a:solidFill>
                <a:uFillTx/>
                <a:latin typeface="Arial Rounded MT Bold"/>
                <a:ea typeface="Times New Roman"/>
              </a:rPr>
              <a:t>FEASIBILITY STUDY</a:t>
            </a:r>
            <a:endParaRPr b="0" lang="en-IN" sz="3600" spc="-1" strike="noStrike">
              <a:latin typeface="Arial"/>
            </a:endParaRPr>
          </a:p>
          <a:p>
            <a:pPr>
              <a:lnSpc>
                <a:spcPct val="150000"/>
              </a:lnSpc>
              <a:spcBef>
                <a:spcPts val="1176"/>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77000" y="729720"/>
            <a:ext cx="11237400" cy="6028560"/>
          </a:xfrm>
          <a:prstGeom prst="rect">
            <a:avLst/>
          </a:prstGeom>
          <a:solidFill>
            <a:srgbClr val="42413e"/>
          </a:solidFill>
          <a:ln>
            <a:noFill/>
          </a:ln>
        </p:spPr>
        <p:txBody>
          <a:bodyPr anchor="b">
            <a:normAutofit/>
          </a:bodyPr>
          <a:p>
            <a:pPr>
              <a:lnSpc>
                <a:spcPct val="150000"/>
              </a:lnSpc>
              <a:spcBef>
                <a:spcPts val="264"/>
              </a:spcBef>
              <a:tabLst>
                <a:tab algn="l" pos="341640"/>
              </a:tabLst>
            </a:pP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2. Technical Feasibility</a:t>
            </a:r>
            <a:br/>
            <a:r>
              <a:rPr b="0" lang="en-US" sz="2200" spc="-1" strike="noStrike" cap="all">
                <a:solidFill>
                  <a:srgbClr val="f2f2f2"/>
                </a:solidFill>
                <a:latin typeface="Arial Rounded MT Bold"/>
                <a:ea typeface="Times New Roman"/>
              </a:rPr>
              <a:t>The main consideration is to be given to the study of available resources of the organization where the software is to be implemented. the system analyst evaluates the technical merits of the system giving emphasis on the performance, reliability, maintainability and productivity.</a:t>
            </a:r>
            <a:r>
              <a:rPr b="0" lang="en-IN" sz="2200" spc="-1" strike="noStrike" cap="all">
                <a:solidFill>
                  <a:srgbClr val="f2f2f2"/>
                </a:solidFill>
                <a:latin typeface="Arial Rounded MT Bold"/>
                <a:ea typeface="Times New Roman"/>
              </a:rPr>
              <a:t> </a:t>
            </a:r>
            <a:r>
              <a:rPr b="0" lang="en-US" sz="2200" spc="-1" strike="noStrike" cap="all">
                <a:solidFill>
                  <a:srgbClr val="f2f2f2"/>
                </a:solidFill>
                <a:latin typeface="Arial Rounded MT Bold"/>
                <a:ea typeface="Times New Roman"/>
              </a:rPr>
              <a:t>By taking the consideration before developing the proposed system, the resource availability of the organization was studied. The organization IS equipped with sophisticated machines and the software.</a:t>
            </a:r>
            <a:endParaRPr b="0" lang="en-US" sz="2200" spc="-1" strike="noStrike">
              <a:solidFill>
                <a:srgbClr val="000000"/>
              </a:solidFill>
              <a:latin typeface="Franklin Gothic Book"/>
            </a:endParaRPr>
          </a:p>
        </p:txBody>
      </p:sp>
      <p:sp>
        <p:nvSpPr>
          <p:cNvPr id="103" name="CustomShape 2"/>
          <p:cNvSpPr/>
          <p:nvPr/>
        </p:nvSpPr>
        <p:spPr>
          <a:xfrm>
            <a:off x="477000" y="729720"/>
            <a:ext cx="11237400" cy="1443240"/>
          </a:xfrm>
          <a:prstGeom prst="rect">
            <a:avLst/>
          </a:prstGeom>
          <a:gradFill rotWithShape="0">
            <a:gsLst>
              <a:gs pos="0">
                <a:srgbClr val="00688e"/>
              </a:gs>
              <a:gs pos="100000">
                <a:srgbClr val="0094ca"/>
              </a:gs>
            </a:gsLst>
            <a:lin ang="8100000"/>
          </a:gradFill>
          <a:ln>
            <a:noFill/>
          </a:ln>
        </p:spPr>
        <p:style>
          <a:lnRef idx="0"/>
          <a:fillRef idx="0"/>
          <a:effectRef idx="0"/>
          <a:fontRef idx="minor"/>
        </p:style>
        <p:txBody>
          <a:bodyPr anchor="b">
            <a:normAutofit/>
          </a:bodyPr>
          <a:p>
            <a:pPr algn="ctr">
              <a:lnSpc>
                <a:spcPct val="150000"/>
              </a:lnSpc>
              <a:spcBef>
                <a:spcPts val="1176"/>
              </a:spcBef>
            </a:pPr>
            <a:r>
              <a:rPr b="0" lang="en-US" sz="3600" spc="-1" strike="noStrike" u="sng" cap="all">
                <a:solidFill>
                  <a:srgbClr val="f2f2f2"/>
                </a:solidFill>
                <a:uFillTx/>
                <a:latin typeface="Arial Rounded MT Bold"/>
                <a:ea typeface="Times New Roman"/>
              </a:rPr>
              <a:t>FEASIBILITY STUDY</a:t>
            </a:r>
            <a:endParaRPr b="0" lang="en-IN" sz="3600" spc="-1" strike="noStrike">
              <a:latin typeface="Arial"/>
            </a:endParaRPr>
          </a:p>
          <a:p>
            <a:pPr>
              <a:lnSpc>
                <a:spcPct val="150000"/>
              </a:lnSpc>
              <a:spcBef>
                <a:spcPts val="1176"/>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77000" y="729720"/>
            <a:ext cx="11237400" cy="6028560"/>
          </a:xfrm>
          <a:prstGeom prst="rect">
            <a:avLst/>
          </a:prstGeom>
          <a:solidFill>
            <a:srgbClr val="42413e"/>
          </a:solidFill>
          <a:ln>
            <a:noFill/>
          </a:ln>
        </p:spPr>
        <p:txBody>
          <a:bodyPr anchor="b">
            <a:normAutofit/>
          </a:bodyPr>
          <a:p>
            <a:pPr>
              <a:lnSpc>
                <a:spcPct val="150000"/>
              </a:lnSpc>
              <a:spcBef>
                <a:spcPts val="264"/>
              </a:spcBef>
              <a:tabLst>
                <a:tab algn="l" pos="341640"/>
              </a:tabLst>
            </a:pP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	</a:t>
            </a:r>
            <a:r>
              <a:rPr b="1" lang="en-US" sz="2800" spc="-1" strike="noStrike" cap="all">
                <a:solidFill>
                  <a:srgbClr val="f2f2f2"/>
                </a:solidFill>
                <a:latin typeface="Arial Rounded MT Bold"/>
                <a:ea typeface="Times New Roman"/>
              </a:rPr>
              <a:t>3. Economic feasibility</a:t>
            </a:r>
            <a:br/>
            <a:r>
              <a:rPr b="0" lang="en-US" sz="2200" spc="-1" strike="noStrike" cap="all">
                <a:solidFill>
                  <a:srgbClr val="f2f2f2"/>
                </a:solidFill>
                <a:latin typeface="Arial Rounded MT Bold"/>
                <a:ea typeface="Times New Roman"/>
              </a:rPr>
              <a:t>ECONOMIC FEASIBILITY is the most important and frequently used method for evaluating the effectiveness of the proposed system. It is very essential because the main goal of the proposed system is to have economically better result along with increased efficiency. </a:t>
            </a:r>
            <a:br/>
            <a:r>
              <a:rPr b="0" lang="en-US" sz="2200" spc="-1" strike="noStrike" cap="all">
                <a:solidFill>
                  <a:srgbClr val="f2f2f2"/>
                </a:solidFill>
                <a:latin typeface="Arial Rounded MT Bold"/>
                <a:ea typeface="Times New Roman"/>
              </a:rPr>
              <a:t>Cost benefit analysis is usually performed for this purpose. Since the organization is well equipped with the required hard ware, the project was found to be economical.</a:t>
            </a:r>
            <a:endParaRPr b="0" lang="en-US" sz="2200" spc="-1" strike="noStrike">
              <a:solidFill>
                <a:srgbClr val="000000"/>
              </a:solidFill>
              <a:latin typeface="Franklin Gothic Book"/>
            </a:endParaRPr>
          </a:p>
        </p:txBody>
      </p:sp>
      <p:sp>
        <p:nvSpPr>
          <p:cNvPr id="105" name="CustomShape 2"/>
          <p:cNvSpPr/>
          <p:nvPr/>
        </p:nvSpPr>
        <p:spPr>
          <a:xfrm>
            <a:off x="477000" y="729720"/>
            <a:ext cx="11237400" cy="1443240"/>
          </a:xfrm>
          <a:prstGeom prst="rect">
            <a:avLst/>
          </a:prstGeom>
          <a:gradFill rotWithShape="0">
            <a:gsLst>
              <a:gs pos="0">
                <a:srgbClr val="00688e"/>
              </a:gs>
              <a:gs pos="100000">
                <a:srgbClr val="0094ca"/>
              </a:gs>
            </a:gsLst>
            <a:lin ang="8100000"/>
          </a:gradFill>
          <a:ln>
            <a:noFill/>
          </a:ln>
        </p:spPr>
        <p:style>
          <a:lnRef idx="0"/>
          <a:fillRef idx="0"/>
          <a:effectRef idx="0"/>
          <a:fontRef idx="minor"/>
        </p:style>
        <p:txBody>
          <a:bodyPr anchor="b">
            <a:normAutofit/>
          </a:bodyPr>
          <a:p>
            <a:pPr algn="ctr">
              <a:lnSpc>
                <a:spcPct val="150000"/>
              </a:lnSpc>
              <a:spcBef>
                <a:spcPts val="1176"/>
              </a:spcBef>
            </a:pPr>
            <a:r>
              <a:rPr b="0" lang="en-US" sz="3600" spc="-1" strike="noStrike" u="sng" cap="all">
                <a:solidFill>
                  <a:srgbClr val="f2f2f2"/>
                </a:solidFill>
                <a:uFillTx/>
                <a:latin typeface="Arial Rounded MT Bold"/>
                <a:ea typeface="Times New Roman"/>
              </a:rPr>
              <a:t>FEASIBILITY STUDY</a:t>
            </a:r>
            <a:endParaRPr b="0" lang="en-IN" sz="3600" spc="-1" strike="noStrike">
              <a:latin typeface="Arial"/>
            </a:endParaRPr>
          </a:p>
          <a:p>
            <a:pPr>
              <a:lnSpc>
                <a:spcPct val="150000"/>
              </a:lnSpc>
              <a:spcBef>
                <a:spcPts val="1176"/>
              </a:spcBef>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{DAF66C0E-2892-4915-9E49-36F4115058C2}tf11964407_win32</Template>
  <TotalTime>193</TotalTime>
  <Application>LibreOffice/6.4.7.2$Linux_X86_64 LibreOffice_project/40$Build-2</Application>
  <Words>757</Words>
  <Paragraphs>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2021-06-25T06:29:05Z</dcterms:created>
  <dc:creator>atharva</dc:creator>
  <dc:description/>
  <dc:language>en-IN</dc:language>
  <cp:lastModifiedBy/>
  <dcterms:modified xsi:type="dcterms:W3CDTF">2021-09-25T12:10:35Z</dcterms:modified>
  <cp:revision>47</cp:revision>
  <dc:subject/>
  <dc:title>Online auction system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