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68" r:id="rId4"/>
    <p:sldId id="257" r:id="rId5"/>
    <p:sldId id="259" r:id="rId6"/>
    <p:sldId id="258" r:id="rId7"/>
    <p:sldId id="272" r:id="rId8"/>
    <p:sldId id="273" r:id="rId9"/>
    <p:sldId id="275" r:id="rId10"/>
    <p:sldId id="276" r:id="rId11"/>
    <p:sldId id="277" r:id="rId12"/>
    <p:sldId id="288" r:id="rId13"/>
    <p:sldId id="287" r:id="rId14"/>
    <p:sldId id="283" r:id="rId15"/>
    <p:sldId id="282" r:id="rId16"/>
    <p:sldId id="279" r:id="rId17"/>
    <p:sldId id="280" r:id="rId18"/>
    <p:sldId id="286" r:id="rId19"/>
    <p:sldId id="284" r:id="rId20"/>
    <p:sldId id="281" r:id="rId21"/>
    <p:sldId id="28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40"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114" y="27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6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75273-D59E-4ADE-95A2-590C07E15CF9}" type="datetimeFigureOut">
              <a:rPr lang="en-US" smtClean="0"/>
              <a:pPr/>
              <a:t>12/5/2018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9335A-2AB1-422A-8E34-E12E2E47526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59335A-2AB1-422A-8E34-E12E2E47526F}"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7F5202F-9EE5-4DBB-8DCA-DB48991ADD8A}" type="datetimeFigureOut">
              <a:rPr lang="en-US" smtClean="0"/>
              <a:pPr/>
              <a:t>12/5/2018</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7F5202F-9EE5-4DBB-8DCA-DB48991ADD8A}" type="datetimeFigureOut">
              <a:rPr lang="en-US" smtClean="0"/>
              <a:pPr/>
              <a:t>12/5/2018</a:t>
            </a:fld>
            <a:endParaRPr lang="en-US" dirty="0"/>
          </a:p>
        </p:txBody>
      </p:sp>
      <p:sp>
        <p:nvSpPr>
          <p:cNvPr id="27" name="Slide Number Placeholder 26"/>
          <p:cNvSpPr>
            <a:spLocks noGrp="1"/>
          </p:cNvSpPr>
          <p:nvPr>
            <p:ph type="sldNum" sz="quarter" idx="11"/>
          </p:nvPr>
        </p:nvSpPr>
        <p:spPr/>
        <p:txBody>
          <a:bodyPr rtlCol="0"/>
          <a:lstStyle/>
          <a:p>
            <a:fld id="{B6D6EEAD-F38E-4D4A-B102-218CC98EEA63}"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7F5202F-9EE5-4DBB-8DCA-DB48991ADD8A}" type="datetimeFigureOut">
              <a:rPr lang="en-US" smtClean="0"/>
              <a:pPr/>
              <a:t>12/5/2018</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F5202F-9EE5-4DBB-8DCA-DB48991ADD8A}"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D6EEAD-F38E-4D4A-B102-218CC98EEA63}"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7F5202F-9EE5-4DBB-8DCA-DB48991ADD8A}" type="datetimeFigureOut">
              <a:rPr lang="en-US" smtClean="0"/>
              <a:pPr/>
              <a:t>12/5/2018</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D6EEAD-F38E-4D4A-B102-218CC98EEA6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1371600"/>
          </a:xfrm>
        </p:spPr>
        <p:txBody>
          <a:bodyPr>
            <a:normAutofit fontScale="90000"/>
          </a:bodyPr>
          <a:lstStyle/>
          <a:p>
            <a:r>
              <a:rPr smtClean="0"/>
              <a:t>SMART</a:t>
            </a:r>
            <a:r>
              <a:rPr lang="en-IN" dirty="0" smtClean="0"/>
              <a:t> MANAGEMENT OF WATER DISTRIBUTION SYSTEM</a:t>
            </a:r>
            <a:endParaRPr lang="en-US" dirty="0"/>
          </a:p>
        </p:txBody>
      </p:sp>
      <p:sp>
        <p:nvSpPr>
          <p:cNvPr id="3" name="Subtitle 2"/>
          <p:cNvSpPr>
            <a:spLocks noGrp="1"/>
          </p:cNvSpPr>
          <p:nvPr>
            <p:ph type="subTitle" idx="1"/>
          </p:nvPr>
        </p:nvSpPr>
        <p:spPr>
          <a:xfrm>
            <a:off x="1371600" y="4800600"/>
            <a:ext cx="6400800" cy="2057400"/>
          </a:xfrm>
        </p:spPr>
        <p:txBody>
          <a:bodyPr>
            <a:normAutofit fontScale="92500" lnSpcReduction="20000"/>
          </a:bodyPr>
          <a:lstStyle/>
          <a:p>
            <a:pPr algn="r"/>
            <a:endParaRPr lang="en-US" dirty="0" smtClean="0"/>
          </a:p>
          <a:p>
            <a:pPr algn="r"/>
            <a:endParaRPr lang="en-US" dirty="0" smtClean="0"/>
          </a:p>
          <a:p>
            <a:pPr algn="r"/>
            <a:r>
              <a:rPr lang="en-US" u="sng" dirty="0" smtClean="0">
                <a:solidFill>
                  <a:schemeClr val="tx2"/>
                </a:solidFill>
              </a:rPr>
              <a:t>Done by</a:t>
            </a:r>
            <a:r>
              <a:rPr lang="en-US" u="sng" dirty="0" smtClean="0">
                <a:solidFill>
                  <a:schemeClr val="tx2"/>
                </a:solidFill>
              </a:rPr>
              <a:t>:</a:t>
            </a:r>
          </a:p>
          <a:p>
            <a:pPr algn="r"/>
            <a:r>
              <a:rPr lang="en-US" dirty="0" smtClean="0">
                <a:solidFill>
                  <a:schemeClr val="tx2"/>
                </a:solidFill>
              </a:rPr>
              <a:t>Varun Bhaaskar</a:t>
            </a:r>
          </a:p>
          <a:p>
            <a:pPr algn="r"/>
            <a:r>
              <a:rPr lang="en-US" dirty="0" smtClean="0">
                <a:solidFill>
                  <a:schemeClr val="tx2"/>
                </a:solidFill>
              </a:rPr>
              <a:t>Shaik Ayisha Kareema</a:t>
            </a:r>
          </a:p>
          <a:p>
            <a:pPr algn="r"/>
            <a:r>
              <a:rPr lang="en-US" dirty="0" smtClean="0">
                <a:solidFill>
                  <a:schemeClr val="tx2"/>
                </a:solidFill>
              </a:rPr>
              <a:t>Yellamraju Venkata Naga Anjani Jyothi</a:t>
            </a:r>
          </a:p>
          <a:p>
            <a:pPr algn="r"/>
            <a:endParaRPr lang="en-US" dirty="0"/>
          </a:p>
        </p:txBody>
      </p:sp>
      <p:pic>
        <p:nvPicPr>
          <p:cNvPr id="4" name="Picture 3" descr="title.png"/>
          <p:cNvPicPr>
            <a:picLocks noChangeAspect="1"/>
          </p:cNvPicPr>
          <p:nvPr/>
        </p:nvPicPr>
        <p:blipFill>
          <a:blip r:embed="rId2"/>
          <a:stretch>
            <a:fillRect/>
          </a:stretch>
        </p:blipFill>
        <p:spPr>
          <a:xfrm>
            <a:off x="0" y="1371312"/>
            <a:ext cx="9143999" cy="3734087"/>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4114800" cy="5867400"/>
          </a:xfrm>
        </p:spPr>
        <p:txBody>
          <a:bodyPr>
            <a:normAutofit fontScale="77500" lnSpcReduction="20000"/>
          </a:bodyPr>
          <a:lstStyle/>
          <a:p>
            <a:pPr>
              <a:buNone/>
            </a:pPr>
            <a:endParaRPr lang="en-US" dirty="0" smtClean="0"/>
          </a:p>
          <a:p>
            <a:r>
              <a:rPr lang="en-US" dirty="0" smtClean="0"/>
              <a:t>Controlling the level of water is also a subsystem of our solution. </a:t>
            </a:r>
          </a:p>
          <a:p>
            <a:endParaRPr lang="en-US" dirty="0" smtClean="0"/>
          </a:p>
          <a:p>
            <a:r>
              <a:rPr lang="en-US" dirty="0" smtClean="0"/>
              <a:t>The ultrasonic sensors are also used to switch ON/OFF the motor for pumping water. </a:t>
            </a:r>
          </a:p>
          <a:p>
            <a:endParaRPr lang="en-US" dirty="0" smtClean="0"/>
          </a:p>
          <a:p>
            <a:r>
              <a:rPr lang="en-US" dirty="0" smtClean="0"/>
              <a:t>When the water level is low as detected by the sensors, the Uno microcontroller is programmed to signal the motor for pumping. </a:t>
            </a:r>
          </a:p>
          <a:p>
            <a:endParaRPr lang="en-US" dirty="0" smtClean="0"/>
          </a:p>
          <a:p>
            <a:r>
              <a:rPr lang="en-US" dirty="0" smtClean="0"/>
              <a:t>When the water level is high as detected by the sensors, the motor is switched off.</a:t>
            </a:r>
          </a:p>
        </p:txBody>
      </p:sp>
      <p:pic>
        <p:nvPicPr>
          <p:cNvPr id="21506" name="Picture 2" descr="Image result for ultrasonic sensor"/>
          <p:cNvPicPr>
            <a:picLocks noChangeAspect="1" noChangeArrowheads="1"/>
          </p:cNvPicPr>
          <p:nvPr/>
        </p:nvPicPr>
        <p:blipFill>
          <a:blip r:embed="rId2"/>
          <a:srcRect/>
          <a:stretch>
            <a:fillRect/>
          </a:stretch>
        </p:blipFill>
        <p:spPr bwMode="auto">
          <a:xfrm>
            <a:off x="4876800" y="533400"/>
            <a:ext cx="3886200" cy="60198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85800"/>
            <a:ext cx="4191000" cy="6172200"/>
          </a:xfrm>
        </p:spPr>
        <p:txBody>
          <a:bodyPr>
            <a:normAutofit fontScale="70000" lnSpcReduction="20000"/>
          </a:bodyPr>
          <a:lstStyle/>
          <a:p>
            <a:pPr algn="ctr">
              <a:buNone/>
            </a:pPr>
            <a:r>
              <a:rPr lang="en-US" sz="4000" b="1" dirty="0" smtClean="0">
                <a:solidFill>
                  <a:schemeClr val="tx2"/>
                </a:solidFill>
              </a:rPr>
              <a:t>GSM Module sim 900a :</a:t>
            </a:r>
          </a:p>
          <a:p>
            <a:pPr>
              <a:buNone/>
            </a:pPr>
            <a:endParaRPr lang="en-US" b="1" dirty="0" smtClean="0"/>
          </a:p>
          <a:p>
            <a:r>
              <a:rPr lang="en-US" dirty="0" smtClean="0"/>
              <a:t>Advantage of using GSM module here is that it is economical and has less power consumption.</a:t>
            </a:r>
          </a:p>
          <a:p>
            <a:endParaRPr lang="en-US" dirty="0" smtClean="0"/>
          </a:p>
          <a:p>
            <a:r>
              <a:rPr lang="en-US" dirty="0" smtClean="0"/>
              <a:t>It is a wireless technology used for the transmission of the signal.</a:t>
            </a:r>
          </a:p>
          <a:p>
            <a:endParaRPr lang="en-US" dirty="0" smtClean="0"/>
          </a:p>
          <a:p>
            <a:r>
              <a:rPr lang="en-US" dirty="0" smtClean="0"/>
              <a:t>It is connected to one of the microcontroller board.</a:t>
            </a:r>
          </a:p>
          <a:p>
            <a:endParaRPr lang="en-US" dirty="0" smtClean="0"/>
          </a:p>
          <a:p>
            <a:r>
              <a:rPr lang="en-US" dirty="0" smtClean="0"/>
              <a:t>It will work for which it has been coded.</a:t>
            </a:r>
          </a:p>
          <a:p>
            <a:endParaRPr lang="en-US" dirty="0" smtClean="0"/>
          </a:p>
          <a:p>
            <a:r>
              <a:rPr lang="en-US" dirty="0" smtClean="0"/>
              <a:t>So whenever it receives signal from the sensor it transmitting the message to the control room</a:t>
            </a:r>
          </a:p>
          <a:p>
            <a:endParaRPr lang="en-US" dirty="0"/>
          </a:p>
        </p:txBody>
      </p:sp>
      <p:pic>
        <p:nvPicPr>
          <p:cNvPr id="19458" name="Picture 2" descr="Image result for gsm module sim900a"/>
          <p:cNvPicPr>
            <a:picLocks noChangeAspect="1" noChangeArrowheads="1"/>
          </p:cNvPicPr>
          <p:nvPr/>
        </p:nvPicPr>
        <p:blipFill>
          <a:blip r:embed="rId2"/>
          <a:srcRect/>
          <a:stretch>
            <a:fillRect/>
          </a:stretch>
        </p:blipFill>
        <p:spPr bwMode="auto">
          <a:xfrm>
            <a:off x="4419600" y="762000"/>
            <a:ext cx="4521792" cy="55626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4000528" cy="6143668"/>
          </a:xfrm>
        </p:spPr>
        <p:txBody>
          <a:bodyPr>
            <a:normAutofit fontScale="70000" lnSpcReduction="20000"/>
          </a:bodyPr>
          <a:lstStyle/>
          <a:p>
            <a:pPr algn="ctr">
              <a:buNone/>
            </a:pPr>
            <a:r>
              <a:rPr lang="en-IN" sz="3600" dirty="0" smtClean="0">
                <a:solidFill>
                  <a:schemeClr val="accent1"/>
                </a:solidFill>
              </a:rPr>
              <a:t>   </a:t>
            </a:r>
            <a:r>
              <a:rPr lang="en-IN" sz="3600" b="1" dirty="0" smtClean="0">
                <a:solidFill>
                  <a:schemeClr val="tx2"/>
                </a:solidFill>
              </a:rPr>
              <a:t>ESP8266 HDK :</a:t>
            </a:r>
          </a:p>
          <a:p>
            <a:pPr>
              <a:buNone/>
            </a:pPr>
            <a:endParaRPr lang="en-IN" sz="3600" dirty="0" smtClean="0"/>
          </a:p>
          <a:p>
            <a:r>
              <a:rPr lang="en-IN" sz="2400" dirty="0" smtClean="0"/>
              <a:t>The ESP8266 HDK (Hardware Development Kit) includes the chip ESP8266EX, the module ESP-WROOM-02 and the development board ESP-LAUNCHER. </a:t>
            </a:r>
          </a:p>
          <a:p>
            <a:endParaRPr lang="en-IN" sz="2400" dirty="0"/>
          </a:p>
          <a:p>
            <a:r>
              <a:rPr lang="en-IN" sz="2400" dirty="0" smtClean="0"/>
              <a:t>ESP8266 </a:t>
            </a:r>
            <a:r>
              <a:rPr lang="en-IN" sz="2400" dirty="0"/>
              <a:t>offers a complete and self-contained Wi-Fi </a:t>
            </a:r>
            <a:r>
              <a:rPr lang="en-IN" sz="2400" dirty="0" smtClean="0"/>
              <a:t>networking  solution.</a:t>
            </a:r>
          </a:p>
          <a:p>
            <a:endParaRPr lang="en-IN" sz="2400" dirty="0" smtClean="0"/>
          </a:p>
          <a:p>
            <a:r>
              <a:rPr lang="en-IN" sz="2400" dirty="0"/>
              <a:t>There are two of ways </a:t>
            </a:r>
            <a:r>
              <a:rPr lang="en-IN" sz="2400" dirty="0" smtClean="0"/>
              <a:t>to work with </a:t>
            </a:r>
            <a:r>
              <a:rPr lang="en-IN" sz="2400" dirty="0"/>
              <a:t>your ESP8266 </a:t>
            </a:r>
            <a:r>
              <a:rPr lang="en-IN" sz="2400" dirty="0" smtClean="0"/>
              <a:t>module,one way is using by the AT commands and the other way is by using the Arduino IDE.</a:t>
            </a:r>
          </a:p>
          <a:p>
            <a:endParaRPr lang="en-US" sz="2400" dirty="0" smtClean="0"/>
          </a:p>
          <a:p>
            <a:r>
              <a:rPr lang="en-US" sz="2400" dirty="0" smtClean="0"/>
              <a:t>It is connected to one of the microcontroller board.</a:t>
            </a:r>
          </a:p>
          <a:p>
            <a:endParaRPr lang="en-US" sz="2400" dirty="0"/>
          </a:p>
          <a:p>
            <a:r>
              <a:rPr lang="en-US" sz="2400" dirty="0" smtClean="0"/>
              <a:t>It will work for which it has been coded.</a:t>
            </a:r>
          </a:p>
          <a:p>
            <a:endParaRPr lang="en-US" dirty="0"/>
          </a:p>
          <a:p>
            <a:endParaRPr lang="en-IN" dirty="0"/>
          </a:p>
        </p:txBody>
      </p:sp>
      <p:pic>
        <p:nvPicPr>
          <p:cNvPr id="30722" name="Picture 2" descr="Related image"/>
          <p:cNvPicPr>
            <a:picLocks noChangeAspect="1" noChangeArrowheads="1"/>
          </p:cNvPicPr>
          <p:nvPr/>
        </p:nvPicPr>
        <p:blipFill>
          <a:blip r:embed="rId2"/>
          <a:srcRect/>
          <a:stretch>
            <a:fillRect/>
          </a:stretch>
        </p:blipFill>
        <p:spPr bwMode="auto">
          <a:xfrm>
            <a:off x="4214810" y="685800"/>
            <a:ext cx="4929190" cy="5957910"/>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838200"/>
            <a:ext cx="4114800" cy="5736336"/>
          </a:xfrm>
        </p:spPr>
        <p:txBody>
          <a:bodyPr>
            <a:normAutofit fontScale="77500" lnSpcReduction="20000"/>
          </a:bodyPr>
          <a:lstStyle/>
          <a:p>
            <a:r>
              <a:rPr lang="en-IN" dirty="0" smtClean="0"/>
              <a:t>The LM200 Laser is a long range laser level transmitter.</a:t>
            </a:r>
          </a:p>
          <a:p>
            <a:pPr>
              <a:buNone/>
            </a:pPr>
            <a:endParaRPr lang="en-IN" dirty="0" smtClean="0"/>
          </a:p>
          <a:p>
            <a:r>
              <a:rPr lang="en-IN" dirty="0" smtClean="0"/>
              <a:t>It is high performance laser distance level and position sensor</a:t>
            </a:r>
          </a:p>
          <a:p>
            <a:pPr>
              <a:buNone/>
            </a:pPr>
            <a:endParaRPr lang="en-IN" dirty="0" smtClean="0"/>
          </a:p>
          <a:p>
            <a:r>
              <a:rPr lang="en-IN" dirty="0" smtClean="0"/>
              <a:t>It is a laser-based distance measuring instrument used in process control systems.</a:t>
            </a:r>
          </a:p>
          <a:p>
            <a:pPr>
              <a:buNone/>
            </a:pPr>
            <a:endParaRPr lang="en-IN" dirty="0" smtClean="0"/>
          </a:p>
          <a:p>
            <a:r>
              <a:rPr lang="en-US" dirty="0" smtClean="0"/>
              <a:t> Arduino Uno </a:t>
            </a:r>
            <a:r>
              <a:rPr lang="en-IN" dirty="0" smtClean="0"/>
              <a:t>calculates distance by multiplying the speed of light by the time it takes for a laser pulse to travel from the LM200 to a target and back.</a:t>
            </a:r>
          </a:p>
          <a:p>
            <a:endParaRPr lang="en-IN" dirty="0" smtClean="0"/>
          </a:p>
          <a:p>
            <a:endParaRPr lang="en-IN" dirty="0" smtClean="0"/>
          </a:p>
          <a:p>
            <a:endParaRPr lang="en-IN" dirty="0"/>
          </a:p>
        </p:txBody>
      </p:sp>
      <p:pic>
        <p:nvPicPr>
          <p:cNvPr id="36868" name="Picture 4" descr="Related image"/>
          <p:cNvPicPr>
            <a:picLocks noChangeAspect="1" noChangeArrowheads="1"/>
          </p:cNvPicPr>
          <p:nvPr/>
        </p:nvPicPr>
        <p:blipFill>
          <a:blip r:embed="rId2"/>
          <a:srcRect/>
          <a:stretch>
            <a:fillRect/>
          </a:stretch>
        </p:blipFill>
        <p:spPr bwMode="auto">
          <a:xfrm>
            <a:off x="4648201" y="1905000"/>
            <a:ext cx="4191000" cy="3810000"/>
          </a:xfrm>
          <a:prstGeom prst="rect">
            <a:avLst/>
          </a:prstGeom>
          <a:noFill/>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85800"/>
            <a:ext cx="4191000" cy="5715000"/>
          </a:xfrm>
        </p:spPr>
        <p:txBody>
          <a:bodyPr>
            <a:normAutofit fontScale="70000" lnSpcReduction="20000"/>
          </a:bodyPr>
          <a:lstStyle/>
          <a:p>
            <a:r>
              <a:rPr lang="en-US" dirty="0" smtClean="0"/>
              <a:t>Water flow sensor consists of a plastic valve body, a turbine wheel and a hall-effect sensor.</a:t>
            </a:r>
          </a:p>
          <a:p>
            <a:endParaRPr lang="en-US" dirty="0" smtClean="0"/>
          </a:p>
          <a:p>
            <a:r>
              <a:rPr lang="en-US" dirty="0" smtClean="0"/>
              <a:t>Water flow sensor sits in line with the pipe-line and contains a pinwheel sensor.</a:t>
            </a:r>
          </a:p>
          <a:p>
            <a:pPr>
              <a:buNone/>
            </a:pPr>
            <a:endParaRPr lang="en-US" dirty="0" smtClean="0"/>
          </a:p>
          <a:p>
            <a:r>
              <a:rPr lang="en-US" dirty="0" smtClean="0"/>
              <a:t>There’s an integrated magnetic hall effect sensor that outputs an electrical pulse with every revolution. </a:t>
            </a:r>
          </a:p>
          <a:p>
            <a:endParaRPr lang="en-US" dirty="0" smtClean="0"/>
          </a:p>
          <a:p>
            <a:r>
              <a:rPr lang="en-US" dirty="0" smtClean="0"/>
              <a:t>The hall effect sensor is sealed from the water pipe and allows the sensor to stay safe and dry.</a:t>
            </a:r>
          </a:p>
          <a:p>
            <a:endParaRPr lang="en-US" dirty="0" smtClean="0"/>
          </a:p>
          <a:p>
            <a:r>
              <a:rPr lang="en-US" dirty="0" smtClean="0"/>
              <a:t> When water flows through the turbine, it rolls. Its speed changes with different rate of flow.</a:t>
            </a:r>
          </a:p>
          <a:p>
            <a:endParaRPr lang="en-US" dirty="0" smtClean="0"/>
          </a:p>
          <a:p>
            <a:endParaRPr lang="en-US" dirty="0" smtClean="0"/>
          </a:p>
        </p:txBody>
      </p:sp>
      <p:pic>
        <p:nvPicPr>
          <p:cNvPr id="20482" name="Picture 2" descr="Related image"/>
          <p:cNvPicPr>
            <a:picLocks noChangeAspect="1" noChangeArrowheads="1"/>
          </p:cNvPicPr>
          <p:nvPr/>
        </p:nvPicPr>
        <p:blipFill>
          <a:blip r:embed="rId2"/>
          <a:srcRect/>
          <a:stretch>
            <a:fillRect/>
          </a:stretch>
        </p:blipFill>
        <p:spPr bwMode="auto">
          <a:xfrm>
            <a:off x="4778800" y="1600200"/>
            <a:ext cx="4365200" cy="4114800"/>
          </a:xfrm>
          <a:prstGeom prst="rect">
            <a:avLst/>
          </a:prstGeom>
          <a:noFill/>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4191000" cy="5562600"/>
          </a:xfrm>
        </p:spPr>
        <p:txBody>
          <a:bodyPr>
            <a:normAutofit fontScale="77500" lnSpcReduction="20000"/>
          </a:bodyPr>
          <a:lstStyle/>
          <a:p>
            <a:pPr>
              <a:buNone/>
            </a:pPr>
            <a:endParaRPr lang="en-US" dirty="0" smtClean="0"/>
          </a:p>
          <a:p>
            <a:r>
              <a:rPr lang="en-US" dirty="0" smtClean="0"/>
              <a:t>When water flows through the rotor of the water flow sensor, the rotor rolls. Then the hall-effect sensor</a:t>
            </a:r>
            <a:r>
              <a:rPr lang="en-US" b="1" dirty="0" smtClean="0"/>
              <a:t> </a:t>
            </a:r>
            <a:r>
              <a:rPr lang="en-US" dirty="0" smtClean="0"/>
              <a:t>outputs the corresponding pulse signal.</a:t>
            </a:r>
          </a:p>
          <a:p>
            <a:endParaRPr lang="en-US" dirty="0" smtClean="0"/>
          </a:p>
          <a:p>
            <a:r>
              <a:rPr lang="en-US" dirty="0" smtClean="0"/>
              <a:t>But, when there in no water flow through the pipeline, then the rotor stops rotating since the rate of flow of water is not as the expected value.</a:t>
            </a:r>
          </a:p>
          <a:p>
            <a:endParaRPr lang="en-US" dirty="0" smtClean="0"/>
          </a:p>
          <a:p>
            <a:r>
              <a:rPr lang="en-US" dirty="0" smtClean="0"/>
              <a:t>Hence, the hall-effect sensor cannot generate the corresponding output pulse signal which will be intimidated by our interface.</a:t>
            </a:r>
          </a:p>
          <a:p>
            <a:endParaRPr lang="en-US" dirty="0" smtClean="0"/>
          </a:p>
        </p:txBody>
      </p:sp>
      <p:pic>
        <p:nvPicPr>
          <p:cNvPr id="14338" name="Picture 2" descr="Related image"/>
          <p:cNvPicPr>
            <a:picLocks noChangeAspect="1" noChangeArrowheads="1"/>
          </p:cNvPicPr>
          <p:nvPr/>
        </p:nvPicPr>
        <p:blipFill>
          <a:blip r:embed="rId2"/>
          <a:srcRect/>
          <a:stretch>
            <a:fillRect/>
          </a:stretch>
        </p:blipFill>
        <p:spPr bwMode="auto">
          <a:xfrm>
            <a:off x="4800600" y="609600"/>
            <a:ext cx="4343400" cy="2133600"/>
          </a:xfrm>
          <a:prstGeom prst="rect">
            <a:avLst/>
          </a:prstGeom>
          <a:noFill/>
        </p:spPr>
      </p:pic>
      <p:pic>
        <p:nvPicPr>
          <p:cNvPr id="14340" name="Picture 4" descr="Image result for water flow sensor working"/>
          <p:cNvPicPr>
            <a:picLocks noChangeAspect="1" noChangeArrowheads="1"/>
          </p:cNvPicPr>
          <p:nvPr/>
        </p:nvPicPr>
        <p:blipFill>
          <a:blip r:embed="rId3"/>
          <a:srcRect/>
          <a:stretch>
            <a:fillRect/>
          </a:stretch>
        </p:blipFill>
        <p:spPr bwMode="auto">
          <a:xfrm>
            <a:off x="5562600" y="2800350"/>
            <a:ext cx="3143250" cy="4057650"/>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762000"/>
          </a:xfrm>
        </p:spPr>
        <p:txBody>
          <a:bodyPr/>
          <a:lstStyle/>
          <a:p>
            <a:pPr algn="ctr"/>
            <a:r>
              <a:rPr smtClean="0"/>
              <a:t>SOLUTION-WORKING</a:t>
            </a:r>
            <a:endParaRPr lang="en-US" dirty="0"/>
          </a:p>
        </p:txBody>
      </p:sp>
      <p:sp>
        <p:nvSpPr>
          <p:cNvPr id="2" name="Content Placeholder 1"/>
          <p:cNvSpPr>
            <a:spLocks noGrp="1"/>
          </p:cNvSpPr>
          <p:nvPr>
            <p:ph idx="1"/>
          </p:nvPr>
        </p:nvSpPr>
        <p:spPr>
          <a:xfrm>
            <a:off x="457200" y="1676400"/>
            <a:ext cx="8229600" cy="4876800"/>
          </a:xfrm>
        </p:spPr>
        <p:txBody>
          <a:bodyPr>
            <a:normAutofit fontScale="85000" lnSpcReduction="20000"/>
          </a:bodyPr>
          <a:lstStyle/>
          <a:p>
            <a:r>
              <a:rPr lang="en-US" dirty="0" smtClean="0"/>
              <a:t>Two threshold values u1 and v1 represents upper and lower values respectively. </a:t>
            </a:r>
          </a:p>
          <a:p>
            <a:endParaRPr lang="en-US" dirty="0" smtClean="0"/>
          </a:p>
          <a:p>
            <a:r>
              <a:rPr lang="en-US" dirty="0" smtClean="0"/>
              <a:t>The values are chosen in such a way that upper threshold value is slightly lesser than the tank capacity(say 0.9) and lower threshold values is higher than the tank bottom(say 0.3).</a:t>
            </a:r>
          </a:p>
          <a:p>
            <a:endParaRPr lang="en-US" dirty="0" smtClean="0"/>
          </a:p>
          <a:p>
            <a:r>
              <a:rPr lang="en-US" dirty="0" smtClean="0"/>
              <a:t>The upper and lower threshold values are set and compared from the time delay of ultrasonic waves detected. </a:t>
            </a:r>
          </a:p>
          <a:p>
            <a:endParaRPr lang="en-US" dirty="0" smtClean="0"/>
          </a:p>
          <a:p>
            <a:r>
              <a:rPr lang="en-US" dirty="0" smtClean="0"/>
              <a:t>One should make sure that the tank should neither be empty nor the level of the water in the tank should be kept higher than the sediment height. </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715000"/>
          </a:xfrm>
        </p:spPr>
        <p:txBody>
          <a:bodyPr>
            <a:normAutofit fontScale="77500" lnSpcReduction="20000"/>
          </a:bodyPr>
          <a:lstStyle/>
          <a:p>
            <a:r>
              <a:rPr lang="en-US" dirty="0" smtClean="0"/>
              <a:t>The time at which the tank is at the upper threshold value(u1) is measured as t1 and the time at which the lower threshold(v1) is detected as t2. </a:t>
            </a:r>
          </a:p>
          <a:p>
            <a:endParaRPr lang="en-US" dirty="0" smtClean="0"/>
          </a:p>
          <a:p>
            <a:r>
              <a:rPr lang="en-US" dirty="0" smtClean="0"/>
              <a:t>The difference between t1 and t2 is calculated and rate of consumption of water is also calculated. </a:t>
            </a:r>
          </a:p>
          <a:p>
            <a:endParaRPr lang="en-US" dirty="0" smtClean="0"/>
          </a:p>
          <a:p>
            <a:r>
              <a:rPr lang="en-US" dirty="0" smtClean="0"/>
              <a:t>These values are sent to the cloud storage. </a:t>
            </a:r>
          </a:p>
          <a:p>
            <a:endParaRPr lang="en-US" dirty="0" smtClean="0"/>
          </a:p>
          <a:p>
            <a:r>
              <a:rPr lang="en-US" dirty="0" smtClean="0"/>
              <a:t>int a=distance();</a:t>
            </a:r>
          </a:p>
          <a:p>
            <a:pPr>
              <a:buNone/>
            </a:pPr>
            <a:r>
              <a:rPr lang="en-US" dirty="0" smtClean="0"/>
              <a:t>    if (a &gt;= 0.9*tank_height){</a:t>
            </a:r>
          </a:p>
          <a:p>
            <a:pPr>
              <a:buNone/>
            </a:pPr>
            <a:r>
              <a:rPr lang="en-US" dirty="0" smtClean="0"/>
              <a:t>    Serial.println("motor on");</a:t>
            </a:r>
          </a:p>
          <a:p>
            <a:pPr>
              <a:buNone/>
            </a:pPr>
            <a:r>
              <a:rPr lang="en-US" dirty="0" smtClean="0"/>
              <a:t>    timehigh= millis();</a:t>
            </a:r>
          </a:p>
          <a:p>
            <a:pPr>
              <a:buNone/>
            </a:pPr>
            <a:r>
              <a:rPr lang="en-US" dirty="0" smtClean="0"/>
              <a:t>    }</a:t>
            </a:r>
          </a:p>
          <a:p>
            <a:pPr>
              <a:buNone/>
            </a:pPr>
            <a:r>
              <a:rPr lang="en-US" dirty="0" smtClean="0"/>
              <a:t>    else if(a &lt; 0.3*tank_height){</a:t>
            </a:r>
          </a:p>
          <a:p>
            <a:pPr>
              <a:buNone/>
            </a:pPr>
            <a:r>
              <a:rPr lang="en-US" dirty="0" smtClean="0"/>
              <a:t>    Serial.println("motor off");</a:t>
            </a:r>
          </a:p>
          <a:p>
            <a:pPr>
              <a:buNone/>
            </a:pPr>
            <a:r>
              <a:rPr lang="en-US" dirty="0" smtClean="0"/>
              <a:t>    timelow= millis();</a:t>
            </a:r>
          </a:p>
          <a:p>
            <a:pPr>
              <a:buNone/>
            </a:pPr>
            <a:r>
              <a:rPr lang="en-US" dirty="0" smtClean="0"/>
              <a:t>    }</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shot_2018-12-05-19-54-07-479_cn.wps.moffice_eng.png"/>
          <p:cNvPicPr>
            <a:picLocks noGrp="1" noChangeAspect="1"/>
          </p:cNvPicPr>
          <p:nvPr>
            <p:ph idx="1"/>
          </p:nvPr>
        </p:nvPicPr>
        <p:blipFill>
          <a:blip r:embed="rId2"/>
          <a:stretch>
            <a:fillRect/>
          </a:stretch>
        </p:blipFill>
        <p:spPr>
          <a:xfrm>
            <a:off x="990600" y="528903"/>
            <a:ext cx="6705600" cy="6329097"/>
          </a:xfr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6248400"/>
          </a:xfrm>
          <a:solidFill>
            <a:schemeClr val="bg1"/>
          </a:solidFill>
          <a:ln>
            <a:noFill/>
          </a:ln>
        </p:spPr>
        <p:txBody>
          <a:bodyPr>
            <a:normAutofit fontScale="77500" lnSpcReduction="20000"/>
          </a:bodyPr>
          <a:lstStyle/>
          <a:p>
            <a:r>
              <a:rPr lang="en-US" dirty="0" smtClean="0"/>
              <a:t>If the difference between time high and time low is positive, then we can obtain the fillrate which can be calculated by the formula,                                                             </a:t>
            </a:r>
            <a:endParaRPr lang="en-US" b="1" dirty="0" smtClean="0"/>
          </a:p>
          <a:p>
            <a:pPr>
              <a:buNone/>
            </a:pPr>
            <a:r>
              <a:rPr lang="en-US" dirty="0" smtClean="0">
                <a:solidFill>
                  <a:schemeClr val="accent1"/>
                </a:solidFill>
              </a:rPr>
              <a:t>                               </a:t>
            </a:r>
            <a:r>
              <a:rPr lang="en-US" b="1" dirty="0" smtClean="0">
                <a:solidFill>
                  <a:schemeClr val="tx2"/>
                </a:solidFill>
              </a:rPr>
              <a:t>fill rate = timehigh - timelow</a:t>
            </a:r>
          </a:p>
          <a:p>
            <a:pPr>
              <a:buNone/>
            </a:pPr>
            <a:endParaRPr lang="en-US" dirty="0" smtClean="0">
              <a:solidFill>
                <a:schemeClr val="tx2"/>
              </a:solidFill>
            </a:endParaRPr>
          </a:p>
          <a:p>
            <a:r>
              <a:rPr lang="en-US" dirty="0" smtClean="0"/>
              <a:t>And, if the difference is negative then we can get to know the discharge rate of the tank using,</a:t>
            </a:r>
          </a:p>
          <a:p>
            <a:pPr algn="ctr">
              <a:buNone/>
            </a:pPr>
            <a:r>
              <a:rPr lang="en-US" dirty="0" smtClean="0"/>
              <a:t>	</a:t>
            </a:r>
            <a:r>
              <a:rPr lang="en-US" b="1" dirty="0" smtClean="0">
                <a:solidFill>
                  <a:schemeClr val="tx2"/>
                </a:solidFill>
              </a:rPr>
              <a:t>discharge rate = timelow - timehigh</a:t>
            </a:r>
          </a:p>
          <a:p>
            <a:pPr algn="ctr">
              <a:buNone/>
            </a:pPr>
            <a:endParaRPr lang="en-US" b="1" dirty="0" smtClean="0">
              <a:solidFill>
                <a:schemeClr val="tx2"/>
              </a:solidFill>
            </a:endParaRPr>
          </a:p>
          <a:p>
            <a:r>
              <a:rPr lang="en-US" dirty="0" smtClean="0"/>
              <a:t>Water consumed from the tank per day during a particular interval of time by one family can be calculated and designated as the average consumption of the locality.</a:t>
            </a:r>
          </a:p>
          <a:p>
            <a:endParaRPr lang="en-US" dirty="0" smtClean="0"/>
          </a:p>
          <a:p>
            <a:r>
              <a:rPr lang="en-US" dirty="0" smtClean="0"/>
              <a:t>The expected consumption rate is the water consumed from the tank per day by the locality which can be calculated by,</a:t>
            </a:r>
          </a:p>
          <a:p>
            <a:pPr algn="ctr">
              <a:buNone/>
            </a:pPr>
            <a:r>
              <a:rPr lang="en-US" b="1" dirty="0" smtClean="0"/>
              <a:t>	</a:t>
            </a:r>
            <a:r>
              <a:rPr lang="en-US" b="1" dirty="0" smtClean="0">
                <a:solidFill>
                  <a:schemeClr val="tx2"/>
                </a:solidFill>
              </a:rPr>
              <a:t>water consumed by one family * total no of families which consumed water supplied by that tank / 24</a:t>
            </a:r>
          </a:p>
          <a:p>
            <a:pPr algn="ctr">
              <a:buNone/>
            </a:pPr>
            <a:endParaRPr lang="en-US" b="1" dirty="0" smtClean="0">
              <a:solidFill>
                <a:schemeClr val="tx2"/>
              </a:solidFill>
            </a:endParaRPr>
          </a:p>
          <a:p>
            <a:r>
              <a:rPr lang="en-US" dirty="0" smtClean="0"/>
              <a:t>The expected consumption can be obtained from the expected consumption rate by,</a:t>
            </a:r>
          </a:p>
          <a:p>
            <a:pPr algn="ctr">
              <a:buNone/>
            </a:pPr>
            <a:r>
              <a:rPr lang="en-US" b="1" dirty="0" smtClean="0">
                <a:solidFill>
                  <a:schemeClr val="tx2"/>
                </a:solidFill>
              </a:rPr>
              <a:t>expected consumption rate * discharge rate</a:t>
            </a:r>
          </a:p>
          <a:p>
            <a:pPr>
              <a:buNone/>
            </a:pPr>
            <a:endParaRPr lang="en-US" dirty="0" smtClean="0"/>
          </a:p>
          <a:p>
            <a:pPr>
              <a:buNone/>
            </a:pPr>
            <a:endParaRPr lang="en-US" b="1"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990600"/>
          </a:xfrm>
        </p:spPr>
        <p:txBody>
          <a:bodyPr/>
          <a:lstStyle/>
          <a:p>
            <a:pPr algn="ctr"/>
            <a:r>
              <a:rPr smtClean="0"/>
              <a:t>INTRODUCTION</a:t>
            </a:r>
            <a:endParaRPr lang="en-US" dirty="0"/>
          </a:p>
        </p:txBody>
      </p:sp>
      <p:sp>
        <p:nvSpPr>
          <p:cNvPr id="2" name="Content Placeholder 1"/>
          <p:cNvSpPr>
            <a:spLocks noGrp="1"/>
          </p:cNvSpPr>
          <p:nvPr>
            <p:ph sz="half" idx="1"/>
          </p:nvPr>
        </p:nvSpPr>
        <p:spPr>
          <a:xfrm>
            <a:off x="228600" y="2133600"/>
            <a:ext cx="4059936" cy="2667000"/>
          </a:xfrm>
        </p:spPr>
        <p:txBody>
          <a:bodyPr>
            <a:normAutofit/>
          </a:bodyPr>
          <a:lstStyle/>
          <a:p>
            <a:r>
              <a:rPr lang="en-US" dirty="0" smtClean="0"/>
              <a:t>The need to supply water to the growing citizens is in the hands of government bodies. </a:t>
            </a:r>
          </a:p>
          <a:p>
            <a:endParaRPr lang="en-US" dirty="0" smtClean="0"/>
          </a:p>
          <a:p>
            <a:r>
              <a:rPr lang="en-US" dirty="0" smtClean="0"/>
              <a:t>Proper and accurate calculation and monitoring of water consumption is a laborious process.  </a:t>
            </a:r>
          </a:p>
        </p:txBody>
      </p:sp>
      <p:pic>
        <p:nvPicPr>
          <p:cNvPr id="5" name="Content Placeholder 4" descr="water management.jpg"/>
          <p:cNvPicPr>
            <a:picLocks noGrp="1" noChangeAspect="1"/>
          </p:cNvPicPr>
          <p:nvPr>
            <p:ph sz="half" idx="2"/>
          </p:nvPr>
        </p:nvPicPr>
        <p:blipFill>
          <a:blip r:embed="rId2"/>
          <a:stretch>
            <a:fillRect/>
          </a:stretch>
        </p:blipFill>
        <p:spPr>
          <a:xfrm>
            <a:off x="4419600" y="1524001"/>
            <a:ext cx="4724400" cy="4343400"/>
          </a:xfr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572000"/>
          </a:xfrm>
        </p:spPr>
        <p:txBody>
          <a:bodyPr>
            <a:normAutofit lnSpcReduction="10000"/>
          </a:bodyPr>
          <a:lstStyle/>
          <a:p>
            <a:r>
              <a:rPr lang="en-US" dirty="0" smtClean="0"/>
              <a:t>Each tank in each area is programmed an identification code which is sent along with the data(MAC address is mapped). </a:t>
            </a:r>
          </a:p>
          <a:p>
            <a:endParaRPr lang="en-US" dirty="0" smtClean="0"/>
          </a:p>
          <a:p>
            <a:r>
              <a:rPr lang="en-US" dirty="0" smtClean="0"/>
              <a:t>The administration department officials can then look into the data and the system present a simple data visualization about the water consumption. </a:t>
            </a:r>
          </a:p>
          <a:p>
            <a:endParaRPr lang="en-US" dirty="0" smtClean="0"/>
          </a:p>
          <a:p>
            <a:r>
              <a:rPr lang="en-US" dirty="0" smtClean="0"/>
              <a:t>The data visualization approach is as shown:</a:t>
            </a:r>
          </a:p>
          <a:p>
            <a:pPr>
              <a:buNone/>
            </a:pPr>
            <a:r>
              <a:rPr lang="en-US" dirty="0" smtClean="0"/>
              <a:t> </a:t>
            </a:r>
          </a:p>
          <a:p>
            <a:pPr>
              <a:buNone/>
            </a:pPr>
            <a:endParaRPr lang="en-US" dirty="0" smtClean="0"/>
          </a:p>
          <a:p>
            <a:pPr>
              <a:buNone/>
            </a:pPr>
            <a:endParaRPr lang="en-US" dirty="0" smtClean="0"/>
          </a:p>
          <a:p>
            <a:endParaRPr lang="en-US" dirty="0" smtClean="0"/>
          </a:p>
          <a:p>
            <a:endParaRPr lang="en-US" dirty="0" smtClean="0"/>
          </a:p>
          <a:p>
            <a:endParaRPr lang="en-US" dirty="0"/>
          </a:p>
        </p:txBody>
      </p:sp>
      <p:pic>
        <p:nvPicPr>
          <p:cNvPr id="6" name="Picture 5" descr="Picture2.png"/>
          <p:cNvPicPr>
            <a:picLocks noChangeAspect="1"/>
          </p:cNvPicPr>
          <p:nvPr/>
        </p:nvPicPr>
        <p:blipFill>
          <a:blip r:embed="rId2"/>
          <a:stretch>
            <a:fillRect/>
          </a:stretch>
        </p:blipFill>
        <p:spPr>
          <a:xfrm>
            <a:off x="685800" y="5029200"/>
            <a:ext cx="7848600" cy="1444767"/>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4038600" cy="5708587"/>
          </a:xfrm>
        </p:spPr>
        <p:txBody>
          <a:bodyPr>
            <a:normAutofit fontScale="85000" lnSpcReduction="20000"/>
          </a:bodyPr>
          <a:lstStyle/>
          <a:p>
            <a:r>
              <a:rPr lang="en-US" dirty="0" smtClean="0"/>
              <a:t>Consider multiple water flow sensors connected in a pipeline at a finite distance between them.</a:t>
            </a:r>
          </a:p>
          <a:p>
            <a:endParaRPr lang="en-US" dirty="0" smtClean="0"/>
          </a:p>
          <a:p>
            <a:r>
              <a:rPr lang="en-US" dirty="0" smtClean="0"/>
              <a:t>If all the sensors are giving the expected output, then we can observe that there is no leak or block near that particular sensor and that the flow of water is smooth.</a:t>
            </a:r>
          </a:p>
          <a:p>
            <a:endParaRPr lang="en-US" dirty="0" smtClean="0"/>
          </a:p>
          <a:p>
            <a:r>
              <a:rPr lang="en-US" dirty="0" smtClean="0"/>
              <a:t>Suppose, if any sensor(say the last sensor connected) doesn’t give us the desired output pulse signal, then one can assume that there is some misfunction between the last sensor and its respective preceding sensor.</a:t>
            </a:r>
          </a:p>
          <a:p>
            <a:endParaRPr lang="en-US" dirty="0" smtClean="0"/>
          </a:p>
          <a:p>
            <a:r>
              <a:rPr lang="en-US" dirty="0" smtClean="0"/>
              <a:t>This misfunction maybe due to the leak or block of waterflow in the pipeline. </a:t>
            </a:r>
          </a:p>
          <a:p>
            <a:endParaRPr lang="en-US" dirty="0" smtClean="0"/>
          </a:p>
          <a:p>
            <a:r>
              <a:rPr lang="en-US" dirty="0" smtClean="0"/>
              <a:t>The IP address of the sensor is obtained and with the help of this, the user can locate the exact area of leakage of water.</a:t>
            </a:r>
            <a:endParaRPr lang="en-US" dirty="0"/>
          </a:p>
        </p:txBody>
      </p:sp>
      <p:pic>
        <p:nvPicPr>
          <p:cNvPr id="7" name="Content Placeholder 6" descr="leaky pipeline 1.jpg"/>
          <p:cNvPicPr>
            <a:picLocks noGrp="1" noChangeAspect="1"/>
          </p:cNvPicPr>
          <p:nvPr>
            <p:ph sz="half" idx="2"/>
          </p:nvPr>
        </p:nvPicPr>
        <p:blipFill>
          <a:blip r:embed="rId2"/>
          <a:stretch>
            <a:fillRect/>
          </a:stretch>
        </p:blipFill>
        <p:spPr>
          <a:xfrm>
            <a:off x="4876800" y="2743200"/>
            <a:ext cx="3828271" cy="2219099"/>
          </a:xfrm>
        </p:spPr>
      </p:pic>
      <p:sp>
        <p:nvSpPr>
          <p:cNvPr id="8" name="TextBox 7"/>
          <p:cNvSpPr txBox="1"/>
          <p:nvPr/>
        </p:nvSpPr>
        <p:spPr>
          <a:xfrm>
            <a:off x="4800600" y="2667000"/>
            <a:ext cx="762000" cy="2462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SENSOR</a:t>
            </a:r>
            <a:endParaRPr lang="en-US" sz="1000" dirty="0"/>
          </a:p>
        </p:txBody>
      </p:sp>
      <p:sp>
        <p:nvSpPr>
          <p:cNvPr id="9" name="TextBox 8"/>
          <p:cNvSpPr txBox="1"/>
          <p:nvPr/>
        </p:nvSpPr>
        <p:spPr>
          <a:xfrm>
            <a:off x="5791200" y="2743200"/>
            <a:ext cx="914400" cy="2539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PIPELINE</a:t>
            </a:r>
            <a:endParaRPr lang="en-US" sz="1050" dirty="0"/>
          </a:p>
        </p:txBody>
      </p:sp>
      <p:sp>
        <p:nvSpPr>
          <p:cNvPr id="10" name="TextBox 9"/>
          <p:cNvSpPr txBox="1"/>
          <p:nvPr/>
        </p:nvSpPr>
        <p:spPr>
          <a:xfrm>
            <a:off x="6934200" y="2590800"/>
            <a:ext cx="6858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LEAK</a:t>
            </a:r>
            <a:endParaRPr lang="en-US" sz="1050" dirty="0"/>
          </a:p>
        </p:txBody>
      </p:sp>
      <p:sp>
        <p:nvSpPr>
          <p:cNvPr id="11" name="TextBox 10"/>
          <p:cNvSpPr txBox="1"/>
          <p:nvPr/>
        </p:nvSpPr>
        <p:spPr>
          <a:xfrm>
            <a:off x="5257800" y="3733800"/>
            <a:ext cx="9144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SENSOR 1</a:t>
            </a:r>
            <a:endParaRPr lang="en-US" sz="1050" dirty="0"/>
          </a:p>
        </p:txBody>
      </p:sp>
      <p:sp>
        <p:nvSpPr>
          <p:cNvPr id="12" name="TextBox 11"/>
          <p:cNvSpPr txBox="1"/>
          <p:nvPr/>
        </p:nvSpPr>
        <p:spPr>
          <a:xfrm>
            <a:off x="7620000" y="3733800"/>
            <a:ext cx="9144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SENSOR 2</a:t>
            </a:r>
            <a:endParaRPr lang="en-US" sz="1050" dirty="0"/>
          </a:p>
        </p:txBody>
      </p:sp>
      <p:sp>
        <p:nvSpPr>
          <p:cNvPr id="13" name="TextBox 12"/>
          <p:cNvSpPr txBox="1"/>
          <p:nvPr/>
        </p:nvSpPr>
        <p:spPr>
          <a:xfrm>
            <a:off x="6781800" y="3886200"/>
            <a:ext cx="685800" cy="25391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50" dirty="0" smtClean="0"/>
              <a:t>LEAK</a:t>
            </a:r>
            <a:endParaRPr lang="en-US" sz="105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990600"/>
          </a:xfrm>
        </p:spPr>
        <p:txBody>
          <a:bodyPr/>
          <a:lstStyle/>
          <a:p>
            <a:pPr algn="ctr"/>
            <a:r>
              <a:rPr smtClean="0"/>
              <a:t>CONCLUSION</a:t>
            </a:r>
            <a:endParaRPr lang="en-US" dirty="0"/>
          </a:p>
        </p:txBody>
      </p:sp>
      <p:sp>
        <p:nvSpPr>
          <p:cNvPr id="2" name="Content Placeholder 1"/>
          <p:cNvSpPr>
            <a:spLocks noGrp="1"/>
          </p:cNvSpPr>
          <p:nvPr>
            <p:ph idx="1"/>
          </p:nvPr>
        </p:nvSpPr>
        <p:spPr>
          <a:xfrm>
            <a:off x="457200" y="1600200"/>
            <a:ext cx="8229600" cy="4648200"/>
          </a:xfrm>
        </p:spPr>
        <p:txBody>
          <a:bodyPr>
            <a:normAutofit/>
          </a:bodyPr>
          <a:lstStyle/>
          <a:p>
            <a:r>
              <a:rPr lang="en-US" dirty="0" smtClean="0"/>
              <a:t>Our solution is an outcome of the experimentation with the Arduino Uno microcontroller with ultrasonic sensor using IoT Technology to measure the water consumption in the overhead tanks of a region. </a:t>
            </a:r>
          </a:p>
          <a:p>
            <a:pPr>
              <a:buNone/>
            </a:pPr>
            <a:endParaRPr lang="en-US" dirty="0" smtClean="0"/>
          </a:p>
          <a:p>
            <a:r>
              <a:rPr lang="en-US" dirty="0" smtClean="0"/>
              <a:t>We have also extended our solution by presenting additional data to the end user such as leakage of water.</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990600"/>
            <a:ext cx="4114800" cy="5410200"/>
          </a:xfrm>
        </p:spPr>
        <p:txBody>
          <a:bodyPr>
            <a:normAutofit/>
          </a:bodyPr>
          <a:lstStyle/>
          <a:p>
            <a:r>
              <a:rPr lang="en-US" dirty="0" smtClean="0"/>
              <a:t>Through this proposal, we are suggesting a method of monitoring the usage of water and disseminate the data in the cloud.</a:t>
            </a:r>
          </a:p>
          <a:p>
            <a:endParaRPr lang="en-US" dirty="0" smtClean="0"/>
          </a:p>
          <a:p>
            <a:r>
              <a:rPr lang="en-US" dirty="0" smtClean="0"/>
              <a:t>As a result, the administrator can do a simple data analytics on the data for water management.</a:t>
            </a:r>
          </a:p>
          <a:p>
            <a:pPr>
              <a:buNone/>
            </a:pPr>
            <a:endParaRPr lang="en-US" dirty="0" smtClean="0"/>
          </a:p>
          <a:p>
            <a:r>
              <a:rPr lang="en-US" dirty="0" smtClean="0"/>
              <a:t>We conclude with the estimation of turnaround time for the plan of action when done manually and with the help of the technology. </a:t>
            </a:r>
          </a:p>
          <a:p>
            <a:endParaRPr lang="en-US" dirty="0"/>
          </a:p>
        </p:txBody>
      </p:sp>
      <p:pic>
        <p:nvPicPr>
          <p:cNvPr id="6" name="Content Placeholder 5" descr="tablet.jpg"/>
          <p:cNvPicPr>
            <a:picLocks noGrp="1" noChangeAspect="1"/>
          </p:cNvPicPr>
          <p:nvPr>
            <p:ph sz="half" idx="2"/>
          </p:nvPr>
        </p:nvPicPr>
        <p:blipFill>
          <a:blip r:embed="rId2"/>
          <a:stretch>
            <a:fillRect/>
          </a:stretch>
        </p:blipFill>
        <p:spPr>
          <a:xfrm>
            <a:off x="4419600" y="1828800"/>
            <a:ext cx="4365775" cy="3276600"/>
          </a:xfr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914400"/>
          </a:xfrm>
        </p:spPr>
        <p:txBody>
          <a:bodyPr/>
          <a:lstStyle/>
          <a:p>
            <a:pPr algn="ctr"/>
            <a:r>
              <a:rPr smtClean="0"/>
              <a:t>PROBLEM DISCUSSED</a:t>
            </a:r>
            <a:endParaRPr lang="en-US" dirty="0"/>
          </a:p>
        </p:txBody>
      </p:sp>
      <p:sp>
        <p:nvSpPr>
          <p:cNvPr id="2" name="Content Placeholder 1"/>
          <p:cNvSpPr>
            <a:spLocks noGrp="1"/>
          </p:cNvSpPr>
          <p:nvPr>
            <p:ph sz="half" idx="1"/>
          </p:nvPr>
        </p:nvSpPr>
        <p:spPr>
          <a:xfrm>
            <a:off x="457200" y="1524000"/>
            <a:ext cx="4059936" cy="4495800"/>
          </a:xfrm>
        </p:spPr>
        <p:txBody>
          <a:bodyPr>
            <a:normAutofit/>
          </a:bodyPr>
          <a:lstStyle/>
          <a:p>
            <a:endParaRPr lang="en-US" dirty="0" smtClean="0"/>
          </a:p>
          <a:p>
            <a:r>
              <a:rPr lang="en-US" dirty="0" smtClean="0"/>
              <a:t>Water scarcity is the lack of sufficient available water resources to meet the demands of water usage within a region(especially in India where the population grows exponentially).</a:t>
            </a:r>
          </a:p>
          <a:p>
            <a:pPr>
              <a:buNone/>
            </a:pPr>
            <a:endParaRPr lang="en-US" dirty="0" smtClean="0"/>
          </a:p>
          <a:p>
            <a:r>
              <a:rPr lang="en-US" dirty="0" smtClean="0"/>
              <a:t>It is estimated that during the year 2025, 1.8 billon people including farmers may be affected by the water scarcity.</a:t>
            </a:r>
          </a:p>
        </p:txBody>
      </p:sp>
      <p:pic>
        <p:nvPicPr>
          <p:cNvPr id="5" name="Content Placeholder 4" descr="water scarcity.jpg"/>
          <p:cNvPicPr>
            <a:picLocks noGrp="1" noChangeAspect="1"/>
          </p:cNvPicPr>
          <p:nvPr>
            <p:ph sz="half" idx="2"/>
          </p:nvPr>
        </p:nvPicPr>
        <p:blipFill>
          <a:blip r:embed="rId3" cstate="print"/>
          <a:stretch>
            <a:fillRect/>
          </a:stretch>
        </p:blipFill>
        <p:spPr>
          <a:xfrm>
            <a:off x="5181600" y="1549278"/>
            <a:ext cx="3449638" cy="2299066"/>
          </a:xfrm>
        </p:spPr>
      </p:pic>
      <p:pic>
        <p:nvPicPr>
          <p:cNvPr id="29698" name="Picture 2" descr="Image result for population vs water demand"/>
          <p:cNvPicPr>
            <a:picLocks noChangeAspect="1" noChangeArrowheads="1"/>
          </p:cNvPicPr>
          <p:nvPr/>
        </p:nvPicPr>
        <p:blipFill>
          <a:blip r:embed="rId4"/>
          <a:srcRect/>
          <a:stretch>
            <a:fillRect/>
          </a:stretch>
        </p:blipFill>
        <p:spPr bwMode="auto">
          <a:xfrm>
            <a:off x="4953000" y="4114800"/>
            <a:ext cx="3772571" cy="2324100"/>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4495800" cy="5638800"/>
          </a:xfrm>
        </p:spPr>
        <p:txBody>
          <a:bodyPr>
            <a:normAutofit/>
          </a:bodyPr>
          <a:lstStyle/>
          <a:p>
            <a:r>
              <a:rPr lang="en-US" dirty="0" smtClean="0"/>
              <a:t>Lack of proper tools to analyze trends and behavior of people results in weak water distribution programs and plans.</a:t>
            </a:r>
          </a:p>
          <a:p>
            <a:pPr>
              <a:buNone/>
            </a:pPr>
            <a:endParaRPr lang="en-US" dirty="0" smtClean="0"/>
          </a:p>
          <a:p>
            <a:r>
              <a:rPr lang="en-US" dirty="0" smtClean="0"/>
              <a:t>On the other hand, the consumer lack proper tools to stay tuned and alerted to water consumption.</a:t>
            </a:r>
          </a:p>
          <a:p>
            <a:endParaRPr lang="en-US" dirty="0"/>
          </a:p>
        </p:txBody>
      </p:sp>
      <p:pic>
        <p:nvPicPr>
          <p:cNvPr id="3" name="Picture 2" descr="pipe burst.jpg"/>
          <p:cNvPicPr>
            <a:picLocks noChangeAspect="1"/>
          </p:cNvPicPr>
          <p:nvPr/>
        </p:nvPicPr>
        <p:blipFill>
          <a:blip r:embed="rId2"/>
          <a:stretch>
            <a:fillRect/>
          </a:stretch>
        </p:blipFill>
        <p:spPr>
          <a:xfrm>
            <a:off x="4876800" y="838200"/>
            <a:ext cx="3581400" cy="2686050"/>
          </a:xfrm>
          <a:prstGeom prst="rect">
            <a:avLst/>
          </a:prstGeom>
        </p:spPr>
      </p:pic>
      <p:pic>
        <p:nvPicPr>
          <p:cNvPr id="4" name="Picture 3" descr="water-resource-management.jpg"/>
          <p:cNvPicPr>
            <a:picLocks noChangeAspect="1"/>
          </p:cNvPicPr>
          <p:nvPr/>
        </p:nvPicPr>
        <p:blipFill>
          <a:blip r:embed="rId3"/>
          <a:stretch>
            <a:fillRect/>
          </a:stretch>
        </p:blipFill>
        <p:spPr>
          <a:xfrm>
            <a:off x="4876800" y="3505200"/>
            <a:ext cx="3657600" cy="2802194"/>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1066800"/>
          </a:xfrm>
        </p:spPr>
        <p:txBody>
          <a:bodyPr>
            <a:normAutofit fontScale="90000"/>
          </a:bodyPr>
          <a:lstStyle/>
          <a:p>
            <a:pPr algn="ctr"/>
            <a:r>
              <a:rPr smtClean="0"/>
              <a:t>HOW IoT ASSISTS IN DETERMINING WATER DEMAND IN A CITY?</a:t>
            </a:r>
            <a:endParaRPr lang="en-US" dirty="0"/>
          </a:p>
        </p:txBody>
      </p:sp>
      <p:sp>
        <p:nvSpPr>
          <p:cNvPr id="2" name="Content Placeholder 1"/>
          <p:cNvSpPr>
            <a:spLocks noGrp="1"/>
          </p:cNvSpPr>
          <p:nvPr>
            <p:ph sz="half" idx="1"/>
          </p:nvPr>
        </p:nvSpPr>
        <p:spPr>
          <a:xfrm>
            <a:off x="457200" y="2209800"/>
            <a:ext cx="4038600" cy="4297363"/>
          </a:xfrm>
        </p:spPr>
        <p:txBody>
          <a:bodyPr>
            <a:normAutofit fontScale="92500" lnSpcReduction="20000"/>
          </a:bodyPr>
          <a:lstStyle/>
          <a:p>
            <a:endParaRPr lang="en-US" dirty="0" smtClean="0"/>
          </a:p>
          <a:p>
            <a:r>
              <a:rPr lang="en-US" dirty="0" smtClean="0"/>
              <a:t>The Internet of Things as a technology holds great potential to solve “Water Scarcity” through smart, instant and predictable management.</a:t>
            </a:r>
          </a:p>
          <a:p>
            <a:endParaRPr lang="en-US" dirty="0" smtClean="0"/>
          </a:p>
          <a:p>
            <a:r>
              <a:rPr lang="en-US" dirty="0" smtClean="0"/>
              <a:t>With the help of IoT, water distribution, management and planning shall become more easy for the administrators for efficient results.</a:t>
            </a:r>
          </a:p>
          <a:p>
            <a:endParaRPr lang="en-US" dirty="0" smtClean="0"/>
          </a:p>
          <a:p>
            <a:r>
              <a:rPr lang="en-US" dirty="0" smtClean="0"/>
              <a:t>Also, we can monitor and transmit data, which could be stored in the cloud.</a:t>
            </a:r>
          </a:p>
          <a:p>
            <a:pPr>
              <a:buNone/>
            </a:pPr>
            <a:endParaRPr lang="en-US" dirty="0"/>
          </a:p>
        </p:txBody>
      </p:sp>
      <p:pic>
        <p:nvPicPr>
          <p:cNvPr id="5" name="Content Placeholder 4" descr="dfsgdfsfgd.png"/>
          <p:cNvPicPr>
            <a:picLocks noGrp="1" noChangeAspect="1"/>
          </p:cNvPicPr>
          <p:nvPr>
            <p:ph sz="half" idx="2"/>
          </p:nvPr>
        </p:nvPicPr>
        <p:blipFill>
          <a:blip r:embed="rId2"/>
          <a:stretch>
            <a:fillRect/>
          </a:stretch>
        </p:blipFill>
        <p:spPr>
          <a:xfrm>
            <a:off x="4419600" y="2514600"/>
            <a:ext cx="4572000" cy="3505200"/>
          </a:xfr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229600" cy="1219200"/>
          </a:xfrm>
        </p:spPr>
        <p:txBody>
          <a:bodyPr/>
          <a:lstStyle/>
          <a:p>
            <a:pPr algn="ctr"/>
            <a:r>
              <a:rPr smtClean="0"/>
              <a:t>SOLUTION-COMPONENTS USED</a:t>
            </a:r>
            <a:endParaRPr lang="en-US" dirty="0"/>
          </a:p>
        </p:txBody>
      </p:sp>
      <p:sp>
        <p:nvSpPr>
          <p:cNvPr id="2" name="Content Placeholder 1"/>
          <p:cNvSpPr>
            <a:spLocks noGrp="1"/>
          </p:cNvSpPr>
          <p:nvPr>
            <p:ph sz="half" idx="1"/>
          </p:nvPr>
        </p:nvSpPr>
        <p:spPr>
          <a:xfrm>
            <a:off x="0" y="1752600"/>
            <a:ext cx="4191000" cy="3048000"/>
          </a:xfrm>
        </p:spPr>
        <p:txBody>
          <a:bodyPr>
            <a:normAutofit fontScale="92500" lnSpcReduction="10000"/>
          </a:bodyPr>
          <a:lstStyle/>
          <a:p>
            <a:pPr>
              <a:buNone/>
            </a:pPr>
            <a:endParaRPr lang="en-US" dirty="0" smtClean="0"/>
          </a:p>
          <a:p>
            <a:r>
              <a:rPr lang="en-US" dirty="0" smtClean="0"/>
              <a:t>The main components we would be making use of in our solution </a:t>
            </a:r>
            <a:r>
              <a:rPr lang="en-US" dirty="0" smtClean="0"/>
              <a:t>are: </a:t>
            </a:r>
          </a:p>
          <a:p>
            <a:pPr>
              <a:buNone/>
            </a:pPr>
            <a:r>
              <a:rPr lang="en-US" dirty="0" smtClean="0"/>
              <a:t>    Arduino Uno</a:t>
            </a:r>
          </a:p>
          <a:p>
            <a:pPr>
              <a:buNone/>
            </a:pPr>
            <a:r>
              <a:rPr lang="en-US" dirty="0" smtClean="0"/>
              <a:t>    GSM </a:t>
            </a:r>
            <a:r>
              <a:rPr lang="en-US" dirty="0" smtClean="0"/>
              <a:t>Module sim </a:t>
            </a:r>
            <a:r>
              <a:rPr lang="en-US" dirty="0" smtClean="0"/>
              <a:t>900a /  ESP8266 HDK</a:t>
            </a:r>
          </a:p>
          <a:p>
            <a:pPr>
              <a:buNone/>
            </a:pPr>
            <a:r>
              <a:rPr lang="en-US" dirty="0" smtClean="0"/>
              <a:t>    Ultrasonic  </a:t>
            </a:r>
            <a:r>
              <a:rPr lang="en-US" dirty="0" smtClean="0"/>
              <a:t>sensor </a:t>
            </a:r>
            <a:r>
              <a:rPr lang="en-US" dirty="0" smtClean="0"/>
              <a:t>/ LM200</a:t>
            </a:r>
          </a:p>
          <a:p>
            <a:pPr>
              <a:buNone/>
            </a:pPr>
            <a:r>
              <a:rPr lang="en-US" dirty="0" smtClean="0"/>
              <a:t>    Water </a:t>
            </a:r>
            <a:r>
              <a:rPr lang="en-US" dirty="0" smtClean="0"/>
              <a:t>flow sensor</a:t>
            </a:r>
          </a:p>
          <a:p>
            <a:pPr algn="ctr">
              <a:buNone/>
            </a:pPr>
            <a:r>
              <a:rPr lang="en-US" dirty="0" smtClean="0"/>
              <a:t>			</a:t>
            </a:r>
            <a:endParaRPr lang="en-US" dirty="0"/>
          </a:p>
        </p:txBody>
      </p:sp>
      <p:pic>
        <p:nvPicPr>
          <p:cNvPr id="5" name="Content Placeholder 4" descr="images (1).jpeg"/>
          <p:cNvPicPr>
            <a:picLocks noGrp="1" noChangeAspect="1"/>
          </p:cNvPicPr>
          <p:nvPr>
            <p:ph sz="half" idx="2"/>
          </p:nvPr>
        </p:nvPicPr>
        <p:blipFill>
          <a:blip r:embed="rId2"/>
          <a:stretch>
            <a:fillRect/>
          </a:stretch>
        </p:blipFill>
        <p:spPr>
          <a:xfrm>
            <a:off x="4038600" y="3200400"/>
            <a:ext cx="2333259" cy="1524000"/>
          </a:xfrm>
        </p:spPr>
      </p:pic>
      <p:pic>
        <p:nvPicPr>
          <p:cNvPr id="7" name="Picture 6" descr="item_XL_6186780_3246529.jpg"/>
          <p:cNvPicPr>
            <a:picLocks noChangeAspect="1"/>
          </p:cNvPicPr>
          <p:nvPr/>
        </p:nvPicPr>
        <p:blipFill>
          <a:blip r:embed="rId3"/>
          <a:stretch>
            <a:fillRect/>
          </a:stretch>
        </p:blipFill>
        <p:spPr>
          <a:xfrm>
            <a:off x="4267200" y="1676400"/>
            <a:ext cx="4038600" cy="1371600"/>
          </a:xfrm>
          <a:prstGeom prst="rect">
            <a:avLst/>
          </a:prstGeom>
        </p:spPr>
      </p:pic>
      <p:pic>
        <p:nvPicPr>
          <p:cNvPr id="8" name="Picture 7" descr="ultrasonic sensor.jpg"/>
          <p:cNvPicPr>
            <a:picLocks noChangeAspect="1"/>
          </p:cNvPicPr>
          <p:nvPr/>
        </p:nvPicPr>
        <p:blipFill>
          <a:blip r:embed="rId4"/>
          <a:stretch>
            <a:fillRect/>
          </a:stretch>
        </p:blipFill>
        <p:spPr>
          <a:xfrm>
            <a:off x="4800600" y="4876800"/>
            <a:ext cx="1600200" cy="1600200"/>
          </a:xfrm>
          <a:prstGeom prst="rect">
            <a:avLst/>
          </a:prstGeom>
        </p:spPr>
      </p:pic>
      <p:pic>
        <p:nvPicPr>
          <p:cNvPr id="9" name="Picture 8" descr="images (2).jpeg"/>
          <p:cNvPicPr>
            <a:picLocks noChangeAspect="1"/>
          </p:cNvPicPr>
          <p:nvPr/>
        </p:nvPicPr>
        <p:blipFill>
          <a:blip r:embed="rId5"/>
          <a:stretch>
            <a:fillRect/>
          </a:stretch>
        </p:blipFill>
        <p:spPr>
          <a:xfrm>
            <a:off x="228600" y="4648200"/>
            <a:ext cx="4343400" cy="1905000"/>
          </a:xfrm>
          <a:prstGeom prst="rect">
            <a:avLst/>
          </a:prstGeom>
        </p:spPr>
      </p:pic>
      <p:pic>
        <p:nvPicPr>
          <p:cNvPr id="14338" name="Picture 2" descr="Image result for LM200 LASER"/>
          <p:cNvPicPr>
            <a:picLocks noChangeAspect="1" noChangeArrowheads="1"/>
          </p:cNvPicPr>
          <p:nvPr/>
        </p:nvPicPr>
        <p:blipFill>
          <a:blip r:embed="rId6"/>
          <a:srcRect/>
          <a:stretch>
            <a:fillRect/>
          </a:stretch>
        </p:blipFill>
        <p:spPr bwMode="auto">
          <a:xfrm>
            <a:off x="6553200" y="4572000"/>
            <a:ext cx="2286000" cy="2286000"/>
          </a:xfrm>
          <a:prstGeom prst="rect">
            <a:avLst/>
          </a:prstGeom>
          <a:noFill/>
        </p:spPr>
      </p:pic>
      <p:pic>
        <p:nvPicPr>
          <p:cNvPr id="10" name="Picture 2" descr="http://www.ett.co.th/prodESP/ESP32-DEV-KIT/ESP-WROOM-32%20WIFI_2a.jpg"/>
          <p:cNvPicPr>
            <a:picLocks noChangeAspect="1" noChangeArrowheads="1"/>
          </p:cNvPicPr>
          <p:nvPr/>
        </p:nvPicPr>
        <p:blipFill>
          <a:blip r:embed="rId7"/>
          <a:srcRect/>
          <a:stretch>
            <a:fillRect/>
          </a:stretch>
        </p:blipFill>
        <p:spPr bwMode="auto">
          <a:xfrm>
            <a:off x="6400800" y="2971800"/>
            <a:ext cx="2515422" cy="1785950"/>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09600"/>
            <a:ext cx="8229600" cy="1219200"/>
          </a:xfrm>
        </p:spPr>
        <p:txBody>
          <a:bodyPr>
            <a:normAutofit/>
          </a:bodyPr>
          <a:lstStyle/>
          <a:p>
            <a:pPr algn="ctr"/>
            <a:r>
              <a:rPr smtClean="0"/>
              <a:t>SOLUTION-DESCRIPTION</a:t>
            </a:r>
            <a:endParaRPr lang="en-US" dirty="0"/>
          </a:p>
        </p:txBody>
      </p:sp>
      <p:sp>
        <p:nvSpPr>
          <p:cNvPr id="6" name="Content Placeholder 5"/>
          <p:cNvSpPr>
            <a:spLocks noGrp="1"/>
          </p:cNvSpPr>
          <p:nvPr>
            <p:ph sz="half" idx="1"/>
          </p:nvPr>
        </p:nvSpPr>
        <p:spPr>
          <a:xfrm>
            <a:off x="457200" y="1676400"/>
            <a:ext cx="4267200" cy="5181600"/>
          </a:xfrm>
        </p:spPr>
        <p:txBody>
          <a:bodyPr>
            <a:normAutofit/>
          </a:bodyPr>
          <a:lstStyle/>
          <a:p>
            <a:r>
              <a:rPr lang="en-US" dirty="0" smtClean="0"/>
              <a:t>An Arduino Uno microcontroller is used to control the whole system. </a:t>
            </a:r>
          </a:p>
          <a:p>
            <a:endParaRPr lang="en-US" dirty="0" smtClean="0"/>
          </a:p>
          <a:p>
            <a:r>
              <a:rPr lang="en-US" dirty="0" smtClean="0"/>
              <a:t>It is interfaced with GSM modem and ultrasonic sensor.</a:t>
            </a:r>
          </a:p>
          <a:p>
            <a:pPr>
              <a:buNone/>
            </a:pPr>
            <a:r>
              <a:rPr lang="en-US" dirty="0" smtClean="0"/>
              <a:t> </a:t>
            </a:r>
          </a:p>
          <a:p>
            <a:r>
              <a:rPr lang="en-US" dirty="0" smtClean="0"/>
              <a:t>The distance between the ultrasonic sensor and water is measured and the depth of the water is calculated.</a:t>
            </a:r>
          </a:p>
        </p:txBody>
      </p:sp>
      <p:pic>
        <p:nvPicPr>
          <p:cNvPr id="8" name="Content Placeholder 7" descr="transmitters..... (1).png"/>
          <p:cNvPicPr>
            <a:picLocks noGrp="1" noChangeAspect="1"/>
          </p:cNvPicPr>
          <p:nvPr>
            <p:ph sz="half" idx="2"/>
          </p:nvPr>
        </p:nvPicPr>
        <p:blipFill>
          <a:blip r:embed="rId2" cstate="print"/>
          <a:stretch>
            <a:fillRect/>
          </a:stretch>
        </p:blipFill>
        <p:spPr>
          <a:xfrm>
            <a:off x="4724400" y="2057400"/>
            <a:ext cx="4038600" cy="3581400"/>
          </a:xfr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143000"/>
            <a:ext cx="4059936" cy="4953000"/>
          </a:xfrm>
        </p:spPr>
        <p:txBody>
          <a:bodyPr>
            <a:normAutofit/>
          </a:bodyPr>
          <a:lstStyle/>
          <a:p>
            <a:r>
              <a:rPr lang="en-US" dirty="0" smtClean="0"/>
              <a:t> The ultrasonic source emits pulse of ultrasonic waves which is reflected at the surface of the water.</a:t>
            </a:r>
          </a:p>
          <a:p>
            <a:endParaRPr lang="en-US" dirty="0" smtClean="0"/>
          </a:p>
          <a:p>
            <a:r>
              <a:rPr lang="en-US" dirty="0" smtClean="0"/>
              <a:t>More the water in the tank, less time the ultrasonic waves gets reflected from the surface and vice-versa.</a:t>
            </a:r>
          </a:p>
          <a:p>
            <a:endParaRPr lang="en-US" dirty="0" smtClean="0"/>
          </a:p>
          <a:p>
            <a:r>
              <a:rPr lang="en-US" dirty="0" smtClean="0"/>
              <a:t>The time elapsed between the transmission and reception of the ultrasonic waves is measured. </a:t>
            </a:r>
          </a:p>
        </p:txBody>
      </p:sp>
      <p:pic>
        <p:nvPicPr>
          <p:cNvPr id="8" name="Content Placeholder 7" descr="download.jpg"/>
          <p:cNvPicPr>
            <a:picLocks noGrp="1" noChangeAspect="1"/>
          </p:cNvPicPr>
          <p:nvPr>
            <p:ph sz="half" idx="2"/>
          </p:nvPr>
        </p:nvPicPr>
        <p:blipFill>
          <a:blip r:embed="rId2"/>
          <a:stretch>
            <a:fillRect/>
          </a:stretch>
        </p:blipFill>
        <p:spPr>
          <a:xfrm>
            <a:off x="4572000" y="1828800"/>
            <a:ext cx="4070747" cy="2971800"/>
          </a:xfrm>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775</TotalTime>
  <Words>1212</Words>
  <Application>Microsoft Office PowerPoint</Application>
  <PresentationFormat>On-screen Show (4:3)</PresentationFormat>
  <Paragraphs>168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Urban</vt:lpstr>
      <vt:lpstr>SMART MANAGEMENT OF WATER DISTRIBUTION SYSTEM</vt:lpstr>
      <vt:lpstr>INTRODUCTION</vt:lpstr>
      <vt:lpstr>Slide 3</vt:lpstr>
      <vt:lpstr>PROBLEM DISCUSSED</vt:lpstr>
      <vt:lpstr>Slide 5</vt:lpstr>
      <vt:lpstr>HOW IoT ASSISTS IN DETERMINING WATER DEMAND IN A CITY?</vt:lpstr>
      <vt:lpstr>SOLUTION-COMPONENTS USED</vt:lpstr>
      <vt:lpstr>SOLUTION-DESCRIPTION</vt:lpstr>
      <vt:lpstr>Slide 9</vt:lpstr>
      <vt:lpstr>Slide 10</vt:lpstr>
      <vt:lpstr>Slide 11</vt:lpstr>
      <vt:lpstr>Slide 12</vt:lpstr>
      <vt:lpstr>Slide 13</vt:lpstr>
      <vt:lpstr>Slide 14</vt:lpstr>
      <vt:lpstr>Slide 15</vt:lpstr>
      <vt:lpstr>SOLUTION-WORKING</vt:lpstr>
      <vt:lpstr>Slide 17</vt:lpstr>
      <vt:lpstr>Slide 18</vt:lpstr>
      <vt:lpstr>Slide 19</vt:lpstr>
      <vt:lpstr>Slide 20</vt:lpstr>
      <vt:lpstr>Slide 21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Shaik Kareemullah</dc:creator>
  <cp:lastModifiedBy>Microsoft</cp:lastModifiedBy>
  <cp:revision>65</cp:revision>
  <dcterms:created xsi:type="dcterms:W3CDTF">2018-12-02T12:34:15Z</dcterms:created>
  <dcterms:modified xsi:type="dcterms:W3CDTF">2018-12-05T17:24:47Z</dcterms:modified>
</cp:coreProperties>
</file>