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1" r:id="rId5"/>
    <p:sldId id="259" r:id="rId6"/>
    <p:sldId id="263" r:id="rId7"/>
    <p:sldId id="264" r:id="rId8"/>
    <p:sldId id="260" r:id="rId9"/>
    <p:sldId id="265" r:id="rId10"/>
  </p:sldIdLst>
  <p:sldSz cx="12198350" cy="6858000"/>
  <p:notesSz cx="6950075" cy="9236075"/>
  <p:embeddedFontLst>
    <p:embeddedFont>
      <p:font typeface="Georgia" panose="02040502050405020303" pitchFamily="18" charset="0"/>
      <p:regular r:id="rId12"/>
      <p:bold r:id="rId13"/>
      <p:italic r:id="rId14"/>
      <p:boldItalic r:id="rId15"/>
    </p:embeddedFont>
    <p:embeddedFont>
      <p:font typeface="Inter" panose="020B0604020202020204" charset="0"/>
      <p:regular r:id="rId16"/>
      <p:bold r:id="rId17"/>
    </p:embeddedFont>
    <p:embeddedFont>
      <p:font typeface="Inter Light"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3">
          <p15:clr>
            <a:srgbClr val="A4A3A4"/>
          </p15:clr>
        </p15:guide>
        <p15:guide id="2" pos="382">
          <p15:clr>
            <a:srgbClr val="A4A3A4"/>
          </p15:clr>
        </p15:guide>
        <p15:guide id="3" pos="7302">
          <p15:clr>
            <a:srgbClr val="A4A3A4"/>
          </p15:clr>
        </p15:guide>
        <p15:guide id="4" orient="horz" pos="709">
          <p15:clr>
            <a:srgbClr val="A4A3A4"/>
          </p15:clr>
        </p15:guide>
        <p15:guide id="5" orient="horz" pos="4198">
          <p15:clr>
            <a:srgbClr val="A4A3A4"/>
          </p15:clr>
        </p15:guide>
        <p15:guide id="6" orient="horz" pos="3840">
          <p15:clr>
            <a:srgbClr val="A4A3A4"/>
          </p15:clr>
        </p15:guide>
        <p15:guide id="7" orient="horz" pos="3994">
          <p15:clr>
            <a:srgbClr val="A4A3A4"/>
          </p15:clr>
        </p15:guide>
        <p15:guide id="8" pos="7425">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aTYkDSB7IgLP6RuoUogpQ0eFd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AE022F-5163-47EA-994A-762ED42C4A2A}">
  <a:tblStyle styleId="{3EAE022F-5163-47EA-994A-762ED42C4A2A}" styleName="Table_0">
    <a:wholeTbl>
      <a:tcTxStyle b="off" i="off">
        <a:font>
          <a:latin typeface="EYInterstate Light"/>
          <a:ea typeface="EYInterstate Light"/>
          <a:cs typeface="EYInterstate Ligh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guide orient="horz" pos="173"/>
        <p:guide pos="382"/>
        <p:guide pos="7302"/>
        <p:guide orient="horz" pos="709"/>
        <p:guide orient="horz" pos="4198"/>
        <p:guide orient="horz" pos="3840"/>
        <p:guide orient="horz" pos="3994"/>
        <p:guide pos="742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699" cy="461804"/>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6768" y="0"/>
            <a:ext cx="3011699" cy="461804"/>
          </a:xfrm>
          <a:prstGeom prst="rect">
            <a:avLst/>
          </a:prstGeom>
          <a:noFill/>
          <a:ln>
            <a:noFill/>
          </a:ln>
        </p:spPr>
        <p:txBody>
          <a:bodyPr spcFirstLastPara="1" wrap="square" lIns="92475" tIns="46225" rIns="92475" bIns="462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8"/>
            <a:ext cx="3011699" cy="461804"/>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565" name="Google Shape;565;p1: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2: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a:p>
        </p:txBody>
      </p:sp>
      <p:sp>
        <p:nvSpPr>
          <p:cNvPr id="571" name="Google Shape;571;p2: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dirty="0"/>
          </a:p>
        </p:txBody>
      </p:sp>
      <p:sp>
        <p:nvSpPr>
          <p:cNvPr id="578" name="Google Shape;578;p3: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dirty="0"/>
          </a:p>
        </p:txBody>
      </p:sp>
      <p:sp>
        <p:nvSpPr>
          <p:cNvPr id="578" name="Google Shape;578;p3: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22819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dirty="0"/>
          </a:p>
        </p:txBody>
      </p:sp>
      <p:sp>
        <p:nvSpPr>
          <p:cNvPr id="578" name="Google Shape;578;p3: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776966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dirty="0"/>
          </a:p>
        </p:txBody>
      </p:sp>
      <p:sp>
        <p:nvSpPr>
          <p:cNvPr id="578" name="Google Shape;578;p3: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356741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Cover">
  <p:cSld name="1_Cover">
    <p:spTree>
      <p:nvGrpSpPr>
        <p:cNvPr id="1" name="Shape 16"/>
        <p:cNvGrpSpPr/>
        <p:nvPr/>
      </p:nvGrpSpPr>
      <p:grpSpPr>
        <a:xfrm>
          <a:off x="0" y="0"/>
          <a:ext cx="0" cy="0"/>
          <a:chOff x="0" y="0"/>
          <a:chExt cx="0" cy="0"/>
        </a:xfrm>
      </p:grpSpPr>
      <p:sp>
        <p:nvSpPr>
          <p:cNvPr id="17" name="Google Shape;17;p5"/>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 name="Google Shape;18;p5"/>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000"/>
              <a:buFont typeface="Inter Light"/>
              <a:buNone/>
              <a:defRPr sz="3000" b="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cxnSp>
        <p:nvCxnSpPr>
          <p:cNvPr id="20" name="Google Shape;20;p5"/>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grpSp>
        <p:nvGrpSpPr>
          <p:cNvPr id="21" name="Google Shape;21;p5"/>
          <p:cNvGrpSpPr/>
          <p:nvPr/>
        </p:nvGrpSpPr>
        <p:grpSpPr>
          <a:xfrm>
            <a:off x="10364788" y="4960938"/>
            <a:ext cx="1225550" cy="1435100"/>
            <a:chOff x="6529" y="3125"/>
            <a:chExt cx="772" cy="904"/>
          </a:xfrm>
        </p:grpSpPr>
        <p:sp>
          <p:nvSpPr>
            <p:cNvPr id="22" name="Google Shape;22;p5"/>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3" name="Google Shape;23;p5"/>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Standard slide">
  <p:cSld name="1_Standard slide">
    <p:spTree>
      <p:nvGrpSpPr>
        <p:cNvPr id="1" name="Shape 211"/>
        <p:cNvGrpSpPr/>
        <p:nvPr/>
      </p:nvGrpSpPr>
      <p:grpSpPr>
        <a:xfrm>
          <a:off x="0" y="0"/>
          <a:ext cx="0" cy="0"/>
          <a:chOff x="0" y="0"/>
          <a:chExt cx="0" cy="0"/>
        </a:xfrm>
      </p:grpSpPr>
      <p:sp>
        <p:nvSpPr>
          <p:cNvPr id="212" name="Google Shape;212;p14"/>
          <p:cNvSpPr>
            <a:spLocks noGrp="1"/>
          </p:cNvSpPr>
          <p:nvPr>
            <p:ph type="pic" idx="2"/>
          </p:nvPr>
        </p:nvSpPr>
        <p:spPr>
          <a:xfrm>
            <a:off x="0" y="0"/>
            <a:ext cx="2384460" cy="6857999"/>
          </a:xfrm>
          <a:prstGeom prst="rect">
            <a:avLst/>
          </a:prstGeom>
          <a:noFill/>
          <a:ln>
            <a:noFill/>
          </a:ln>
        </p:spPr>
      </p:sp>
      <p:sp>
        <p:nvSpPr>
          <p:cNvPr id="213" name="Google Shape;213;p14"/>
          <p:cNvSpPr txBox="1">
            <a:spLocks noGrp="1"/>
          </p:cNvSpPr>
          <p:nvPr>
            <p:ph type="title"/>
          </p:nvPr>
        </p:nvSpPr>
        <p:spPr>
          <a:xfrm>
            <a:off x="2695294" y="294200"/>
            <a:ext cx="8892000"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14"/>
          <p:cNvSpPr txBox="1">
            <a:spLocks noGrp="1"/>
          </p:cNvSpPr>
          <p:nvPr>
            <p:ph type="body" idx="1"/>
          </p:nvPr>
        </p:nvSpPr>
        <p:spPr>
          <a:xfrm>
            <a:off x="2695293" y="1137921"/>
            <a:ext cx="2742882" cy="5018184"/>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4"/>
          <p:cNvSpPr txBox="1">
            <a:spLocks noGrp="1"/>
          </p:cNvSpPr>
          <p:nvPr>
            <p:ph type="body" idx="3"/>
          </p:nvPr>
        </p:nvSpPr>
        <p:spPr>
          <a:xfrm>
            <a:off x="5727083" y="1137921"/>
            <a:ext cx="2803842" cy="501818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4"/>
          <p:cNvSpPr txBox="1">
            <a:spLocks noGrp="1"/>
          </p:cNvSpPr>
          <p:nvPr>
            <p:ph type="body" idx="4"/>
          </p:nvPr>
        </p:nvSpPr>
        <p:spPr>
          <a:xfrm>
            <a:off x="8819832" y="1137921"/>
            <a:ext cx="2768600" cy="2796151"/>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7" name="Google Shape;217;p14"/>
          <p:cNvCxnSpPr/>
          <p:nvPr/>
        </p:nvCxnSpPr>
        <p:spPr>
          <a:xfrm>
            <a:off x="2695294" y="907750"/>
            <a:ext cx="8892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ndard slide_no bullets" type="obj">
  <p:cSld name="OBJECT">
    <p:spTree>
      <p:nvGrpSpPr>
        <p:cNvPr id="1" name="Shape 218"/>
        <p:cNvGrpSpPr/>
        <p:nvPr/>
      </p:nvGrpSpPr>
      <p:grpSpPr>
        <a:xfrm>
          <a:off x="0" y="0"/>
          <a:ext cx="0" cy="0"/>
          <a:chOff x="0" y="0"/>
          <a:chExt cx="0" cy="0"/>
        </a:xfrm>
      </p:grpSpPr>
      <p:sp>
        <p:nvSpPr>
          <p:cNvPr id="219" name="Google Shape;219;p15"/>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5"/>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solidFill>
                  <a:schemeClr val="lt1"/>
                </a:solidFill>
              </a:defRPr>
            </a:lvl1pPr>
            <a:lvl2pPr marL="914400" lvl="1" indent="-228600" algn="l">
              <a:spcBef>
                <a:spcPts val="0"/>
              </a:spcBef>
              <a:spcAft>
                <a:spcPts val="0"/>
              </a:spcAft>
              <a:buSzPts val="1260"/>
              <a:buNone/>
              <a:defRPr sz="1800">
                <a:solidFill>
                  <a:schemeClr val="lt1"/>
                </a:solidFill>
              </a:defRPr>
            </a:lvl2pPr>
            <a:lvl3pPr marL="1371600" lvl="2" indent="-228600" algn="l">
              <a:spcBef>
                <a:spcPts val="0"/>
              </a:spcBef>
              <a:spcAft>
                <a:spcPts val="0"/>
              </a:spcAft>
              <a:buSzPts val="1120"/>
              <a:buNone/>
              <a:defRPr sz="1600">
                <a:solidFill>
                  <a:schemeClr val="lt1"/>
                </a:solidFill>
              </a:defRPr>
            </a:lvl3pPr>
            <a:lvl4pPr marL="1828800" lvl="3" indent="-228600" algn="l">
              <a:spcBef>
                <a:spcPts val="0"/>
              </a:spcBef>
              <a:spcAft>
                <a:spcPts val="0"/>
              </a:spcAft>
              <a:buSzPts val="980"/>
              <a:buNone/>
              <a:defRPr sz="1400">
                <a:solidFill>
                  <a:schemeClr val="lt1"/>
                </a:solidFill>
              </a:defRPr>
            </a:lvl4pPr>
            <a:lvl5pPr marL="2286000" lvl="4" indent="-228600" algn="l">
              <a:spcBef>
                <a:spcPts val="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21" name="Google Shape;221;p15"/>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Standard slide_no bullets">
  <p:cSld name="3_Standard slide_no bullets">
    <p:spTree>
      <p:nvGrpSpPr>
        <p:cNvPr id="1" name="Shape 222"/>
        <p:cNvGrpSpPr/>
        <p:nvPr/>
      </p:nvGrpSpPr>
      <p:grpSpPr>
        <a:xfrm>
          <a:off x="0" y="0"/>
          <a:ext cx="0" cy="0"/>
          <a:chOff x="0" y="0"/>
          <a:chExt cx="0" cy="0"/>
        </a:xfrm>
      </p:grpSpPr>
      <p:sp>
        <p:nvSpPr>
          <p:cNvPr id="223" name="Google Shape;223;p16"/>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rgbClr val="FFFFFF"/>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Standard slide_no bullets">
  <p:cSld name="2_Standard slide_no bullets">
    <p:spTree>
      <p:nvGrpSpPr>
        <p:cNvPr id="1" name="Shape 224"/>
        <p:cNvGrpSpPr/>
        <p:nvPr/>
      </p:nvGrpSpPr>
      <p:grpSpPr>
        <a:xfrm>
          <a:off x="0" y="0"/>
          <a:ext cx="0" cy="0"/>
          <a:chOff x="0" y="0"/>
          <a:chExt cx="0" cy="0"/>
        </a:xfrm>
      </p:grpSpPr>
      <p:sp>
        <p:nvSpPr>
          <p:cNvPr id="225" name="Google Shape;225;p17"/>
          <p:cNvSpPr>
            <a:spLocks noGrp="1"/>
          </p:cNvSpPr>
          <p:nvPr>
            <p:ph type="pic" idx="2"/>
          </p:nvPr>
        </p:nvSpPr>
        <p:spPr>
          <a:xfrm>
            <a:off x="6227180" y="0"/>
            <a:ext cx="5971170" cy="6858000"/>
          </a:xfrm>
          <a:prstGeom prst="rect">
            <a:avLst/>
          </a:prstGeom>
          <a:noFill/>
          <a:ln>
            <a:noFill/>
          </a:ln>
        </p:spPr>
      </p:sp>
      <p:sp>
        <p:nvSpPr>
          <p:cNvPr id="226" name="Google Shape;226;p17"/>
          <p:cNvSpPr txBox="1">
            <a:spLocks noGrp="1"/>
          </p:cNvSpPr>
          <p:nvPr>
            <p:ph type="body" idx="1"/>
          </p:nvPr>
        </p:nvSpPr>
        <p:spPr>
          <a:xfrm>
            <a:off x="369705" y="2578743"/>
            <a:ext cx="4537959" cy="1055708"/>
          </a:xfrm>
          <a:prstGeom prst="rect">
            <a:avLst/>
          </a:prstGeom>
          <a:noFill/>
          <a:ln>
            <a:noFill/>
          </a:ln>
        </p:spPr>
        <p:txBody>
          <a:bodyPr spcFirstLastPara="1" wrap="square" lIns="0" tIns="0" rIns="0" bIns="0" anchor="t" anchorCtr="0">
            <a:noAutofit/>
          </a:bodyPr>
          <a:lstStyle>
            <a:lvl1pPr marL="457200" lvl="0" indent="-228600" algn="l">
              <a:spcBef>
                <a:spcPts val="600"/>
              </a:spcBef>
              <a:spcAft>
                <a:spcPts val="0"/>
              </a:spcAft>
              <a:buSzPts val="2100"/>
              <a:buNone/>
              <a:defRPr sz="30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17"/>
          <p:cNvSpPr txBox="1">
            <a:spLocks noGrp="1"/>
          </p:cNvSpPr>
          <p:nvPr>
            <p:ph type="body" idx="3"/>
          </p:nvPr>
        </p:nvSpPr>
        <p:spPr>
          <a:xfrm>
            <a:off x="369705" y="3840384"/>
            <a:ext cx="4537959" cy="1055708"/>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tandard slide_Quotes">
  <p:cSld name="Standard slide_Quotes">
    <p:spTree>
      <p:nvGrpSpPr>
        <p:cNvPr id="1" name="Shape 22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Standard slide_Quotes">
  <p:cSld name="2_Standard slide_Quotes">
    <p:spTree>
      <p:nvGrpSpPr>
        <p:cNvPr id="1" name="Shape 229"/>
        <p:cNvGrpSpPr/>
        <p:nvPr/>
      </p:nvGrpSpPr>
      <p:grpSpPr>
        <a:xfrm>
          <a:off x="0" y="0"/>
          <a:ext cx="0" cy="0"/>
          <a:chOff x="0" y="0"/>
          <a:chExt cx="0" cy="0"/>
        </a:xfrm>
      </p:grpSpPr>
      <p:sp>
        <p:nvSpPr>
          <p:cNvPr id="230" name="Google Shape;230;p19"/>
          <p:cNvSpPr txBox="1">
            <a:spLocks noGrp="1"/>
          </p:cNvSpPr>
          <p:nvPr>
            <p:ph type="body" idx="1"/>
          </p:nvPr>
        </p:nvSpPr>
        <p:spPr>
          <a:xfrm>
            <a:off x="3453175" y="2060235"/>
            <a:ext cx="5292000" cy="3025522"/>
          </a:xfrm>
          <a:prstGeom prst="rect">
            <a:avLst/>
          </a:prstGeom>
          <a:noFill/>
          <a:ln>
            <a:noFill/>
          </a:ln>
        </p:spPr>
        <p:txBody>
          <a:bodyPr spcFirstLastPara="1" wrap="square" lIns="0" tIns="0" rIns="0" bIns="0" anchor="t" anchorCtr="0">
            <a:noAutofit/>
          </a:bodyPr>
          <a:lstStyle>
            <a:lvl1pPr marL="457200" lvl="0" indent="-228600" algn="ctr">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1" name="Google Shape;231;p19"/>
          <p:cNvSpPr txBox="1">
            <a:spLocks noGrp="1"/>
          </p:cNvSpPr>
          <p:nvPr>
            <p:ph type="body" idx="2"/>
          </p:nvPr>
        </p:nvSpPr>
        <p:spPr>
          <a:xfrm>
            <a:off x="3453175" y="5506678"/>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FFE600"/>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2" name="Google Shape;232;p19"/>
          <p:cNvSpPr txBox="1">
            <a:spLocks noGrp="1"/>
          </p:cNvSpPr>
          <p:nvPr>
            <p:ph type="body" idx="3"/>
          </p:nvPr>
        </p:nvSpPr>
        <p:spPr>
          <a:xfrm>
            <a:off x="3453175" y="5818717"/>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9"/>
          <p:cNvSpPr txBox="1"/>
          <p:nvPr/>
        </p:nvSpPr>
        <p:spPr>
          <a:xfrm>
            <a:off x="4929981" y="979787"/>
            <a:ext cx="2338388" cy="8826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tandard slide_Quotes">
  <p:cSld name="1_Standard slide_Quotes">
    <p:spTree>
      <p:nvGrpSpPr>
        <p:cNvPr id="1" name="Shape 234"/>
        <p:cNvGrpSpPr/>
        <p:nvPr/>
      </p:nvGrpSpPr>
      <p:grpSpPr>
        <a:xfrm>
          <a:off x="0" y="0"/>
          <a:ext cx="0" cy="0"/>
          <a:chOff x="0" y="0"/>
          <a:chExt cx="0" cy="0"/>
        </a:xfrm>
      </p:grpSpPr>
      <p:sp>
        <p:nvSpPr>
          <p:cNvPr id="235" name="Google Shape;235;p20"/>
          <p:cNvSpPr txBox="1"/>
          <p:nvPr/>
        </p:nvSpPr>
        <p:spPr>
          <a:xfrm>
            <a:off x="477351" y="1488927"/>
            <a:ext cx="2338388" cy="858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a:t>
            </a:r>
            <a:endParaRPr/>
          </a:p>
        </p:txBody>
      </p:sp>
      <p:sp>
        <p:nvSpPr>
          <p:cNvPr id="236" name="Google Shape;236;p20"/>
          <p:cNvSpPr txBox="1">
            <a:spLocks noGrp="1"/>
          </p:cNvSpPr>
          <p:nvPr>
            <p:ph type="body" idx="1"/>
          </p:nvPr>
        </p:nvSpPr>
        <p:spPr>
          <a:xfrm>
            <a:off x="513350" y="2526765"/>
            <a:ext cx="5292000" cy="1800000"/>
          </a:xfrm>
          <a:prstGeom prst="rect">
            <a:avLst/>
          </a:prstGeom>
          <a:noFill/>
          <a:ln>
            <a:noFill/>
          </a:ln>
        </p:spPr>
        <p:txBody>
          <a:bodyPr spcFirstLastPara="1" wrap="square" lIns="90000" tIns="46800" rIns="90000" bIns="46800" anchor="t" anchorCtr="0">
            <a:noAutofit/>
          </a:bodyPr>
          <a:lstStyle>
            <a:lvl1pPr marL="457200" lvl="0" indent="-228600" algn="l">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7" name="Google Shape;237;p20"/>
          <p:cNvSpPr txBox="1">
            <a:spLocks noGrp="1"/>
          </p:cNvSpPr>
          <p:nvPr>
            <p:ph type="body" idx="2"/>
          </p:nvPr>
        </p:nvSpPr>
        <p:spPr>
          <a:xfrm>
            <a:off x="513350" y="4632765"/>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chemeClr val="dk2"/>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8" name="Google Shape;238;p20"/>
          <p:cNvSpPr txBox="1">
            <a:spLocks noGrp="1"/>
          </p:cNvSpPr>
          <p:nvPr>
            <p:ph type="body" idx="3"/>
          </p:nvPr>
        </p:nvSpPr>
        <p:spPr>
          <a:xfrm>
            <a:off x="513350" y="4971442"/>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chemeClr val="lt1"/>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ndard slide_no_first_level_bullets">
  <p:cSld name="Standard slide_no_first_level_bullets">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1"/>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solidFill>
                  <a:schemeClr val="lt1"/>
                </a:solidFill>
              </a:defRPr>
            </a:lvl1pPr>
            <a:lvl2pPr marL="914400" lvl="1" indent="-308610" algn="l">
              <a:spcBef>
                <a:spcPts val="360"/>
              </a:spcBef>
              <a:spcAft>
                <a:spcPts val="0"/>
              </a:spcAft>
              <a:buSzPts val="1260"/>
              <a:buChar char="►"/>
              <a:defRPr>
                <a:solidFill>
                  <a:schemeClr val="lt1"/>
                </a:solidFill>
              </a:defRPr>
            </a:lvl2pPr>
            <a:lvl3pPr marL="1371600" lvl="2" indent="-299719" algn="l">
              <a:spcBef>
                <a:spcPts val="320"/>
              </a:spcBef>
              <a:spcAft>
                <a:spcPts val="0"/>
              </a:spcAft>
              <a:buSzPts val="1120"/>
              <a:buChar char="►"/>
              <a:defRPr>
                <a:solidFill>
                  <a:schemeClr val="lt1"/>
                </a:solidFill>
              </a:defRPr>
            </a:lvl3pPr>
            <a:lvl4pPr marL="1828800" lvl="3" indent="-290830" algn="l">
              <a:spcBef>
                <a:spcPts val="280"/>
              </a:spcBef>
              <a:spcAft>
                <a:spcPts val="0"/>
              </a:spcAft>
              <a:buSzPts val="980"/>
              <a:buChar char="►"/>
              <a:defRPr>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42" name="Google Shape;242;p21"/>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no line">
  <p:cSld name="Title only, no line">
    <p:spTree>
      <p:nvGrpSpPr>
        <p:cNvPr id="1" name="Shape 243"/>
        <p:cNvGrpSpPr/>
        <p:nvPr/>
      </p:nvGrpSpPr>
      <p:grpSpPr>
        <a:xfrm>
          <a:off x="0" y="0"/>
          <a:ext cx="0" cy="0"/>
          <a:chOff x="0" y="0"/>
          <a:chExt cx="0" cy="0"/>
        </a:xfrm>
      </p:grpSpPr>
      <p:sp>
        <p:nvSpPr>
          <p:cNvPr id="244" name="Google Shape;244;p22"/>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5" name="Google Shape;245;p2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no headings" type="twoObj">
  <p:cSld name="TWO_OBJECTS">
    <p:spTree>
      <p:nvGrpSpPr>
        <p:cNvPr id="1" name="Shape 246"/>
        <p:cNvGrpSpPr/>
        <p:nvPr/>
      </p:nvGrpSpPr>
      <p:grpSpPr>
        <a:xfrm>
          <a:off x="0" y="0"/>
          <a:ext cx="0" cy="0"/>
          <a:chOff x="0" y="0"/>
          <a:chExt cx="0" cy="0"/>
        </a:xfrm>
      </p:grpSpPr>
      <p:sp>
        <p:nvSpPr>
          <p:cNvPr id="247" name="Google Shape;247;p23"/>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23"/>
          <p:cNvSpPr txBox="1">
            <a:spLocks noGrp="1"/>
          </p:cNvSpPr>
          <p:nvPr>
            <p:ph type="body" idx="1"/>
          </p:nvPr>
        </p:nvSpPr>
        <p:spPr>
          <a:xfrm>
            <a:off x="60991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9" name="Google Shape;249;p23"/>
          <p:cNvSpPr txBox="1">
            <a:spLocks noGrp="1"/>
          </p:cNvSpPr>
          <p:nvPr>
            <p:ph type="body" idx="2"/>
          </p:nvPr>
        </p:nvSpPr>
        <p:spPr>
          <a:xfrm>
            <a:off x="620082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250" name="Google Shape;250;p23"/>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7133461" y="3813288"/>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6"/>
          <p:cNvSpPr txBox="1">
            <a:spLocks noGrp="1"/>
          </p:cNvSpPr>
          <p:nvPr>
            <p:ph type="body" idx="2"/>
          </p:nvPr>
        </p:nvSpPr>
        <p:spPr>
          <a:xfrm>
            <a:off x="7133461" y="4055931"/>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6"/>
          <p:cNvSpPr>
            <a:spLocks noGrp="1"/>
          </p:cNvSpPr>
          <p:nvPr>
            <p:ph type="pic" idx="3"/>
          </p:nvPr>
        </p:nvSpPr>
        <p:spPr>
          <a:xfrm>
            <a:off x="6123007" y="3578083"/>
            <a:ext cx="778959" cy="778959"/>
          </a:xfrm>
          <a:prstGeom prst="ellipse">
            <a:avLst/>
          </a:prstGeom>
          <a:noFill/>
          <a:ln>
            <a:noFill/>
          </a:ln>
        </p:spPr>
      </p:sp>
      <p:sp>
        <p:nvSpPr>
          <p:cNvPr id="29" name="Google Shape;29;p6"/>
          <p:cNvSpPr txBox="1">
            <a:spLocks noGrp="1"/>
          </p:cNvSpPr>
          <p:nvPr>
            <p:ph type="body" idx="4"/>
          </p:nvPr>
        </p:nvSpPr>
        <p:spPr>
          <a:xfrm>
            <a:off x="6123008" y="1137920"/>
            <a:ext cx="5465425" cy="373807"/>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6"/>
          <p:cNvSpPr txBox="1">
            <a:spLocks noGrp="1"/>
          </p:cNvSpPr>
          <p:nvPr>
            <p:ph type="body" idx="5"/>
          </p:nvPr>
        </p:nvSpPr>
        <p:spPr>
          <a:xfrm>
            <a:off x="6123008" y="1635009"/>
            <a:ext cx="5465425" cy="1611554"/>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1" name="Google Shape;31;p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lumns with headings">
  <p:cSld name="Two columns with headings">
    <p:spTree>
      <p:nvGrpSpPr>
        <p:cNvPr id="1" name="Shape 251"/>
        <p:cNvGrpSpPr/>
        <p:nvPr/>
      </p:nvGrpSpPr>
      <p:grpSpPr>
        <a:xfrm>
          <a:off x="0" y="0"/>
          <a:ext cx="0" cy="0"/>
          <a:chOff x="0" y="0"/>
          <a:chExt cx="0" cy="0"/>
        </a:xfrm>
      </p:grpSpPr>
      <p:sp>
        <p:nvSpPr>
          <p:cNvPr id="252" name="Google Shape;252;p24"/>
          <p:cNvSpPr txBox="1">
            <a:spLocks noGrp="1"/>
          </p:cNvSpPr>
          <p:nvPr>
            <p:ph type="body" idx="1"/>
          </p:nvPr>
        </p:nvSpPr>
        <p:spPr>
          <a:xfrm>
            <a:off x="612648"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3" name="Google Shape;253;p24"/>
          <p:cNvSpPr txBox="1">
            <a:spLocks noGrp="1"/>
          </p:cNvSpPr>
          <p:nvPr>
            <p:ph type="body" idx="2"/>
          </p:nvPr>
        </p:nvSpPr>
        <p:spPr>
          <a:xfrm>
            <a:off x="6199632"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4" name="Google Shape;254;p24"/>
          <p:cNvSpPr txBox="1">
            <a:spLocks noGrp="1"/>
          </p:cNvSpPr>
          <p:nvPr>
            <p:ph type="body" idx="3"/>
          </p:nvPr>
        </p:nvSpPr>
        <p:spPr>
          <a:xfrm>
            <a:off x="609918"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24"/>
          <p:cNvSpPr txBox="1">
            <a:spLocks noGrp="1"/>
          </p:cNvSpPr>
          <p:nvPr>
            <p:ph type="body" idx="4"/>
          </p:nvPr>
        </p:nvSpPr>
        <p:spPr>
          <a:xfrm>
            <a:off x="6199632"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6" name="Google Shape;256;p24"/>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7" name="Google Shape;257;p24"/>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258"/>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cused data">
  <p:cSld name="Focused data">
    <p:spTree>
      <p:nvGrpSpPr>
        <p:cNvPr id="1" name="Shape 25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26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mpty">
  <p:cSld name="Empty">
    <p:spTree>
      <p:nvGrpSpPr>
        <p:cNvPr id="1" name="Shape 26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Empty">
  <p:cSld name="1_Empty">
    <p:spTree>
      <p:nvGrpSpPr>
        <p:cNvPr id="1" name="Shape 263"/>
        <p:cNvGrpSpPr/>
        <p:nvPr/>
      </p:nvGrpSpPr>
      <p:grpSpPr>
        <a:xfrm>
          <a:off x="0" y="0"/>
          <a:ext cx="0" cy="0"/>
          <a:chOff x="0" y="0"/>
          <a:chExt cx="0" cy="0"/>
        </a:xfrm>
      </p:grpSpPr>
      <p:sp>
        <p:nvSpPr>
          <p:cNvPr id="264" name="Google Shape;264;p30"/>
          <p:cNvSpPr>
            <a:spLocks noGrp="1"/>
          </p:cNvSpPr>
          <p:nvPr>
            <p:ph type="media" idx="2"/>
          </p:nvPr>
        </p:nvSpPr>
        <p:spPr>
          <a:xfrm>
            <a:off x="0" y="0"/>
            <a:ext cx="12198350" cy="6858000"/>
          </a:xfrm>
          <a:prstGeom prst="rect">
            <a:avLst/>
          </a:prstGeom>
          <a:noFill/>
          <a:ln>
            <a:noFill/>
          </a:ln>
        </p:spPr>
        <p:txBody>
          <a:bodyPr spcFirstLastPara="1" wrap="square" lIns="0" tIns="0" rIns="0" bIns="0" anchor="ctr" anchorCtr="0">
            <a:noAutofit/>
          </a:bodyPr>
          <a:lstStyle>
            <a:lvl1pPr marR="0" lvl="0" algn="ctr" rtl="0">
              <a:spcBef>
                <a:spcPts val="400"/>
              </a:spcBef>
              <a:spcAft>
                <a:spcPts val="0"/>
              </a:spcAft>
              <a:buClr>
                <a:schemeClr val="dk2"/>
              </a:buClr>
              <a:buSzPts val="1400"/>
              <a:buFont typeface="Arial"/>
              <a:buNone/>
              <a:defRPr sz="2000" b="0" i="0" u="none" strike="noStrike" cap="none">
                <a:solidFill>
                  <a:schemeClr val="lt1"/>
                </a:solidFill>
                <a:latin typeface="Inter Light"/>
                <a:ea typeface="Inter Light"/>
                <a:cs typeface="Inter Light"/>
                <a:sym typeface="Inter Light"/>
              </a:defRPr>
            </a:lvl1pPr>
            <a:lvl2pPr marR="0" lvl="1"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R="0" lvl="2"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R="0" lvl="3"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R="0" lvl="4"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2_Final legal text">
  <p:cSld name="2_Final legal text">
    <p:spTree>
      <p:nvGrpSpPr>
        <p:cNvPr id="1" name="Shape 265"/>
        <p:cNvGrpSpPr/>
        <p:nvPr/>
      </p:nvGrpSpPr>
      <p:grpSpPr>
        <a:xfrm>
          <a:off x="0" y="0"/>
          <a:ext cx="0" cy="0"/>
          <a:chOff x="0" y="0"/>
          <a:chExt cx="0" cy="0"/>
        </a:xfrm>
      </p:grpSpPr>
      <p:pic>
        <p:nvPicPr>
          <p:cNvPr id="266" name="Google Shape;266;p31"/>
          <p:cNvPicPr preferRelativeResize="0"/>
          <p:nvPr/>
        </p:nvPicPr>
        <p:blipFill rotWithShape="1">
          <a:blip r:embed="rId2">
            <a:alphaModFix/>
          </a:blip>
          <a:srcRect/>
          <a:stretch/>
        </p:blipFill>
        <p:spPr>
          <a:xfrm>
            <a:off x="1" y="0"/>
            <a:ext cx="12201558" cy="6858000"/>
          </a:xfrm>
          <a:prstGeom prst="rect">
            <a:avLst/>
          </a:prstGeom>
          <a:noFill/>
          <a:ln>
            <a:noFill/>
          </a:ln>
        </p:spPr>
      </p:pic>
      <p:sp>
        <p:nvSpPr>
          <p:cNvPr id="267" name="Google Shape;267;p31"/>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Final legal text">
  <p:cSld name="Final legal text">
    <p:spTree>
      <p:nvGrpSpPr>
        <p:cNvPr id="1" name="Shape 268"/>
        <p:cNvGrpSpPr/>
        <p:nvPr/>
      </p:nvGrpSpPr>
      <p:grpSpPr>
        <a:xfrm>
          <a:off x="0" y="0"/>
          <a:ext cx="0" cy="0"/>
          <a:chOff x="0" y="0"/>
          <a:chExt cx="0" cy="0"/>
        </a:xfrm>
      </p:grpSpPr>
      <p:pic>
        <p:nvPicPr>
          <p:cNvPr id="269" name="Google Shape;269;p32"/>
          <p:cNvPicPr preferRelativeResize="0"/>
          <p:nvPr/>
        </p:nvPicPr>
        <p:blipFill rotWithShape="1">
          <a:blip r:embed="rId2">
            <a:alphaModFix/>
          </a:blip>
          <a:srcRect/>
          <a:stretch/>
        </p:blipFill>
        <p:spPr>
          <a:xfrm>
            <a:off x="0" y="0"/>
            <a:ext cx="12195175" cy="6858000"/>
          </a:xfrm>
          <a:prstGeom prst="rect">
            <a:avLst/>
          </a:prstGeom>
          <a:noFill/>
          <a:ln>
            <a:noFill/>
          </a:ln>
        </p:spPr>
      </p:pic>
      <p:sp>
        <p:nvSpPr>
          <p:cNvPr id="270" name="Google Shape;270;p32"/>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1_Final legal text">
  <p:cSld name="1_Final legal text">
    <p:spTree>
      <p:nvGrpSpPr>
        <p:cNvPr id="1" name="Shape 271"/>
        <p:cNvGrpSpPr/>
        <p:nvPr/>
      </p:nvGrpSpPr>
      <p:grpSpPr>
        <a:xfrm>
          <a:off x="0" y="0"/>
          <a:ext cx="0" cy="0"/>
          <a:chOff x="0" y="0"/>
          <a:chExt cx="0" cy="0"/>
        </a:xfrm>
      </p:grpSpPr>
      <p:pic>
        <p:nvPicPr>
          <p:cNvPr id="272" name="Google Shape;272;p33"/>
          <p:cNvPicPr preferRelativeResize="0"/>
          <p:nvPr/>
        </p:nvPicPr>
        <p:blipFill rotWithShape="1">
          <a:blip r:embed="rId2">
            <a:alphaModFix/>
          </a:blip>
          <a:srcRect/>
          <a:stretch/>
        </p:blipFill>
        <p:spPr>
          <a:xfrm>
            <a:off x="0" y="0"/>
            <a:ext cx="12201555" cy="6858000"/>
          </a:xfrm>
          <a:prstGeom prst="rect">
            <a:avLst/>
          </a:prstGeom>
          <a:noFill/>
          <a:ln>
            <a:noFill/>
          </a:ln>
        </p:spPr>
      </p:pic>
      <p:sp>
        <p:nvSpPr>
          <p:cNvPr id="273" name="Google Shape;273;p33"/>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Standard slide">
  <p:cSld name="3_Standard slide">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4" name="Google Shape;34;p7"/>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35" name="Google Shape;35;p7"/>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Cover alternate">
  <p:cSld name="1_Cover alternate">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t="25039"/>
          <a:stretch/>
        </p:blipFill>
        <p:spPr>
          <a:xfrm>
            <a:off x="0" y="0"/>
            <a:ext cx="12198350" cy="6857999"/>
          </a:xfrm>
          <a:prstGeom prst="rect">
            <a:avLst/>
          </a:prstGeom>
          <a:noFill/>
          <a:ln>
            <a:noFill/>
          </a:ln>
        </p:spPr>
      </p:pic>
      <p:sp>
        <p:nvSpPr>
          <p:cNvPr id="38" name="Google Shape;38;p8"/>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9" name="Google Shape;39;p8"/>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000"/>
              <a:buFont typeface="Inter Light"/>
              <a:buNone/>
              <a:defRPr sz="3000" b="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grpSp>
        <p:nvGrpSpPr>
          <p:cNvPr id="41" name="Google Shape;41;p8"/>
          <p:cNvGrpSpPr/>
          <p:nvPr/>
        </p:nvGrpSpPr>
        <p:grpSpPr>
          <a:xfrm>
            <a:off x="10364788" y="4960938"/>
            <a:ext cx="1225550" cy="1435100"/>
            <a:chOff x="6529" y="3125"/>
            <a:chExt cx="772" cy="904"/>
          </a:xfrm>
        </p:grpSpPr>
        <p:sp>
          <p:nvSpPr>
            <p:cNvPr id="42" name="Google Shape;42;p8"/>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3" name="Google Shape;43;p8"/>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pproved question wide">
  <p:cSld name="Approved question wide">
    <p:spTree>
      <p:nvGrpSpPr>
        <p:cNvPr id="1" name="Shape 44"/>
        <p:cNvGrpSpPr/>
        <p:nvPr/>
      </p:nvGrpSpPr>
      <p:grpSpPr>
        <a:xfrm>
          <a:off x="0" y="0"/>
          <a:ext cx="0" cy="0"/>
          <a:chOff x="0" y="0"/>
          <a:chExt cx="0" cy="0"/>
        </a:xfrm>
      </p:grpSpPr>
      <p:grpSp>
        <p:nvGrpSpPr>
          <p:cNvPr id="45" name="Google Shape;45;p9"/>
          <p:cNvGrpSpPr/>
          <p:nvPr/>
        </p:nvGrpSpPr>
        <p:grpSpPr>
          <a:xfrm>
            <a:off x="498115" y="5826612"/>
            <a:ext cx="3878023" cy="570195"/>
            <a:chOff x="498115" y="5951018"/>
            <a:chExt cx="3878023" cy="570195"/>
          </a:xfrm>
        </p:grpSpPr>
        <p:sp>
          <p:nvSpPr>
            <p:cNvPr id="46" name="Google Shape;46;p9"/>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 name="Google Shape;47;p9"/>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8" name="Google Shape;48;p9"/>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9" name="Google Shape;49;p9"/>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0" name="Google Shape;50;p9"/>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1" name="Google Shape;51;p9"/>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2" name="Google Shape;52;p9"/>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3" name="Google Shape;53;p9"/>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4" name="Google Shape;54;p9"/>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5" name="Google Shape;55;p9"/>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6" name="Google Shape;56;p9"/>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7" name="Google Shape;57;p9"/>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8" name="Google Shape;58;p9"/>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9" name="Google Shape;59;p9"/>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0" name="Google Shape;60;p9"/>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1" name="Google Shape;61;p9"/>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2" name="Google Shape;62;p9"/>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3" name="Google Shape;63;p9"/>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4" name="Google Shape;64;p9"/>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5" name="Google Shape;65;p9"/>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6" name="Google Shape;66;p9"/>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7" name="Google Shape;67;p9"/>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8" name="Google Shape;68;p9"/>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9" name="Google Shape;69;p9"/>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0" name="Google Shape;70;p9"/>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1" name="Google Shape;71;p9"/>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2" name="Google Shape;72;p9"/>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3" name="Google Shape;73;p9"/>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4" name="Google Shape;74;p9"/>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5" name="Google Shape;75;p9"/>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6" name="Google Shape;76;p9"/>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7" name="Google Shape;77;p9"/>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8" name="Google Shape;78;p9"/>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9" name="Google Shape;79;p9"/>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0" name="Google Shape;80;p9"/>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1" name="Google Shape;81;p9"/>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2" name="Google Shape;82;p9"/>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3" name="Google Shape;83;p9"/>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4" name="Google Shape;84;p9"/>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5" name="Google Shape;85;p9"/>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6" name="Google Shape;86;p9"/>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7" name="Google Shape;87;p9"/>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8" name="Google Shape;88;p9"/>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9" name="Google Shape;89;p9"/>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0" name="Google Shape;90;p9"/>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1" name="Google Shape;91;p9"/>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2" name="Google Shape;92;p9"/>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3" name="Google Shape;93;p9"/>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4" name="Google Shape;94;p9"/>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5" name="Google Shape;95;p9"/>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6" name="Google Shape;96;p9"/>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7" name="Google Shape;97;p9"/>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8" name="Google Shape;98;p9"/>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9" name="Google Shape;99;p9"/>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0" name="Google Shape;100;p9"/>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1" name="Google Shape;101;p9"/>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2" name="Google Shape;102;p9"/>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3" name="Google Shape;103;p9"/>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4" name="Google Shape;104;p9"/>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5" name="Google Shape;105;p9"/>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6" name="Google Shape;106;p9"/>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7" name="Google Shape;107;p9"/>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8" name="Google Shape;108;p9"/>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9" name="Google Shape;109;p9"/>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10" name="Google Shape;110;p9"/>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11" name="Google Shape;111;p9"/>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112" name="Google Shape;112;p9"/>
          <p:cNvSpPr txBox="1">
            <a:spLocks noGrp="1"/>
          </p:cNvSpPr>
          <p:nvPr>
            <p:ph type="ctrTitle"/>
          </p:nvPr>
        </p:nvSpPr>
        <p:spPr>
          <a:xfrm>
            <a:off x="944880" y="2158329"/>
            <a:ext cx="4783882"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9"/>
          <p:cNvSpPr txBox="1">
            <a:spLocks noGrp="1"/>
          </p:cNvSpPr>
          <p:nvPr>
            <p:ph type="subTitle" idx="1"/>
          </p:nvPr>
        </p:nvSpPr>
        <p:spPr>
          <a:xfrm>
            <a:off x="945072" y="3200329"/>
            <a:ext cx="48080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sp>
        <p:nvSpPr>
          <p:cNvPr id="114" name="Google Shape;114;p9"/>
          <p:cNvSpPr/>
          <p:nvPr/>
        </p:nvSpPr>
        <p:spPr>
          <a:xfrm>
            <a:off x="489366" y="723658"/>
            <a:ext cx="5680945" cy="3452894"/>
          </a:xfrm>
          <a:custGeom>
            <a:avLst/>
            <a:gdLst/>
            <a:ahLst/>
            <a:cxnLst/>
            <a:rect l="l" t="t" r="r" b="b"/>
            <a:pathLst>
              <a:path w="5680945" h="3452894" extrusionOk="0">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5" name="Google Shape;115;p9"/>
          <p:cNvSpPr/>
          <p:nvPr/>
        </p:nvSpPr>
        <p:spPr>
          <a:xfrm>
            <a:off x="489366"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6" name="Google Shape;116;p9"/>
          <p:cNvSpPr/>
          <p:nvPr/>
        </p:nvSpPr>
        <p:spPr>
          <a:xfrm>
            <a:off x="774697"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7" name="Google Shape;117;p9"/>
          <p:cNvSpPr/>
          <p:nvPr/>
        </p:nvSpPr>
        <p:spPr>
          <a:xfrm>
            <a:off x="1059910"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nvGrpSpPr>
          <p:cNvPr id="118" name="Google Shape;118;p9"/>
          <p:cNvGrpSpPr/>
          <p:nvPr/>
        </p:nvGrpSpPr>
        <p:grpSpPr>
          <a:xfrm>
            <a:off x="10364788" y="4960938"/>
            <a:ext cx="1225550" cy="1435100"/>
            <a:chOff x="6529" y="3125"/>
            <a:chExt cx="772" cy="904"/>
          </a:xfrm>
        </p:grpSpPr>
        <p:sp>
          <p:nvSpPr>
            <p:cNvPr id="119" name="Google Shape;119;p9"/>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0" name="Google Shape;120;p9"/>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pproved question tall">
  <p:cSld name="Approved question tall">
    <p:spTree>
      <p:nvGrpSpPr>
        <p:cNvPr id="1" name="Shape 121"/>
        <p:cNvGrpSpPr/>
        <p:nvPr/>
      </p:nvGrpSpPr>
      <p:grpSpPr>
        <a:xfrm>
          <a:off x="0" y="0"/>
          <a:ext cx="0" cy="0"/>
          <a:chOff x="0" y="0"/>
          <a:chExt cx="0" cy="0"/>
        </a:xfrm>
      </p:grpSpPr>
      <p:pic>
        <p:nvPicPr>
          <p:cNvPr id="122" name="Google Shape;122;p10"/>
          <p:cNvPicPr preferRelativeResize="0"/>
          <p:nvPr/>
        </p:nvPicPr>
        <p:blipFill rotWithShape="1">
          <a:blip r:embed="rId2">
            <a:alphaModFix/>
          </a:blip>
          <a:srcRect r="15539" b="21219"/>
          <a:stretch/>
        </p:blipFill>
        <p:spPr>
          <a:xfrm>
            <a:off x="0" y="-2"/>
            <a:ext cx="12198350" cy="6858001"/>
          </a:xfrm>
          <a:prstGeom prst="rect">
            <a:avLst/>
          </a:prstGeom>
          <a:noFill/>
          <a:ln>
            <a:noFill/>
          </a:ln>
        </p:spPr>
      </p:pic>
      <p:pic>
        <p:nvPicPr>
          <p:cNvPr id="123" name="Google Shape;123;p10"/>
          <p:cNvPicPr preferRelativeResize="0"/>
          <p:nvPr/>
        </p:nvPicPr>
        <p:blipFill rotWithShape="1">
          <a:blip r:embed="rId3">
            <a:alphaModFix/>
          </a:blip>
          <a:srcRect/>
          <a:stretch/>
        </p:blipFill>
        <p:spPr>
          <a:xfrm>
            <a:off x="489366" y="869576"/>
            <a:ext cx="4848024" cy="3933825"/>
          </a:xfrm>
          <a:prstGeom prst="rect">
            <a:avLst/>
          </a:prstGeom>
          <a:noFill/>
          <a:ln>
            <a:noFill/>
          </a:ln>
        </p:spPr>
      </p:pic>
      <p:grpSp>
        <p:nvGrpSpPr>
          <p:cNvPr id="124" name="Google Shape;124;p10"/>
          <p:cNvGrpSpPr/>
          <p:nvPr/>
        </p:nvGrpSpPr>
        <p:grpSpPr>
          <a:xfrm>
            <a:off x="498115" y="5826612"/>
            <a:ext cx="3878023" cy="570195"/>
            <a:chOff x="498115" y="5951018"/>
            <a:chExt cx="3878023" cy="570195"/>
          </a:xfrm>
        </p:grpSpPr>
        <p:sp>
          <p:nvSpPr>
            <p:cNvPr id="125" name="Google Shape;125;p10"/>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6" name="Google Shape;126;p10"/>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7" name="Google Shape;127;p10"/>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8" name="Google Shape;128;p10"/>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29" name="Google Shape;129;p10"/>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0" name="Google Shape;130;p10"/>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1" name="Google Shape;131;p10"/>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2" name="Google Shape;132;p10"/>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3" name="Google Shape;133;p10"/>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4" name="Google Shape;134;p10"/>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5" name="Google Shape;135;p10"/>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6" name="Google Shape;136;p10"/>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7" name="Google Shape;137;p10"/>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8" name="Google Shape;138;p10"/>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9" name="Google Shape;139;p10"/>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0" name="Google Shape;140;p10"/>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1" name="Google Shape;141;p10"/>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2" name="Google Shape;142;p10"/>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3" name="Google Shape;143;p10"/>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4" name="Google Shape;144;p10"/>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5" name="Google Shape;145;p10"/>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6" name="Google Shape;146;p10"/>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7" name="Google Shape;147;p10"/>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8" name="Google Shape;148;p10"/>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9" name="Google Shape;149;p10"/>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0" name="Google Shape;150;p10"/>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1" name="Google Shape;151;p10"/>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2" name="Google Shape;152;p10"/>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3" name="Google Shape;153;p10"/>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4" name="Google Shape;154;p10"/>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5" name="Google Shape;155;p10"/>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6" name="Google Shape;156;p10"/>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7" name="Google Shape;157;p10"/>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8" name="Google Shape;158;p10"/>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9" name="Google Shape;159;p10"/>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0" name="Google Shape;160;p10"/>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1" name="Google Shape;161;p10"/>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2" name="Google Shape;162;p10"/>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3" name="Google Shape;163;p10"/>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4" name="Google Shape;164;p10"/>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5" name="Google Shape;165;p10"/>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6" name="Google Shape;166;p10"/>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7" name="Google Shape;167;p10"/>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8" name="Google Shape;168;p10"/>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9" name="Google Shape;169;p10"/>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0" name="Google Shape;170;p10"/>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1" name="Google Shape;171;p10"/>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2" name="Google Shape;172;p10"/>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3" name="Google Shape;173;p10"/>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4" name="Google Shape;174;p10"/>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5" name="Google Shape;175;p10"/>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6" name="Google Shape;176;p10"/>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7" name="Google Shape;177;p10"/>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8" name="Google Shape;178;p10"/>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9" name="Google Shape;179;p10"/>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0" name="Google Shape;180;p10"/>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1" name="Google Shape;181;p10"/>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2" name="Google Shape;182;p10"/>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3" name="Google Shape;183;p10"/>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4" name="Google Shape;184;p10"/>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5" name="Google Shape;185;p10"/>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6" name="Google Shape;186;p10"/>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7" name="Google Shape;187;p10"/>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8" name="Google Shape;188;p10"/>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9" name="Google Shape;189;p10"/>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90" name="Google Shape;190;p10"/>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191" name="Google Shape;191;p10"/>
          <p:cNvSpPr txBox="1">
            <a:spLocks noGrp="1"/>
          </p:cNvSpPr>
          <p:nvPr>
            <p:ph type="ctrTitle"/>
          </p:nvPr>
        </p:nvSpPr>
        <p:spPr>
          <a:xfrm>
            <a:off x="944880" y="2158329"/>
            <a:ext cx="4000436"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10"/>
          <p:cNvSpPr txBox="1">
            <a:spLocks noGrp="1"/>
          </p:cNvSpPr>
          <p:nvPr>
            <p:ph type="subTitle" idx="1"/>
          </p:nvPr>
        </p:nvSpPr>
        <p:spPr>
          <a:xfrm>
            <a:off x="945072" y="3200329"/>
            <a:ext cx="40206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grpSp>
        <p:nvGrpSpPr>
          <p:cNvPr id="193" name="Google Shape;193;p10"/>
          <p:cNvGrpSpPr/>
          <p:nvPr/>
        </p:nvGrpSpPr>
        <p:grpSpPr>
          <a:xfrm>
            <a:off x="10364788" y="4960938"/>
            <a:ext cx="1225550" cy="1435100"/>
            <a:chOff x="6529" y="3125"/>
            <a:chExt cx="772" cy="904"/>
          </a:xfrm>
        </p:grpSpPr>
        <p:sp>
          <p:nvSpPr>
            <p:cNvPr id="194" name="Google Shape;194;p10"/>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95" name="Google Shape;195;p10"/>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98" name="Google Shape;198;p11"/>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199" name="Google Shape;199;p11"/>
          <p:cNvSpPr txBox="1">
            <a:spLocks noGrp="1"/>
          </p:cNvSpPr>
          <p:nvPr>
            <p:ph type="body" idx="1"/>
          </p:nvPr>
        </p:nvSpPr>
        <p:spPr>
          <a:xfrm>
            <a:off x="609600" y="1137920"/>
            <a:ext cx="10980738" cy="475615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tandard slide 2">
  <p:cSld name="Standard slide 2">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2" name="Google Shape;202;p1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Standard slide">
  <p:cSld name="2_Standard slide">
    <p:spTree>
      <p:nvGrpSpPr>
        <p:cNvPr id="1" name="Shape 203"/>
        <p:cNvGrpSpPr/>
        <p:nvPr/>
      </p:nvGrpSpPr>
      <p:grpSpPr>
        <a:xfrm>
          <a:off x="0" y="0"/>
          <a:ext cx="0" cy="0"/>
          <a:chOff x="0" y="0"/>
          <a:chExt cx="0" cy="0"/>
        </a:xfrm>
      </p:grpSpPr>
      <p:sp>
        <p:nvSpPr>
          <p:cNvPr id="204" name="Google Shape;204;p13"/>
          <p:cNvSpPr>
            <a:spLocks noGrp="1"/>
          </p:cNvSpPr>
          <p:nvPr>
            <p:ph type="pic" idx="2"/>
          </p:nvPr>
        </p:nvSpPr>
        <p:spPr>
          <a:xfrm>
            <a:off x="8199120" y="1"/>
            <a:ext cx="3999231" cy="6156104"/>
          </a:xfrm>
          <a:prstGeom prst="rect">
            <a:avLst/>
          </a:prstGeom>
          <a:noFill/>
          <a:ln>
            <a:noFill/>
          </a:ln>
        </p:spPr>
      </p:sp>
      <p:sp>
        <p:nvSpPr>
          <p:cNvPr id="205" name="Google Shape;205;p13"/>
          <p:cNvSpPr txBox="1">
            <a:spLocks noGrp="1"/>
          </p:cNvSpPr>
          <p:nvPr>
            <p:ph type="title"/>
          </p:nvPr>
        </p:nvSpPr>
        <p:spPr>
          <a:xfrm>
            <a:off x="609919" y="294200"/>
            <a:ext cx="7444422"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3"/>
          <p:cNvSpPr txBox="1">
            <a:spLocks noGrp="1"/>
          </p:cNvSpPr>
          <p:nvPr>
            <p:ph type="body" idx="1"/>
          </p:nvPr>
        </p:nvSpPr>
        <p:spPr>
          <a:xfrm>
            <a:off x="609918" y="1137921"/>
            <a:ext cx="7299642" cy="8737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7" name="Google Shape;207;p13"/>
          <p:cNvSpPr txBox="1">
            <a:spLocks noGrp="1"/>
          </p:cNvSpPr>
          <p:nvPr>
            <p:ph type="body" idx="3"/>
          </p:nvPr>
        </p:nvSpPr>
        <p:spPr>
          <a:xfrm>
            <a:off x="609918" y="2311401"/>
            <a:ext cx="3580117" cy="384470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13"/>
          <p:cNvSpPr txBox="1">
            <a:spLocks noGrp="1"/>
          </p:cNvSpPr>
          <p:nvPr>
            <p:ph type="body" idx="4"/>
          </p:nvPr>
        </p:nvSpPr>
        <p:spPr>
          <a:xfrm>
            <a:off x="4329443" y="2311401"/>
            <a:ext cx="3580117" cy="1254759"/>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13"/>
          <p:cNvSpPr txBox="1">
            <a:spLocks noGrp="1"/>
          </p:cNvSpPr>
          <p:nvPr>
            <p:ph type="body" idx="5"/>
          </p:nvPr>
        </p:nvSpPr>
        <p:spPr>
          <a:xfrm>
            <a:off x="4329443" y="4236721"/>
            <a:ext cx="3580117" cy="19441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latin typeface="Georgia"/>
                <a:ea typeface="Georgia"/>
                <a:cs typeface="Georgia"/>
                <a:sym typeface="Georgia"/>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0" name="Google Shape;210;p13"/>
          <p:cNvCxnSpPr/>
          <p:nvPr/>
        </p:nvCxnSpPr>
        <p:spPr>
          <a:xfrm>
            <a:off x="609918" y="907750"/>
            <a:ext cx="7723854"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2400"/>
              <a:buFont typeface="Inter Light"/>
              <a:buNone/>
              <a:defRPr sz="2400" b="0" i="0" u="none" strike="noStrike" cap="none">
                <a:solidFill>
                  <a:schemeClr val="lt1"/>
                </a:solidFill>
                <a:latin typeface="Inter Light"/>
                <a:ea typeface="Inter Light"/>
                <a:cs typeface="Inter Light"/>
                <a:sym typeface="Inter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marR="0" lvl="0" indent="-317500" algn="l" rtl="0">
              <a:spcBef>
                <a:spcPts val="400"/>
              </a:spcBef>
              <a:spcAft>
                <a:spcPts val="0"/>
              </a:spcAft>
              <a:buClr>
                <a:schemeClr val="dk2"/>
              </a:buClr>
              <a:buSzPts val="1400"/>
              <a:buFont typeface="Arial"/>
              <a:buChar char="►"/>
              <a:defRPr sz="2000" b="0" i="0" u="none" strike="noStrike" cap="none">
                <a:solidFill>
                  <a:schemeClr val="lt1"/>
                </a:solidFill>
                <a:latin typeface="Inter Light"/>
                <a:ea typeface="Inter Light"/>
                <a:cs typeface="Inter Light"/>
                <a:sym typeface="Inter Light"/>
              </a:defRPr>
            </a:lvl1pPr>
            <a:lvl2pPr marL="914400" marR="0" lvl="1" indent="-308610"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L="1371600" marR="0" lvl="2" indent="-299719"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L="1828800" marR="0" lvl="3" indent="-290830"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L="2286000" marR="0" lvl="4" indent="-281939"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grpSp>
        <p:nvGrpSpPr>
          <p:cNvPr id="12" name="Google Shape;12;p4"/>
          <p:cNvGrpSpPr/>
          <p:nvPr/>
        </p:nvGrpSpPr>
        <p:grpSpPr>
          <a:xfrm>
            <a:off x="11287125" y="6356350"/>
            <a:ext cx="303213" cy="311150"/>
            <a:chOff x="7110" y="4004"/>
            <a:chExt cx="191" cy="196"/>
          </a:xfrm>
        </p:grpSpPr>
        <p:sp>
          <p:nvSpPr>
            <p:cNvPr id="13" name="Google Shape;13;p4"/>
            <p:cNvSpPr/>
            <p:nvPr/>
          </p:nvSpPr>
          <p:spPr>
            <a:xfrm>
              <a:off x="7110" y="4004"/>
              <a:ext cx="191" cy="70"/>
            </a:xfrm>
            <a:custGeom>
              <a:avLst/>
              <a:gdLst/>
              <a:ahLst/>
              <a:cxnLst/>
              <a:rect l="l" t="t" r="r" b="b"/>
              <a:pathLst>
                <a:path w="191" h="70" extrusionOk="0">
                  <a:moveTo>
                    <a:pt x="191" y="0"/>
                  </a:moveTo>
                  <a:lnTo>
                    <a:pt x="0" y="70"/>
                  </a:lnTo>
                  <a:lnTo>
                    <a:pt x="191" y="36"/>
                  </a:lnTo>
                  <a:lnTo>
                    <a:pt x="19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4" name="Google Shape;14;p4"/>
            <p:cNvSpPr/>
            <p:nvPr/>
          </p:nvSpPr>
          <p:spPr>
            <a:xfrm>
              <a:off x="7111" y="4103"/>
              <a:ext cx="78" cy="97"/>
            </a:xfrm>
            <a:custGeom>
              <a:avLst/>
              <a:gdLst/>
              <a:ahLst/>
              <a:cxnLst/>
              <a:rect l="l" t="t" r="r" b="b"/>
              <a:pathLst>
                <a:path w="78" h="97" extrusionOk="0">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5" name="Google Shape;15;p4"/>
            <p:cNvSpPr/>
            <p:nvPr/>
          </p:nvSpPr>
          <p:spPr>
            <a:xfrm>
              <a:off x="7176" y="4103"/>
              <a:ext cx="96" cy="97"/>
            </a:xfrm>
            <a:custGeom>
              <a:avLst/>
              <a:gdLst/>
              <a:ahLst/>
              <a:cxnLst/>
              <a:rect l="l" t="t" r="r" b="b"/>
              <a:pathLst>
                <a:path w="96" h="97" extrusionOk="0">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varun.bhattacharya2020@vitstudent.ac.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mailto:ketanagrawal1975@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arunBhattacharya/genDoc-Indi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hyperlink" Target="https://github.com/VarunBhattacharya/genDoc-Indi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rmAutofit/>
          </a:bodyPr>
          <a:lstStyle/>
          <a:p>
            <a:pPr marL="0" lvl="0" indent="0" algn="l" rtl="0">
              <a:lnSpc>
                <a:spcPct val="85000"/>
              </a:lnSpc>
              <a:spcBef>
                <a:spcPts val="0"/>
              </a:spcBef>
              <a:spcAft>
                <a:spcPts val="0"/>
              </a:spcAft>
              <a:buClr>
                <a:schemeClr val="dk1"/>
              </a:buClr>
              <a:buSzPts val="3000"/>
              <a:buFont typeface="Inter Light"/>
              <a:buNone/>
            </a:pPr>
            <a:r>
              <a:rPr lang="en-GB" dirty="0"/>
              <a:t>EY </a:t>
            </a:r>
            <a:r>
              <a:rPr lang="en-GB" dirty="0" err="1"/>
              <a:t>Techathon</a:t>
            </a:r>
            <a:r>
              <a:rPr lang="en-GB" dirty="0"/>
              <a:t> 4.0</a:t>
            </a:r>
            <a:br>
              <a:rPr lang="en-GB" dirty="0"/>
            </a:br>
            <a:r>
              <a:rPr lang="en-GB" dirty="0"/>
              <a:t>Executive Summary</a:t>
            </a:r>
            <a:endParaRPr dirty="0"/>
          </a:p>
        </p:txBody>
      </p:sp>
      <p:sp>
        <p:nvSpPr>
          <p:cNvPr id="568" name="Google Shape;568;p1"/>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SzPts val="1120"/>
              <a:buNone/>
            </a:pPr>
            <a:r>
              <a:rPr lang="en-GB" sz="1600" dirty="0"/>
              <a:t>Date of submission: 12-10-2023</a:t>
            </a:r>
            <a:endParaRPr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2" descr="Contents/agenda slide.&#10;On the left side agendas are put in a numerical format. And on the right side you can place they Key Takeaways if any."/>
          <p:cNvSpPr txBox="1">
            <a:spLocks noGrp="1"/>
          </p:cNvSpPr>
          <p:nvPr>
            <p:ph type="title"/>
          </p:nvPr>
        </p:nvSpPr>
        <p:spPr>
          <a:xfrm>
            <a:off x="0" y="198367"/>
            <a:ext cx="12198350" cy="590400"/>
          </a:xfrm>
          <a:prstGeom prst="rect">
            <a:avLst/>
          </a:prstGeom>
          <a:noFill/>
          <a:ln>
            <a:noFill/>
          </a:ln>
        </p:spPr>
        <p:txBody>
          <a:bodyPr spcFirstLastPara="1" wrap="square" lIns="0" tIns="0" rIns="0" bIns="0" anchor="t" anchorCtr="0">
            <a:normAutofit/>
          </a:bodyPr>
          <a:lstStyle/>
          <a:p>
            <a:pPr marL="0" lvl="0" indent="0" algn="ctr" rtl="0">
              <a:lnSpc>
                <a:spcPct val="85000"/>
              </a:lnSpc>
              <a:spcBef>
                <a:spcPts val="0"/>
              </a:spcBef>
              <a:spcAft>
                <a:spcPts val="0"/>
              </a:spcAft>
              <a:buClr>
                <a:schemeClr val="lt1"/>
              </a:buClr>
              <a:buSzPct val="100000"/>
              <a:buFont typeface="Inter Light"/>
              <a:buNone/>
            </a:pPr>
            <a:br>
              <a:rPr lang="en-GB" sz="2000" dirty="0"/>
            </a:br>
            <a:r>
              <a:rPr lang="en-GB" sz="2000" dirty="0"/>
              <a:t>Tell us about yourself | Highlight a technical skill or skills each member brings to the team</a:t>
            </a:r>
            <a:endParaRPr sz="2000" dirty="0"/>
          </a:p>
        </p:txBody>
      </p:sp>
      <p:sp>
        <p:nvSpPr>
          <p:cNvPr id="3" name="TextBox 2">
            <a:extLst>
              <a:ext uri="{FF2B5EF4-FFF2-40B4-BE49-F238E27FC236}">
                <a16:creationId xmlns:a16="http://schemas.microsoft.com/office/drawing/2014/main" id="{01B882FC-F026-2529-C597-D620C3EC3418}"/>
              </a:ext>
            </a:extLst>
          </p:cNvPr>
          <p:cNvSpPr txBox="1"/>
          <p:nvPr/>
        </p:nvSpPr>
        <p:spPr>
          <a:xfrm>
            <a:off x="1239837" y="1342042"/>
            <a:ext cx="9718676" cy="4647426"/>
          </a:xfrm>
          <a:prstGeom prst="rect">
            <a:avLst/>
          </a:prstGeom>
          <a:noFill/>
        </p:spPr>
        <p:txBody>
          <a:bodyPr wrap="square" rtlCol="0">
            <a:spAutoFit/>
          </a:bodyPr>
          <a:lstStyle/>
          <a:p>
            <a:pPr marL="0" marR="0" indent="0" algn="l" rtl="0" fontAlgn="ctr">
              <a:spcBef>
                <a:spcPts val="0"/>
              </a:spcBef>
              <a:spcAft>
                <a:spcPts val="0"/>
              </a:spcAft>
            </a:pPr>
            <a:r>
              <a:rPr lang="en-GB" sz="1800" b="0" i="0" u="none" strike="noStrike" dirty="0">
                <a:solidFill>
                  <a:srgbClr val="FFFFFF"/>
                </a:solidFill>
                <a:effectLst/>
                <a:latin typeface="Inter Light" panose="020B0604020202020204" charset="0"/>
                <a:ea typeface="Inter Light" panose="020B0604020202020204" charset="0"/>
                <a:cs typeface="EYInterstate Light"/>
              </a:rPr>
              <a:t>Team Name: </a:t>
            </a:r>
            <a:r>
              <a:rPr lang="en-GB" sz="2800" b="1" i="0" u="none" strike="noStrike" dirty="0">
                <a:solidFill>
                  <a:srgbClr val="FFB3AF"/>
                </a:solidFill>
                <a:effectLst/>
                <a:latin typeface="Inter Light" panose="020B0604020202020204" charset="0"/>
                <a:ea typeface="Inter Light" panose="020B0604020202020204" charset="0"/>
                <a:cs typeface="Times New Roman" panose="02020603050405020304" pitchFamily="18" charset="0"/>
              </a:rPr>
              <a:t>Tech Fusion</a:t>
            </a:r>
          </a:p>
          <a:p>
            <a:pPr marL="0" marR="0" indent="0" algn="l" rtl="0" fontAlgn="ctr">
              <a:spcBef>
                <a:spcPts val="0"/>
              </a:spcBef>
              <a:spcAft>
                <a:spcPts val="0"/>
              </a:spcAft>
            </a:pPr>
            <a:endParaRPr lang="en-IN" sz="2800" b="0" i="0" u="none" strike="noStrike" dirty="0">
              <a:effectLst/>
              <a:latin typeface="Inter Light" panose="020B0604020202020204" charset="0"/>
              <a:ea typeface="Inter Light" panose="020B0604020202020204" charset="0"/>
            </a:endParaRPr>
          </a:p>
          <a:p>
            <a:pPr marL="0" marR="0" indent="0" algn="l" rtl="0" fontAlgn="ctr">
              <a:spcBef>
                <a:spcPts val="0"/>
              </a:spcBef>
              <a:spcAft>
                <a:spcPts val="0"/>
              </a:spcAft>
            </a:pPr>
            <a:r>
              <a:rPr lang="en-GB" sz="1800" b="0" i="0" u="none" strike="noStrike" dirty="0">
                <a:solidFill>
                  <a:srgbClr val="FFFFFF"/>
                </a:solidFill>
                <a:effectLst/>
                <a:latin typeface="Inter Light" panose="020B0604020202020204" charset="0"/>
                <a:ea typeface="Inter Light" panose="020B0604020202020204" charset="0"/>
                <a:cs typeface="EYInterstate Light"/>
              </a:rPr>
              <a:t>College: </a:t>
            </a:r>
            <a:r>
              <a:rPr lang="en-GB" sz="2000" b="0" i="0" u="none" strike="noStrike" dirty="0">
                <a:solidFill>
                  <a:srgbClr val="FFFFFF"/>
                </a:solidFill>
                <a:effectLst/>
                <a:latin typeface="Inter Light" panose="020B0604020202020204" charset="0"/>
                <a:ea typeface="Inter Light" panose="020B0604020202020204" charset="0"/>
                <a:cs typeface="EYInterstate Light"/>
              </a:rPr>
              <a:t>Vellore Institute of Technology, Vellore, India</a:t>
            </a:r>
            <a:endParaRPr lang="en-GB" sz="1800" b="0" i="0" u="none" strike="noStrike" dirty="0">
              <a:solidFill>
                <a:srgbClr val="FFFFFF"/>
              </a:solidFill>
              <a:effectLst/>
              <a:latin typeface="Inter Light" panose="020B0604020202020204" charset="0"/>
              <a:ea typeface="Inter Light" panose="020B0604020202020204" charset="0"/>
              <a:cs typeface="EYInterstate Light"/>
            </a:endParaRPr>
          </a:p>
          <a:p>
            <a:pPr marL="0" marR="0" indent="0" algn="l" rtl="0" fontAlgn="ctr">
              <a:spcBef>
                <a:spcPts val="0"/>
              </a:spcBef>
              <a:spcAft>
                <a:spcPts val="0"/>
              </a:spcAft>
            </a:pPr>
            <a:endParaRPr lang="en-GB" sz="1800" dirty="0">
              <a:solidFill>
                <a:srgbClr val="FFFFFF"/>
              </a:solidFill>
              <a:latin typeface="Inter Light" panose="020B0604020202020204" charset="0"/>
              <a:ea typeface="Inter Light" panose="020B0604020202020204" charset="0"/>
              <a:cs typeface="EYInterstate Light"/>
            </a:endParaRPr>
          </a:p>
          <a:p>
            <a:pPr marL="0" marR="0" indent="0" algn="l" rtl="0" fontAlgn="ctr">
              <a:spcBef>
                <a:spcPts val="0"/>
              </a:spcBef>
              <a:spcAft>
                <a:spcPts val="0"/>
              </a:spcAft>
            </a:pPr>
            <a:r>
              <a:rPr lang="en-GB" sz="1800" b="0" i="0" u="none" strike="noStrike" dirty="0">
                <a:solidFill>
                  <a:srgbClr val="FFFFFF"/>
                </a:solidFill>
                <a:effectLst/>
                <a:latin typeface="Inter Light" panose="020B0604020202020204" charset="0"/>
                <a:ea typeface="Inter Light" panose="020B0604020202020204" charset="0"/>
                <a:cs typeface="EYInterstate Light"/>
              </a:rPr>
              <a:t> </a:t>
            </a:r>
            <a:endParaRPr lang="en-IN" sz="1800" b="0" i="0" u="none" strike="noStrike" dirty="0">
              <a:effectLst/>
              <a:latin typeface="Inter Light" panose="020B0604020202020204" charset="0"/>
              <a:ea typeface="Inter Light" panose="020B0604020202020204" charset="0"/>
            </a:endParaRPr>
          </a:p>
          <a:p>
            <a:pPr marL="0" marR="0" indent="0" algn="l" rtl="0" fontAlgn="ctr">
              <a:spcBef>
                <a:spcPts val="0"/>
              </a:spcBef>
              <a:spcAft>
                <a:spcPts val="0"/>
              </a:spcAft>
            </a:pPr>
            <a:r>
              <a:rPr lang="en-GB" sz="1800" b="0" i="0" u="none" strike="noStrike" dirty="0">
                <a:solidFill>
                  <a:srgbClr val="FFFFFF"/>
                </a:solidFill>
                <a:effectLst/>
                <a:latin typeface="Inter Light" panose="020B0604020202020204" charset="0"/>
                <a:ea typeface="Inter Light" panose="020B0604020202020204" charset="0"/>
                <a:cs typeface="EYInterstate Light"/>
              </a:rPr>
              <a:t>Member I: </a:t>
            </a:r>
            <a:r>
              <a:rPr lang="en-GB" sz="2400" i="0" u="none" strike="noStrike" dirty="0">
                <a:solidFill>
                  <a:srgbClr val="FFFFFF"/>
                </a:solidFill>
                <a:effectLst/>
                <a:latin typeface="Inter Light" panose="020B0604020202020204" charset="0"/>
                <a:ea typeface="Inter Light" panose="020B0604020202020204" charset="0"/>
                <a:cs typeface="EYInterstate Light"/>
              </a:rPr>
              <a:t>Varun Bhattacharya (Team Leader)</a:t>
            </a:r>
            <a:endParaRPr lang="en-IN" sz="2000" i="0" u="none" strike="noStrike" dirty="0">
              <a:effectLst/>
              <a:latin typeface="Inter Light" panose="020B0604020202020204" charset="0"/>
              <a:ea typeface="Inter Light" panose="020B0604020202020204" charset="0"/>
            </a:endParaRPr>
          </a:p>
          <a:p>
            <a:pPr marL="0" marR="0" indent="0" algn="l" rtl="0" eaLnBrk="1" fontAlgn="auto" latinLnBrk="0" hangingPunct="1">
              <a:spcBef>
                <a:spcPts val="0"/>
              </a:spcBef>
              <a:spcAft>
                <a:spcPts val="0"/>
              </a:spcAft>
            </a:pPr>
            <a:r>
              <a:rPr lang="en-GB" sz="1600" b="0" i="0" u="none" strike="noStrike" dirty="0">
                <a:solidFill>
                  <a:srgbClr val="FFFFFF"/>
                </a:solidFill>
                <a:effectLst/>
                <a:latin typeface="Inter Light" panose="020B0604020202020204" charset="0"/>
                <a:ea typeface="Inter Light" panose="020B0604020202020204" charset="0"/>
                <a:cs typeface="Inter Light" panose="020B0604020202020204" charset="0"/>
              </a:rPr>
              <a:t>Contact details: +91 9007088779</a:t>
            </a:r>
            <a:endParaRPr lang="en-IN" sz="1600" b="0" i="0" u="none" strike="noStrike" dirty="0">
              <a:effectLst/>
              <a:latin typeface="Inter Light" panose="020B0604020202020204" charset="0"/>
              <a:ea typeface="Inter Light" panose="020B0604020202020204" charset="0"/>
            </a:endParaRPr>
          </a:p>
          <a:p>
            <a:pPr marL="0" marR="0" indent="0" algn="l" rtl="0" eaLnBrk="1" fontAlgn="auto" latinLnBrk="0" hangingPunct="1">
              <a:spcBef>
                <a:spcPts val="0"/>
              </a:spcBef>
              <a:spcAft>
                <a:spcPts val="0"/>
              </a:spcAft>
            </a:pPr>
            <a:r>
              <a:rPr lang="en-GB" sz="1600" b="0" i="0" u="none" strike="noStrike" dirty="0">
                <a:solidFill>
                  <a:srgbClr val="FFFFFF"/>
                </a:solidFill>
                <a:effectLst/>
                <a:latin typeface="Inter Light" panose="020B0604020202020204" charset="0"/>
                <a:ea typeface="Inter Light" panose="020B0604020202020204" charset="0"/>
                <a:cs typeface="Inter Light" panose="020B0604020202020204" charset="0"/>
              </a:rPr>
              <a:t>Email: </a:t>
            </a:r>
            <a:r>
              <a:rPr lang="en-GB" sz="1600" dirty="0">
                <a:solidFill>
                  <a:schemeClr val="bg1"/>
                </a:solidFill>
                <a:latin typeface="Inter Light" panose="020B0604020202020204" charset="0"/>
                <a:ea typeface="Inter Light" panose="020B0604020202020204" charset="0"/>
                <a:cs typeface="Inter Light" panose="020B0604020202020204" charset="0"/>
                <a:hlinkClick r:id="rId3">
                  <a:extLst>
                    <a:ext uri="{A12FA001-AC4F-418D-AE19-62706E023703}">
                      <ahyp:hlinkClr xmlns:ahyp="http://schemas.microsoft.com/office/drawing/2018/hyperlinkcolor" val="tx"/>
                    </a:ext>
                  </a:extLst>
                </a:hlinkClick>
              </a:rPr>
              <a:t>varun.bhattacharya2020@vitstudent.ac.in</a:t>
            </a:r>
            <a:endParaRPr lang="en-GB" sz="1600" dirty="0">
              <a:solidFill>
                <a:schemeClr val="bg1"/>
              </a:solidFill>
              <a:latin typeface="Inter Light" panose="020B0604020202020204" charset="0"/>
              <a:ea typeface="Inter Light" panose="020B0604020202020204" charset="0"/>
              <a:cs typeface="Inter Light" panose="020B0604020202020204" charset="0"/>
            </a:endParaRPr>
          </a:p>
          <a:p>
            <a:pPr marL="0" marR="0" indent="0" algn="l" rtl="0" eaLnBrk="1" fontAlgn="auto" latinLnBrk="0" hangingPunct="1">
              <a:spcBef>
                <a:spcPts val="0"/>
              </a:spcBef>
              <a:spcAft>
                <a:spcPts val="0"/>
              </a:spcAft>
            </a:pPr>
            <a:r>
              <a:rPr lang="en-GB" sz="1600" b="0" i="0" u="none" strike="noStrike" dirty="0">
                <a:solidFill>
                  <a:srgbClr val="FFFFFF"/>
                </a:solidFill>
                <a:effectLst/>
                <a:latin typeface="Inter Light" panose="020B0604020202020204" charset="0"/>
                <a:ea typeface="Inter Light" panose="020B0604020202020204" charset="0"/>
                <a:cs typeface="Inter Light" panose="020B0604020202020204" charset="0"/>
              </a:rPr>
              <a:t>Skills: Generative AI Technology, Databases, Python and its Frameworks, Data Science</a:t>
            </a:r>
            <a:endParaRPr lang="en-IN" sz="1600" b="0" i="0" u="none" strike="noStrike" dirty="0">
              <a:effectLst/>
              <a:latin typeface="Inter Light" panose="020B0604020202020204" charset="0"/>
              <a:ea typeface="Inter Light" panose="020B0604020202020204" charset="0"/>
            </a:endParaRPr>
          </a:p>
          <a:p>
            <a:pPr marL="0" marR="0" indent="0" algn="l" rtl="0" eaLnBrk="1" fontAlgn="auto" latinLnBrk="0" hangingPunct="1">
              <a:spcBef>
                <a:spcPts val="0"/>
              </a:spcBef>
              <a:spcAft>
                <a:spcPts val="0"/>
              </a:spcAft>
            </a:pPr>
            <a:r>
              <a:rPr lang="en-GB" sz="1800" b="0" i="0" u="none" strike="noStrike" dirty="0">
                <a:solidFill>
                  <a:srgbClr val="FFFFFF"/>
                </a:solidFill>
                <a:effectLst/>
                <a:latin typeface="Inter Light" panose="020B0604020202020204" charset="0"/>
                <a:ea typeface="Inter Light" panose="020B0604020202020204" charset="0"/>
                <a:cs typeface="Inter Light" panose="020B0604020202020204" charset="0"/>
              </a:rPr>
              <a:t> </a:t>
            </a:r>
            <a:endParaRPr lang="en-IN" sz="1800" b="0" i="0" u="none" strike="noStrike" dirty="0">
              <a:effectLst/>
              <a:latin typeface="Inter Light" panose="020B0604020202020204" charset="0"/>
              <a:ea typeface="Inter Light" panose="020B0604020202020204" charset="0"/>
            </a:endParaRPr>
          </a:p>
          <a:p>
            <a:pPr marL="0" marR="0" indent="0" algn="l" rtl="0" fontAlgn="ctr">
              <a:spcBef>
                <a:spcPts val="0"/>
              </a:spcBef>
              <a:spcAft>
                <a:spcPts val="0"/>
              </a:spcAft>
            </a:pPr>
            <a:r>
              <a:rPr lang="en-GB" sz="1800" b="0" i="0" u="none" strike="noStrike" dirty="0">
                <a:solidFill>
                  <a:srgbClr val="FFFFFF"/>
                </a:solidFill>
                <a:effectLst/>
                <a:latin typeface="Inter Light" panose="020B0604020202020204" charset="0"/>
                <a:ea typeface="Inter Light" panose="020B0604020202020204" charset="0"/>
                <a:cs typeface="EYInterstate Light"/>
              </a:rPr>
              <a:t>Member II: </a:t>
            </a:r>
            <a:r>
              <a:rPr lang="en-GB" sz="2400" b="0" i="0" u="none" strike="noStrike" dirty="0">
                <a:solidFill>
                  <a:srgbClr val="FFFFFF"/>
                </a:solidFill>
                <a:effectLst/>
                <a:latin typeface="Inter Light" panose="020B0604020202020204" charset="0"/>
                <a:ea typeface="Inter Light" panose="020B0604020202020204" charset="0"/>
                <a:cs typeface="EYInterstate Light"/>
              </a:rPr>
              <a:t>Ketan Agrawal</a:t>
            </a:r>
            <a:endParaRPr lang="en-IN" sz="1800" b="0" i="0" u="none" strike="noStrike" dirty="0">
              <a:effectLst/>
              <a:latin typeface="Inter Light" panose="020B0604020202020204" charset="0"/>
              <a:ea typeface="Inter Light" panose="020B0604020202020204" charset="0"/>
            </a:endParaRPr>
          </a:p>
          <a:p>
            <a:pPr marL="0" marR="0" indent="0" algn="l" rtl="0" eaLnBrk="1" fontAlgn="auto" latinLnBrk="0" hangingPunct="1">
              <a:spcBef>
                <a:spcPts val="0"/>
              </a:spcBef>
              <a:spcAft>
                <a:spcPts val="0"/>
              </a:spcAft>
            </a:pPr>
            <a:r>
              <a:rPr lang="en-GB" sz="1600" b="0" i="0" u="none" strike="noStrike" dirty="0">
                <a:solidFill>
                  <a:srgbClr val="FFFFFF"/>
                </a:solidFill>
                <a:effectLst/>
                <a:latin typeface="Inter Light" panose="020B0604020202020204" charset="0"/>
                <a:ea typeface="Inter Light" panose="020B0604020202020204" charset="0"/>
                <a:cs typeface="Inter Light" panose="020B0604020202020204" charset="0"/>
              </a:rPr>
              <a:t>Contact details: +91 9370179898</a:t>
            </a:r>
            <a:endParaRPr lang="en-IN" sz="1600" b="0" i="0" u="none" strike="noStrike" dirty="0">
              <a:effectLst/>
              <a:latin typeface="Inter Light" panose="020B0604020202020204" charset="0"/>
              <a:ea typeface="Inter Light" panose="020B0604020202020204" charset="0"/>
            </a:endParaRPr>
          </a:p>
          <a:p>
            <a:pPr marL="0" marR="0" indent="0" algn="l" rtl="0" eaLnBrk="1" fontAlgn="auto" latinLnBrk="0" hangingPunct="1">
              <a:spcBef>
                <a:spcPts val="0"/>
              </a:spcBef>
              <a:spcAft>
                <a:spcPts val="0"/>
              </a:spcAft>
            </a:pPr>
            <a:r>
              <a:rPr lang="en-GB" sz="1600" b="0" i="0" u="none" strike="noStrike" dirty="0">
                <a:solidFill>
                  <a:srgbClr val="FFFFFF"/>
                </a:solidFill>
                <a:effectLst/>
                <a:latin typeface="Inter Light" panose="020B0604020202020204" charset="0"/>
                <a:ea typeface="Inter Light" panose="020B0604020202020204" charset="0"/>
                <a:cs typeface="Inter Light" panose="020B0604020202020204" charset="0"/>
              </a:rPr>
              <a:t>Email: </a:t>
            </a:r>
            <a:r>
              <a:rPr lang="en-GB" sz="1600" b="0" i="0" u="none" strike="noStrike" dirty="0">
                <a:solidFill>
                  <a:schemeClr val="bg1"/>
                </a:solidFill>
                <a:effectLst/>
                <a:latin typeface="Inter Light" panose="020B0604020202020204" charset="0"/>
                <a:ea typeface="Inter Light" panose="020B0604020202020204" charset="0"/>
                <a:cs typeface="Inter Light" panose="020B0604020202020204" charset="0"/>
                <a:hlinkClick r:id="rId4">
                  <a:extLst>
                    <a:ext uri="{A12FA001-AC4F-418D-AE19-62706E023703}">
                      <ahyp:hlinkClr xmlns:ahyp="http://schemas.microsoft.com/office/drawing/2018/hyperlinkcolor" val="tx"/>
                    </a:ext>
                  </a:extLst>
                </a:hlinkClick>
              </a:rPr>
              <a:t>ketanagrawal1975@gmail.com</a:t>
            </a:r>
            <a:endParaRPr lang="en-GB" sz="1600" b="0" i="0" u="none" strike="noStrike" dirty="0">
              <a:solidFill>
                <a:schemeClr val="bg1"/>
              </a:solidFill>
              <a:effectLst/>
              <a:latin typeface="Inter Light" panose="020B0604020202020204" charset="0"/>
              <a:ea typeface="Inter Light" panose="020B0604020202020204" charset="0"/>
              <a:cs typeface="Inter Light" panose="020B0604020202020204" charset="0"/>
            </a:endParaRPr>
          </a:p>
          <a:p>
            <a:pPr marL="0" marR="0" indent="0" algn="l" rtl="0" eaLnBrk="1" fontAlgn="auto" latinLnBrk="0" hangingPunct="1">
              <a:spcBef>
                <a:spcPts val="0"/>
              </a:spcBef>
              <a:spcAft>
                <a:spcPts val="0"/>
              </a:spcAft>
            </a:pPr>
            <a:r>
              <a:rPr lang="en-GB" sz="1600" b="0" i="0" u="none" strike="noStrike" dirty="0">
                <a:solidFill>
                  <a:srgbClr val="FFFFFF"/>
                </a:solidFill>
                <a:effectLst/>
                <a:latin typeface="Inter Light" panose="020B0604020202020204" charset="0"/>
                <a:ea typeface="Inter Light" panose="020B0604020202020204" charset="0"/>
                <a:cs typeface="EYInterstate Light"/>
              </a:rPr>
              <a:t>Skills: Java and Technologies, AI/ML Technology, Software Engineering Practices, Data Analytics</a:t>
            </a:r>
            <a:endParaRPr lang="en-IN" sz="1600" b="0" i="0" u="none" strike="noStrike" dirty="0">
              <a:effectLst/>
              <a:latin typeface="Inter Light" panose="020B0604020202020204" charset="0"/>
              <a:ea typeface="Inter Light" panose="020B0604020202020204" charset="0"/>
            </a:endParaRPr>
          </a:p>
          <a:p>
            <a:endParaRPr lang="en-IN" dirty="0">
              <a:latin typeface="Inter Light" panose="020B0604020202020204" charset="0"/>
              <a:ea typeface="Inter Light" panose="020B0604020202020204" charset="0"/>
            </a:endParaRPr>
          </a:p>
        </p:txBody>
      </p:sp>
      <p:pic>
        <p:nvPicPr>
          <p:cNvPr id="2" name="Picture 1" descr="A purple and blue letters">
            <a:extLst>
              <a:ext uri="{FF2B5EF4-FFF2-40B4-BE49-F238E27FC236}">
                <a16:creationId xmlns:a16="http://schemas.microsoft.com/office/drawing/2014/main" id="{A94A490C-8A76-19F3-9BFB-5CD362B1E355}"/>
              </a:ext>
            </a:extLst>
          </p:cNvPr>
          <p:cNvPicPr>
            <a:picLocks noChangeAspect="1"/>
          </p:cNvPicPr>
          <p:nvPr/>
        </p:nvPicPr>
        <p:blipFill>
          <a:blip r:embed="rId5"/>
          <a:stretch>
            <a:fillRect/>
          </a:stretch>
        </p:blipFill>
        <p:spPr>
          <a:xfrm>
            <a:off x="11220704" y="0"/>
            <a:ext cx="977646" cy="250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
          <p:cNvSpPr txBox="1">
            <a:spLocks noGrp="1"/>
          </p:cNvSpPr>
          <p:nvPr>
            <p:ph type="title"/>
          </p:nvPr>
        </p:nvSpPr>
        <p:spPr>
          <a:xfrm>
            <a:off x="0" y="9525"/>
            <a:ext cx="12198350" cy="915475"/>
          </a:xfrm>
          <a:prstGeom prst="rect">
            <a:avLst/>
          </a:prstGeom>
          <a:noFill/>
          <a:ln>
            <a:noFill/>
          </a:ln>
        </p:spPr>
        <p:txBody>
          <a:bodyPr spcFirstLastPara="1" wrap="square" lIns="0" tIns="0" rIns="0" bIns="0" anchor="t" anchorCtr="0">
            <a:noAutofit/>
          </a:bodyPr>
          <a:lstStyle/>
          <a:p>
            <a:pPr algn="ctr"/>
            <a:br>
              <a:rPr lang="en-GB" sz="2800" dirty="0"/>
            </a:br>
            <a:r>
              <a:rPr lang="en-GB" sz="2800" dirty="0"/>
              <a:t>Problem statement</a:t>
            </a:r>
            <a:br>
              <a:rPr lang="en-GB" sz="2800" dirty="0"/>
            </a:br>
            <a:endParaRPr sz="2800" dirty="0"/>
          </a:p>
        </p:txBody>
      </p:sp>
      <p:sp>
        <p:nvSpPr>
          <p:cNvPr id="581" name="Google Shape;581;p3"/>
          <p:cNvSpPr txBox="1">
            <a:spLocks noGrp="1"/>
          </p:cNvSpPr>
          <p:nvPr>
            <p:ph type="body" idx="1"/>
          </p:nvPr>
        </p:nvSpPr>
        <p:spPr>
          <a:xfrm>
            <a:off x="609918" y="1137920"/>
            <a:ext cx="10610531" cy="4947920"/>
          </a:xfrm>
          <a:prstGeom prst="rect">
            <a:avLst/>
          </a:prstGeom>
          <a:noFill/>
          <a:ln>
            <a:noFill/>
          </a:ln>
        </p:spPr>
        <p:txBody>
          <a:bodyPr spcFirstLastPara="1" wrap="square" lIns="0" tIns="0" rIns="0" bIns="0" anchor="t" anchorCtr="0">
            <a:noAutofit/>
          </a:bodyPr>
          <a:lstStyle/>
          <a:p>
            <a:pPr marL="356616" lvl="0" indent="-267716" rtl="0">
              <a:spcBef>
                <a:spcPts val="0"/>
              </a:spcBef>
              <a:spcAft>
                <a:spcPts val="0"/>
              </a:spcAft>
              <a:buSzPts val="1400"/>
              <a:buNone/>
            </a:pPr>
            <a:endParaRPr lang="en-GB" dirty="0"/>
          </a:p>
          <a:p>
            <a:pPr marL="356616" lvl="0" indent="-267716" rtl="0">
              <a:spcBef>
                <a:spcPts val="0"/>
              </a:spcBef>
              <a:spcAft>
                <a:spcPts val="0"/>
              </a:spcAft>
              <a:buSzPts val="1400"/>
              <a:buNone/>
            </a:pPr>
            <a:r>
              <a:rPr lang="en-GB" b="1" dirty="0"/>
              <a:t>Challenge 1:</a:t>
            </a:r>
            <a:r>
              <a:rPr lang="en-GB" dirty="0"/>
              <a:t> </a:t>
            </a:r>
            <a:r>
              <a:rPr lang="en-US" dirty="0"/>
              <a:t>Reimagining Healthcare with Generative AI: Personalized Diagnosis and 	         Treatment</a:t>
            </a:r>
          </a:p>
          <a:p>
            <a:pPr marL="356616" lvl="0" indent="-267716" rtl="0">
              <a:spcBef>
                <a:spcPts val="0"/>
              </a:spcBef>
              <a:spcAft>
                <a:spcPts val="0"/>
              </a:spcAft>
              <a:buSzPts val="1400"/>
              <a:buNone/>
            </a:pPr>
            <a:endParaRPr lang="en-US" dirty="0">
              <a:solidFill>
                <a:schemeClr val="bg1"/>
              </a:solidFill>
            </a:endParaRPr>
          </a:p>
          <a:p>
            <a:pPr marL="356616" lvl="0" indent="-267716" rtl="0">
              <a:spcBef>
                <a:spcPts val="0"/>
              </a:spcBef>
              <a:spcAft>
                <a:spcPts val="0"/>
              </a:spcAft>
              <a:buSzPts val="1400"/>
              <a:buNone/>
            </a:pPr>
            <a:r>
              <a:rPr lang="en-IN" b="1" dirty="0">
                <a:solidFill>
                  <a:schemeClr val="bg1"/>
                </a:solidFill>
              </a:rPr>
              <a:t>Track: </a:t>
            </a:r>
            <a:r>
              <a:rPr lang="en-IN" dirty="0">
                <a:solidFill>
                  <a:schemeClr val="bg1"/>
                </a:solidFill>
              </a:rPr>
              <a:t>Healthcare</a:t>
            </a:r>
          </a:p>
          <a:p>
            <a:pPr marL="356616" lvl="0" indent="-267716" rtl="0">
              <a:spcBef>
                <a:spcPts val="0"/>
              </a:spcBef>
              <a:spcAft>
                <a:spcPts val="0"/>
              </a:spcAft>
              <a:buSzPts val="1400"/>
              <a:buNone/>
            </a:pPr>
            <a:endParaRPr lang="en-IN" dirty="0">
              <a:solidFill>
                <a:schemeClr val="bg1"/>
              </a:solidFill>
            </a:endParaRPr>
          </a:p>
          <a:p>
            <a:pPr marL="88900" lvl="0" indent="0" rtl="0">
              <a:spcBef>
                <a:spcPts val="0"/>
              </a:spcBef>
              <a:spcAft>
                <a:spcPts val="0"/>
              </a:spcAft>
              <a:buSzPts val="1400"/>
              <a:buNone/>
            </a:pPr>
            <a:r>
              <a:rPr lang="en-US" b="1" dirty="0">
                <a:solidFill>
                  <a:schemeClr val="bg1"/>
                </a:solidFill>
              </a:rPr>
              <a:t>Prompt:</a:t>
            </a:r>
            <a:r>
              <a:rPr lang="en-US" dirty="0">
                <a:solidFill>
                  <a:schemeClr val="bg1"/>
                </a:solidFill>
              </a:rPr>
              <a:t> Sakshi is a healthcare practitioner, working towards extending the benefits of telemedicine across remote parts of India. Accuracy and speed of diagnosis remains some of her biggest challenges. She wants an economical tech based solution that can process large volumes of unstructured data, cull out insights and improve clinical diagnostics.</a:t>
            </a:r>
          </a:p>
          <a:p>
            <a:pPr marL="88900" lvl="0" indent="0" rtl="0">
              <a:spcBef>
                <a:spcPts val="0"/>
              </a:spcBef>
              <a:spcAft>
                <a:spcPts val="0"/>
              </a:spcAft>
              <a:buSzPts val="1400"/>
              <a:buNone/>
            </a:pPr>
            <a:endParaRPr lang="en-US" dirty="0">
              <a:solidFill>
                <a:schemeClr val="bg1"/>
              </a:solidFill>
            </a:endParaRPr>
          </a:p>
          <a:p>
            <a:pPr marL="88900" lvl="0" indent="0" rtl="0">
              <a:spcBef>
                <a:spcPts val="0"/>
              </a:spcBef>
              <a:spcAft>
                <a:spcPts val="0"/>
              </a:spcAft>
              <a:buSzPts val="1400"/>
              <a:buNone/>
            </a:pPr>
            <a:r>
              <a:rPr lang="en-IN" b="1" dirty="0">
                <a:solidFill>
                  <a:schemeClr val="bg1"/>
                </a:solidFill>
              </a:rPr>
              <a:t>Student Challenge: </a:t>
            </a:r>
            <a:r>
              <a:rPr lang="en-US" dirty="0">
                <a:solidFill>
                  <a:schemeClr val="bg1"/>
                </a:solidFill>
              </a:rPr>
              <a:t>Develop a solution based on Gen AI that can personalize diagnosis</a:t>
            </a:r>
          </a:p>
          <a:p>
            <a:pPr marL="88900" lvl="0" indent="0" rtl="0">
              <a:spcBef>
                <a:spcPts val="0"/>
              </a:spcBef>
              <a:spcAft>
                <a:spcPts val="0"/>
              </a:spcAft>
              <a:buSzPts val="1400"/>
              <a:buNone/>
            </a:pPr>
            <a:r>
              <a:rPr lang="en-US" dirty="0">
                <a:solidFill>
                  <a:schemeClr val="bg1"/>
                </a:solidFill>
              </a:rPr>
              <a:t>and treatment to support Sakshi by predicting disease progression, creating patient</a:t>
            </a:r>
          </a:p>
          <a:p>
            <a:pPr marL="88900" lvl="0" indent="0" rtl="0">
              <a:spcBef>
                <a:spcPts val="0"/>
              </a:spcBef>
              <a:spcAft>
                <a:spcPts val="0"/>
              </a:spcAft>
              <a:buSzPts val="1400"/>
              <a:buNone/>
            </a:pPr>
            <a:r>
              <a:rPr lang="en-US" dirty="0">
                <a:solidFill>
                  <a:schemeClr val="bg1"/>
                </a:solidFill>
              </a:rPr>
              <a:t>specific treatment plans and enhancing telemedicine experiences.</a:t>
            </a:r>
            <a:endParaRPr lang="en-IN" dirty="0">
              <a:solidFill>
                <a:schemeClr val="bg1"/>
              </a:solidFill>
            </a:endParaRPr>
          </a:p>
        </p:txBody>
      </p:sp>
      <p:pic>
        <p:nvPicPr>
          <p:cNvPr id="2" name="Picture 1" descr="A purple and blue letters">
            <a:extLst>
              <a:ext uri="{FF2B5EF4-FFF2-40B4-BE49-F238E27FC236}">
                <a16:creationId xmlns:a16="http://schemas.microsoft.com/office/drawing/2014/main" id="{616014BD-A4B6-E1CD-D837-5D600E24C57F}"/>
              </a:ext>
            </a:extLst>
          </p:cNvPr>
          <p:cNvPicPr>
            <a:picLocks noChangeAspect="1"/>
          </p:cNvPicPr>
          <p:nvPr/>
        </p:nvPicPr>
        <p:blipFill>
          <a:blip r:embed="rId3"/>
          <a:stretch>
            <a:fillRect/>
          </a:stretch>
        </p:blipFill>
        <p:spPr>
          <a:xfrm>
            <a:off x="11220704" y="0"/>
            <a:ext cx="977646" cy="2506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
          <p:cNvSpPr txBox="1">
            <a:spLocks noGrp="1"/>
          </p:cNvSpPr>
          <p:nvPr>
            <p:ph type="title"/>
          </p:nvPr>
        </p:nvSpPr>
        <p:spPr>
          <a:xfrm>
            <a:off x="0" y="0"/>
            <a:ext cx="12198350" cy="915475"/>
          </a:xfrm>
          <a:prstGeom prst="rect">
            <a:avLst/>
          </a:prstGeom>
          <a:noFill/>
          <a:ln>
            <a:noFill/>
          </a:ln>
        </p:spPr>
        <p:txBody>
          <a:bodyPr spcFirstLastPara="1" wrap="square" lIns="0" tIns="0" rIns="0" bIns="0" anchor="t" anchorCtr="0">
            <a:noAutofit/>
          </a:bodyPr>
          <a:lstStyle/>
          <a:p>
            <a:pPr algn="ctr"/>
            <a:br>
              <a:rPr lang="en-GB" dirty="0"/>
            </a:br>
            <a:r>
              <a:rPr lang="en-US" dirty="0"/>
              <a:t>Reimagining Healthcare with Generative AI: Personalized Diagnosis and Treatment</a:t>
            </a:r>
            <a:br>
              <a:rPr lang="en-US" dirty="0"/>
            </a:br>
            <a:br>
              <a:rPr lang="en-GB" dirty="0"/>
            </a:br>
            <a:endParaRPr dirty="0"/>
          </a:p>
        </p:txBody>
      </p:sp>
      <p:sp>
        <p:nvSpPr>
          <p:cNvPr id="581" name="Google Shape;581;p3"/>
          <p:cNvSpPr txBox="1">
            <a:spLocks noGrp="1"/>
          </p:cNvSpPr>
          <p:nvPr>
            <p:ph type="body" idx="1"/>
          </p:nvPr>
        </p:nvSpPr>
        <p:spPr>
          <a:xfrm>
            <a:off x="609918" y="1137920"/>
            <a:ext cx="10610531" cy="4947920"/>
          </a:xfrm>
          <a:prstGeom prst="rect">
            <a:avLst/>
          </a:prstGeom>
          <a:noFill/>
          <a:ln>
            <a:noFill/>
          </a:ln>
        </p:spPr>
        <p:txBody>
          <a:bodyPr spcFirstLastPara="1" wrap="square" lIns="0" tIns="0" rIns="0" bIns="0" anchor="t" anchorCtr="0">
            <a:noAutofit/>
          </a:bodyPr>
          <a:lstStyle/>
          <a:p>
            <a:pPr marL="356616" lvl="0" indent="-267716" algn="l" rtl="0">
              <a:spcBef>
                <a:spcPts val="0"/>
              </a:spcBef>
              <a:spcAft>
                <a:spcPts val="0"/>
              </a:spcAft>
              <a:buSzPts val="1400"/>
              <a:buNone/>
            </a:pPr>
            <a:r>
              <a:rPr lang="en-US" sz="2400" b="1" i="0" dirty="0">
                <a:solidFill>
                  <a:schemeClr val="bg1"/>
                </a:solidFill>
                <a:effectLst/>
                <a:latin typeface="Inter Light" panose="020B0604020202020204" charset="0"/>
                <a:ea typeface="Inter Light" panose="020B0604020202020204" charset="0"/>
              </a:rPr>
              <a:t>Problem</a:t>
            </a:r>
            <a:r>
              <a:rPr lang="en-US" sz="2400" b="0" i="0" dirty="0">
                <a:solidFill>
                  <a:schemeClr val="bg1"/>
                </a:solidFill>
                <a:effectLst/>
                <a:latin typeface="Inter Light" panose="020B0604020202020204" charset="0"/>
                <a:ea typeface="Inter Light" panose="020B0604020202020204" charset="0"/>
              </a:rPr>
              <a:t>: </a:t>
            </a:r>
            <a:r>
              <a:rPr lang="en-US" sz="1800" b="0" i="0" dirty="0">
                <a:solidFill>
                  <a:schemeClr val="bg1"/>
                </a:solidFill>
                <a:effectLst/>
                <a:latin typeface="Inter Light" panose="020B0604020202020204" charset="0"/>
                <a:ea typeface="Inter Light" panose="020B0604020202020204" charset="0"/>
              </a:rPr>
              <a:t>India, with its vast and diverse landscape, faces unique challenges in providing healthcare services to remote areas. Patients in these regions often struggle to access timely, personalized, and cost-effective healthcare solutions. Additionally, there is a pressing need for accurate clinical diagnostics and disease management.</a:t>
            </a:r>
          </a:p>
          <a:p>
            <a:pPr marL="356616" lvl="0" indent="-267716" algn="l" rtl="0">
              <a:spcBef>
                <a:spcPts val="0"/>
              </a:spcBef>
              <a:spcAft>
                <a:spcPts val="0"/>
              </a:spcAft>
              <a:buSzPts val="1400"/>
              <a:buNone/>
            </a:pPr>
            <a:endParaRPr lang="en-US" sz="1600" b="0" i="0" dirty="0">
              <a:solidFill>
                <a:schemeClr val="bg1"/>
              </a:solidFill>
              <a:effectLst/>
              <a:latin typeface="Inter Light" panose="020B0604020202020204" charset="0"/>
              <a:ea typeface="Inter Light" panose="020B0604020202020204" charset="0"/>
            </a:endParaRPr>
          </a:p>
          <a:p>
            <a:pPr marL="356616" lvl="0" indent="-267716" algn="l" rtl="0">
              <a:spcBef>
                <a:spcPts val="0"/>
              </a:spcBef>
              <a:spcAft>
                <a:spcPts val="0"/>
              </a:spcAft>
              <a:buSzPts val="1400"/>
              <a:buNone/>
            </a:pPr>
            <a:endParaRPr lang="en-US" b="1" i="0" dirty="0">
              <a:solidFill>
                <a:schemeClr val="bg1"/>
              </a:solidFill>
              <a:effectLst/>
              <a:latin typeface="Inter Light" panose="020B0604020202020204" charset="0"/>
              <a:ea typeface="Inter Light" panose="020B0604020202020204" charset="0"/>
            </a:endParaRPr>
          </a:p>
          <a:p>
            <a:pPr marL="356616" lvl="0" indent="-267716" algn="l" rtl="0">
              <a:spcBef>
                <a:spcPts val="0"/>
              </a:spcBef>
              <a:spcAft>
                <a:spcPts val="0"/>
              </a:spcAft>
              <a:buSzPts val="1400"/>
              <a:buNone/>
            </a:pPr>
            <a:endParaRPr lang="en-US" b="1" dirty="0">
              <a:solidFill>
                <a:schemeClr val="bg1"/>
              </a:solidFill>
              <a:latin typeface="Inter Light" panose="020B0604020202020204" charset="0"/>
              <a:ea typeface="Inter Light" panose="020B0604020202020204" charset="0"/>
            </a:endParaRPr>
          </a:p>
          <a:p>
            <a:pPr marL="356616" lvl="0" indent="-267716" algn="l" rtl="0">
              <a:spcBef>
                <a:spcPts val="0"/>
              </a:spcBef>
              <a:spcAft>
                <a:spcPts val="0"/>
              </a:spcAft>
              <a:buSzPts val="1400"/>
              <a:buNone/>
            </a:pPr>
            <a:endParaRPr lang="en-US" b="1" i="0" dirty="0">
              <a:solidFill>
                <a:schemeClr val="bg1"/>
              </a:solidFill>
              <a:effectLst/>
              <a:latin typeface="Inter Light" panose="020B0604020202020204" charset="0"/>
              <a:ea typeface="Inter Light" panose="020B0604020202020204" charset="0"/>
            </a:endParaRPr>
          </a:p>
          <a:p>
            <a:pPr marL="356616" lvl="0" indent="-267716" algn="l" rtl="0">
              <a:spcBef>
                <a:spcPts val="0"/>
              </a:spcBef>
              <a:spcAft>
                <a:spcPts val="0"/>
              </a:spcAft>
              <a:buSzPts val="1400"/>
              <a:buNone/>
            </a:pPr>
            <a:endParaRPr lang="en-US" b="1" dirty="0">
              <a:solidFill>
                <a:schemeClr val="bg1"/>
              </a:solidFill>
              <a:latin typeface="Inter Light" panose="020B0604020202020204" charset="0"/>
              <a:ea typeface="Inter Light" panose="020B0604020202020204" charset="0"/>
            </a:endParaRPr>
          </a:p>
          <a:p>
            <a:pPr marL="356616" lvl="0" indent="-267716" algn="l" rtl="0">
              <a:spcBef>
                <a:spcPts val="0"/>
              </a:spcBef>
              <a:spcAft>
                <a:spcPts val="0"/>
              </a:spcAft>
              <a:buSzPts val="1400"/>
              <a:buNone/>
            </a:pPr>
            <a:br>
              <a:rPr lang="en-US" b="1" i="0" dirty="0">
                <a:solidFill>
                  <a:schemeClr val="bg1"/>
                </a:solidFill>
                <a:effectLst/>
                <a:latin typeface="Inter Light" panose="020B0604020202020204" charset="0"/>
                <a:ea typeface="Inter Light" panose="020B0604020202020204" charset="0"/>
              </a:rPr>
            </a:br>
            <a:endParaRPr lang="en-US" b="1" i="0" dirty="0">
              <a:solidFill>
                <a:schemeClr val="bg1"/>
              </a:solidFill>
              <a:effectLst/>
              <a:latin typeface="Inter Light" panose="020B0604020202020204" charset="0"/>
              <a:ea typeface="Inter Light" panose="020B0604020202020204" charset="0"/>
            </a:endParaRPr>
          </a:p>
          <a:p>
            <a:pPr marL="356616" lvl="0" indent="-267716" algn="l" rtl="0">
              <a:spcBef>
                <a:spcPts val="0"/>
              </a:spcBef>
              <a:spcAft>
                <a:spcPts val="0"/>
              </a:spcAft>
              <a:buSzPts val="1400"/>
              <a:buNone/>
            </a:pPr>
            <a:endParaRPr lang="en-US" sz="1600" b="1" dirty="0">
              <a:solidFill>
                <a:schemeClr val="bg1"/>
              </a:solidFill>
              <a:latin typeface="Inter Light" panose="020B0604020202020204" charset="0"/>
              <a:ea typeface="Inter Light" panose="020B0604020202020204" charset="0"/>
            </a:endParaRPr>
          </a:p>
          <a:p>
            <a:pPr marL="356616" lvl="0" indent="-267716" algn="l" rtl="0">
              <a:spcBef>
                <a:spcPts val="0"/>
              </a:spcBef>
              <a:spcAft>
                <a:spcPts val="0"/>
              </a:spcAft>
              <a:buSzPts val="1400"/>
              <a:buNone/>
            </a:pPr>
            <a:endParaRPr lang="en-US" sz="1600" b="1" i="0" dirty="0">
              <a:solidFill>
                <a:schemeClr val="bg1"/>
              </a:solidFill>
              <a:effectLst/>
              <a:latin typeface="Inter Light" panose="020B0604020202020204" charset="0"/>
              <a:ea typeface="Inter Light" panose="020B0604020202020204" charset="0"/>
            </a:endParaRPr>
          </a:p>
          <a:p>
            <a:pPr marL="356616" lvl="0" indent="-267716" algn="l" rtl="0">
              <a:spcBef>
                <a:spcPts val="0"/>
              </a:spcBef>
              <a:spcAft>
                <a:spcPts val="0"/>
              </a:spcAft>
              <a:buSzPts val="1400"/>
              <a:buNone/>
            </a:pPr>
            <a:r>
              <a:rPr lang="en-US" sz="1600" b="1" i="0" dirty="0" err="1">
                <a:solidFill>
                  <a:schemeClr val="bg1"/>
                </a:solidFill>
                <a:effectLst/>
                <a:latin typeface="Inter Light" panose="020B0604020202020204" charset="0"/>
                <a:ea typeface="Inter Light" panose="020B0604020202020204" charset="0"/>
              </a:rPr>
              <a:t>GenDoc</a:t>
            </a:r>
            <a:r>
              <a:rPr lang="en-US" sz="1600" b="1" i="0" dirty="0">
                <a:solidFill>
                  <a:schemeClr val="bg1"/>
                </a:solidFill>
                <a:effectLst/>
                <a:latin typeface="Inter Light" panose="020B0604020202020204" charset="0"/>
                <a:ea typeface="Inter Light" panose="020B0604020202020204" charset="0"/>
              </a:rPr>
              <a:t>  </a:t>
            </a:r>
            <a:r>
              <a:rPr lang="en-US" sz="1600" b="0" i="0" dirty="0">
                <a:solidFill>
                  <a:schemeClr val="bg1"/>
                </a:solidFill>
                <a:effectLst/>
                <a:latin typeface="Inter Light" panose="020B0604020202020204" charset="0"/>
                <a:ea typeface="Inter Light" panose="020B0604020202020204" charset="0"/>
              </a:rPr>
              <a:t>is a comprehensive web application that leverages the power of telemedicine and cutting-edge technology to bridge this healthcare gap. </a:t>
            </a:r>
            <a:endParaRPr lang="en-IN" dirty="0">
              <a:solidFill>
                <a:schemeClr val="bg1"/>
              </a:solidFill>
              <a:latin typeface="Inter Light" panose="020B0604020202020204" charset="0"/>
              <a:ea typeface="Inter Light" panose="020B0604020202020204" charset="0"/>
            </a:endParaRPr>
          </a:p>
        </p:txBody>
      </p:sp>
      <p:pic>
        <p:nvPicPr>
          <p:cNvPr id="7" name="Picture 6" descr="A purple and blue letters&#10;&#10;Description automatically generated">
            <a:extLst>
              <a:ext uri="{FF2B5EF4-FFF2-40B4-BE49-F238E27FC236}">
                <a16:creationId xmlns:a16="http://schemas.microsoft.com/office/drawing/2014/main" id="{D0EF142C-F412-1495-06FC-94F5E2AC74DC}"/>
              </a:ext>
            </a:extLst>
          </p:cNvPr>
          <p:cNvPicPr>
            <a:picLocks noChangeAspect="1"/>
          </p:cNvPicPr>
          <p:nvPr/>
        </p:nvPicPr>
        <p:blipFill>
          <a:blip r:embed="rId3"/>
          <a:stretch>
            <a:fillRect/>
          </a:stretch>
        </p:blipFill>
        <p:spPr>
          <a:xfrm>
            <a:off x="4588319" y="3273901"/>
            <a:ext cx="3425381" cy="878080"/>
          </a:xfrm>
          <a:prstGeom prst="rect">
            <a:avLst/>
          </a:prstGeom>
        </p:spPr>
      </p:pic>
      <p:sp>
        <p:nvSpPr>
          <p:cNvPr id="9" name="TextBox 8">
            <a:extLst>
              <a:ext uri="{FF2B5EF4-FFF2-40B4-BE49-F238E27FC236}">
                <a16:creationId xmlns:a16="http://schemas.microsoft.com/office/drawing/2014/main" id="{BB872881-7F68-5396-EADE-6B5482BC151A}"/>
              </a:ext>
            </a:extLst>
          </p:cNvPr>
          <p:cNvSpPr txBox="1"/>
          <p:nvPr/>
        </p:nvSpPr>
        <p:spPr>
          <a:xfrm>
            <a:off x="2705734" y="3028831"/>
            <a:ext cx="2113916" cy="461665"/>
          </a:xfrm>
          <a:prstGeom prst="rect">
            <a:avLst/>
          </a:prstGeom>
          <a:noFill/>
        </p:spPr>
        <p:txBody>
          <a:bodyPr wrap="square">
            <a:spAutoFit/>
          </a:bodyPr>
          <a:lstStyle/>
          <a:p>
            <a:r>
              <a:rPr lang="en-US" sz="2400" i="1" dirty="0">
                <a:solidFill>
                  <a:schemeClr val="bg1"/>
                </a:solidFill>
                <a:latin typeface="Inter Light" panose="020B0604020202020204" charset="0"/>
                <a:ea typeface="Inter Light" panose="020B0604020202020204" charset="0"/>
              </a:rPr>
              <a:t>We Present, </a:t>
            </a:r>
          </a:p>
        </p:txBody>
      </p:sp>
      <p:pic>
        <p:nvPicPr>
          <p:cNvPr id="3" name="Picture 2" descr="A purple and blue letters">
            <a:extLst>
              <a:ext uri="{FF2B5EF4-FFF2-40B4-BE49-F238E27FC236}">
                <a16:creationId xmlns:a16="http://schemas.microsoft.com/office/drawing/2014/main" id="{A74D31CB-6C0F-924D-91BC-9F29F8139641}"/>
              </a:ext>
            </a:extLst>
          </p:cNvPr>
          <p:cNvPicPr>
            <a:picLocks noChangeAspect="1"/>
          </p:cNvPicPr>
          <p:nvPr/>
        </p:nvPicPr>
        <p:blipFill>
          <a:blip r:embed="rId3"/>
          <a:stretch>
            <a:fillRect/>
          </a:stretch>
        </p:blipFill>
        <p:spPr>
          <a:xfrm>
            <a:off x="11220704" y="0"/>
            <a:ext cx="977646" cy="250615"/>
          </a:xfrm>
          <a:prstGeom prst="rect">
            <a:avLst/>
          </a:prstGeom>
        </p:spPr>
      </p:pic>
    </p:spTree>
    <p:extLst>
      <p:ext uri="{BB962C8B-B14F-4D97-AF65-F5344CB8AC3E}">
        <p14:creationId xmlns:p14="http://schemas.microsoft.com/office/powerpoint/2010/main" val="220310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57F3C5-8DFD-ACD0-8643-C95F70E401E9}"/>
              </a:ext>
            </a:extLst>
          </p:cNvPr>
          <p:cNvSpPr>
            <a:spLocks noGrp="1"/>
          </p:cNvSpPr>
          <p:nvPr>
            <p:ph type="body" idx="1"/>
          </p:nvPr>
        </p:nvSpPr>
        <p:spPr>
          <a:xfrm>
            <a:off x="212725" y="627528"/>
            <a:ext cx="11772900" cy="6006354"/>
          </a:xfrm>
        </p:spPr>
        <p:txBody>
          <a:bodyPr/>
          <a:lstStyle/>
          <a:p>
            <a:pPr marL="356616" lvl="0" indent="-267716" rtl="0">
              <a:spcBef>
                <a:spcPts val="0"/>
              </a:spcBef>
              <a:spcAft>
                <a:spcPts val="0"/>
              </a:spcAft>
              <a:buSzPts val="1400"/>
              <a:buNone/>
            </a:pPr>
            <a:r>
              <a:rPr lang="en-US" sz="2000" b="0" i="0" dirty="0">
                <a:solidFill>
                  <a:schemeClr val="bg1"/>
                </a:solidFill>
                <a:effectLst/>
                <a:latin typeface="Inter Light" panose="020B0604020202020204" charset="0"/>
                <a:ea typeface="Inter Light" panose="020B0604020202020204" charset="0"/>
              </a:rPr>
              <a:t>Here's how our solution revolutionizes healthcare access:</a:t>
            </a:r>
          </a:p>
          <a:p>
            <a:pPr marL="356616" lvl="0" indent="-267716" rtl="0">
              <a:spcBef>
                <a:spcPts val="0"/>
              </a:spcBef>
              <a:spcAft>
                <a:spcPts val="0"/>
              </a:spcAft>
              <a:buSzPts val="1400"/>
              <a:buNone/>
            </a:pPr>
            <a:endParaRPr lang="en-US" sz="2000" b="0" i="0" dirty="0">
              <a:solidFill>
                <a:schemeClr val="bg1"/>
              </a:solidFill>
              <a:effectLst/>
              <a:latin typeface="Inter Light" panose="020B0604020202020204" charset="0"/>
              <a:ea typeface="Inter Light" panose="020B0604020202020204" charset="0"/>
            </a:endParaRPr>
          </a:p>
          <a:p>
            <a:pPr marL="831850" lvl="1" indent="-285750">
              <a:spcBef>
                <a:spcPts val="0"/>
              </a:spcBef>
              <a:buSzPts val="1400"/>
              <a:buFont typeface="Wingdings" panose="05000000000000000000" pitchFamily="2" charset="2"/>
              <a:buChar char="§"/>
            </a:pPr>
            <a:r>
              <a:rPr lang="en-US" b="1" i="0" dirty="0">
                <a:solidFill>
                  <a:schemeClr val="bg1"/>
                </a:solidFill>
                <a:effectLst/>
                <a:latin typeface="Inter Light" panose="020B0604020202020204" charset="0"/>
                <a:ea typeface="Inter Light" panose="020B0604020202020204" charset="0"/>
              </a:rPr>
              <a:t>Economical Technology Integration:</a:t>
            </a:r>
            <a:r>
              <a:rPr lang="en-US" b="0" i="0" dirty="0">
                <a:solidFill>
                  <a:schemeClr val="bg1"/>
                </a:solidFill>
                <a:effectLst/>
                <a:latin typeface="Inter Light" panose="020B0604020202020204" charset="0"/>
                <a:ea typeface="Inter Light" panose="020B0604020202020204" charset="0"/>
              </a:rPr>
              <a:t> </a:t>
            </a:r>
            <a:r>
              <a:rPr lang="en-US" sz="1600" b="1" i="0" dirty="0" err="1">
                <a:solidFill>
                  <a:schemeClr val="bg1"/>
                </a:solidFill>
                <a:effectLst/>
                <a:latin typeface="Inter Light" panose="020B0604020202020204" charset="0"/>
                <a:ea typeface="Inter Light" panose="020B0604020202020204" charset="0"/>
              </a:rPr>
              <a:t>GenDoc</a:t>
            </a:r>
            <a:r>
              <a:rPr lang="en-US" sz="1600" b="0" i="0" dirty="0">
                <a:solidFill>
                  <a:schemeClr val="bg1"/>
                </a:solidFill>
                <a:effectLst/>
                <a:latin typeface="Inter Light" panose="020B0604020202020204" charset="0"/>
                <a:ea typeface="Inter Light" panose="020B0604020202020204" charset="0"/>
              </a:rPr>
              <a:t> India is a cost-effective and user-friendly web application designed to bring the advantages of telemedicine to the farthest reaches of India. </a:t>
            </a:r>
          </a:p>
          <a:p>
            <a:pPr marL="831850" lvl="1" indent="-285750">
              <a:spcBef>
                <a:spcPts val="0"/>
              </a:spcBef>
              <a:buSzPts val="1400"/>
              <a:buFont typeface="Wingdings" panose="05000000000000000000" pitchFamily="2" charset="2"/>
              <a:buChar char="§"/>
            </a:pPr>
            <a:endParaRPr lang="en-US" sz="1600" b="0" i="0" dirty="0">
              <a:solidFill>
                <a:schemeClr val="bg1"/>
              </a:solidFill>
              <a:effectLst/>
              <a:latin typeface="Inter Light" panose="020B0604020202020204" charset="0"/>
              <a:ea typeface="Inter Light" panose="020B0604020202020204" charset="0"/>
            </a:endParaRPr>
          </a:p>
          <a:p>
            <a:pPr marL="831850" lvl="1" indent="-285750">
              <a:spcBef>
                <a:spcPts val="0"/>
              </a:spcBef>
              <a:buSzPts val="1400"/>
              <a:buFont typeface="Wingdings" panose="05000000000000000000" pitchFamily="2" charset="2"/>
              <a:buChar char="§"/>
            </a:pPr>
            <a:r>
              <a:rPr lang="en-US" b="1" i="0" dirty="0">
                <a:solidFill>
                  <a:schemeClr val="bg1"/>
                </a:solidFill>
                <a:effectLst/>
                <a:latin typeface="Inter Light" panose="020B0604020202020204" charset="0"/>
                <a:ea typeface="Inter Light" panose="020B0604020202020204" charset="0"/>
              </a:rPr>
              <a:t>Data Processing Power:</a:t>
            </a:r>
            <a:r>
              <a:rPr lang="en-US" b="0" i="0" dirty="0">
                <a:solidFill>
                  <a:schemeClr val="bg1"/>
                </a:solidFill>
                <a:effectLst/>
                <a:latin typeface="Inter Light" panose="020B0604020202020204" charset="0"/>
                <a:ea typeface="Inter Light" panose="020B0604020202020204" charset="0"/>
              </a:rPr>
              <a:t> </a:t>
            </a:r>
            <a:r>
              <a:rPr lang="en-US" sz="1600" b="0" i="0" dirty="0">
                <a:solidFill>
                  <a:schemeClr val="bg1"/>
                </a:solidFill>
                <a:effectLst/>
                <a:latin typeface="Inter Light" panose="020B0604020202020204" charset="0"/>
                <a:ea typeface="Inter Light" panose="020B0604020202020204" charset="0"/>
              </a:rPr>
              <a:t>One of the core strengths of </a:t>
            </a:r>
            <a:r>
              <a:rPr lang="en-US" sz="1600" b="1" i="0" dirty="0" err="1">
                <a:solidFill>
                  <a:schemeClr val="bg1"/>
                </a:solidFill>
                <a:effectLst/>
                <a:latin typeface="Inter Light" panose="020B0604020202020204" charset="0"/>
                <a:ea typeface="Inter Light" panose="020B0604020202020204" charset="0"/>
              </a:rPr>
              <a:t>GenDoc</a:t>
            </a:r>
            <a:r>
              <a:rPr lang="en-US" sz="1600" b="0" i="0" dirty="0">
                <a:solidFill>
                  <a:schemeClr val="bg1"/>
                </a:solidFill>
                <a:effectLst/>
                <a:latin typeface="Inter Light" panose="020B0604020202020204" charset="0"/>
                <a:ea typeface="Inter Light" panose="020B0604020202020204" charset="0"/>
              </a:rPr>
              <a:t> India is its ability to process vast volumes of healthcare data efficiently. </a:t>
            </a:r>
          </a:p>
          <a:p>
            <a:pPr marL="831850" lvl="1" indent="-285750">
              <a:spcBef>
                <a:spcPts val="0"/>
              </a:spcBef>
              <a:buSzPts val="1400"/>
              <a:buFont typeface="Wingdings" panose="05000000000000000000" pitchFamily="2" charset="2"/>
              <a:buChar char="§"/>
            </a:pPr>
            <a:endParaRPr lang="en-US" b="1" dirty="0">
              <a:solidFill>
                <a:schemeClr val="bg1"/>
              </a:solidFill>
              <a:latin typeface="Inter Light" panose="020B0604020202020204" charset="0"/>
              <a:ea typeface="Inter Light" panose="020B0604020202020204" charset="0"/>
            </a:endParaRPr>
          </a:p>
          <a:p>
            <a:pPr marL="831850" lvl="1" indent="-285750">
              <a:spcBef>
                <a:spcPts val="0"/>
              </a:spcBef>
              <a:buSzPts val="1400"/>
              <a:buFont typeface="Wingdings" panose="05000000000000000000" pitchFamily="2" charset="2"/>
              <a:buChar char="§"/>
            </a:pPr>
            <a:r>
              <a:rPr lang="en-US" b="1" i="0" dirty="0">
                <a:solidFill>
                  <a:schemeClr val="bg1"/>
                </a:solidFill>
                <a:effectLst/>
                <a:latin typeface="Inter Light" panose="020B0604020202020204" charset="0"/>
                <a:ea typeface="Inter Light" panose="020B0604020202020204" charset="0"/>
              </a:rPr>
              <a:t>Personalized Healthcare:</a:t>
            </a:r>
            <a:r>
              <a:rPr lang="en-US" b="0" i="0" dirty="0">
                <a:solidFill>
                  <a:schemeClr val="bg1"/>
                </a:solidFill>
                <a:effectLst/>
                <a:latin typeface="Inter Light" panose="020B0604020202020204" charset="0"/>
                <a:ea typeface="Inter Light" panose="020B0604020202020204" charset="0"/>
              </a:rPr>
              <a:t> </a:t>
            </a:r>
            <a:r>
              <a:rPr lang="en-US" sz="1600" b="0" i="0" dirty="0">
                <a:solidFill>
                  <a:schemeClr val="bg1"/>
                </a:solidFill>
                <a:effectLst/>
                <a:latin typeface="Inter Light" panose="020B0604020202020204" charset="0"/>
                <a:ea typeface="Inter Light" panose="020B0604020202020204" charset="0"/>
              </a:rPr>
              <a:t>Our application employs </a:t>
            </a:r>
            <a:r>
              <a:rPr lang="en-US" sz="1600" b="0" i="0" dirty="0" err="1">
                <a:solidFill>
                  <a:schemeClr val="bg1"/>
                </a:solidFill>
                <a:effectLst/>
                <a:latin typeface="Inter Light" panose="020B0604020202020204" charset="0"/>
                <a:ea typeface="Inter Light" panose="020B0604020202020204" charset="0"/>
              </a:rPr>
              <a:t>GenAI</a:t>
            </a:r>
            <a:r>
              <a:rPr lang="en-US" sz="1600" b="0" i="0" dirty="0">
                <a:solidFill>
                  <a:schemeClr val="bg1"/>
                </a:solidFill>
                <a:effectLst/>
                <a:latin typeface="Inter Light" panose="020B0604020202020204" charset="0"/>
                <a:ea typeface="Inter Light" panose="020B0604020202020204" charset="0"/>
              </a:rPr>
              <a:t>, a powerful artificial intelligence system, to personalize the diagnosis and treatment of patients. </a:t>
            </a:r>
          </a:p>
          <a:p>
            <a:pPr marL="831850" lvl="1" indent="-285750">
              <a:spcBef>
                <a:spcPts val="0"/>
              </a:spcBef>
              <a:buSzPts val="1400"/>
              <a:buFont typeface="Wingdings" panose="05000000000000000000" pitchFamily="2" charset="2"/>
              <a:buChar char="§"/>
            </a:pPr>
            <a:endParaRPr lang="en-US" b="1" i="0" dirty="0">
              <a:solidFill>
                <a:schemeClr val="bg1"/>
              </a:solidFill>
              <a:effectLst/>
              <a:latin typeface="Inter Light" panose="020B0604020202020204" charset="0"/>
              <a:ea typeface="Inter Light" panose="020B0604020202020204" charset="0"/>
              <a:cs typeface="Inter Light" panose="020B0604020202020204" charset="0"/>
            </a:endParaRPr>
          </a:p>
          <a:p>
            <a:pPr marL="831850" lvl="1" indent="-285750">
              <a:spcBef>
                <a:spcPts val="0"/>
              </a:spcBef>
              <a:buSzPts val="1400"/>
              <a:buFont typeface="Wingdings" panose="05000000000000000000" pitchFamily="2" charset="2"/>
              <a:buChar char="§"/>
            </a:pPr>
            <a:r>
              <a:rPr lang="en-US" b="1" i="0" dirty="0">
                <a:solidFill>
                  <a:schemeClr val="bg1"/>
                </a:solidFill>
                <a:effectLst/>
                <a:latin typeface="Inter Light" panose="020B0604020202020204" charset="0"/>
                <a:ea typeface="Inter Light" panose="020B0604020202020204" charset="0"/>
                <a:cs typeface="Inter Light" panose="020B0604020202020204" charset="0"/>
              </a:rPr>
              <a:t>Predictive Disease Progression:</a:t>
            </a:r>
            <a:r>
              <a:rPr lang="en-US" b="0" i="0" dirty="0">
                <a:solidFill>
                  <a:schemeClr val="bg1"/>
                </a:solidFill>
                <a:effectLst/>
                <a:latin typeface="Inter Light" panose="020B0604020202020204" charset="0"/>
                <a:ea typeface="Inter Light" panose="020B0604020202020204" charset="0"/>
                <a:cs typeface="Inter Light" panose="020B0604020202020204" charset="0"/>
              </a:rPr>
              <a:t> </a:t>
            </a:r>
            <a:r>
              <a:rPr lang="en-US" sz="1600" b="0" i="0" dirty="0" err="1">
                <a:solidFill>
                  <a:schemeClr val="bg1"/>
                </a:solidFill>
                <a:effectLst/>
                <a:latin typeface="Inter Light" panose="020B0604020202020204" charset="0"/>
                <a:ea typeface="Inter Light" panose="020B0604020202020204" charset="0"/>
                <a:cs typeface="Inter Light" panose="020B0604020202020204" charset="0"/>
              </a:rPr>
              <a:t>GenAI</a:t>
            </a:r>
            <a:r>
              <a:rPr lang="en-US" sz="1600" b="0" i="0" dirty="0">
                <a:solidFill>
                  <a:schemeClr val="bg1"/>
                </a:solidFill>
                <a:effectLst/>
                <a:latin typeface="Inter Light" panose="020B0604020202020204" charset="0"/>
                <a:ea typeface="Inter Light" panose="020B0604020202020204" charset="0"/>
                <a:cs typeface="Inter Light" panose="020B0604020202020204" charset="0"/>
              </a:rPr>
              <a:t> doesn't stop at diagnosis; it can predict disease progression. This invaluable feature allows us to intervene early, potentially saving lives and reducing the burden on the healthcare system.</a:t>
            </a:r>
          </a:p>
          <a:p>
            <a:pPr marL="831850" lvl="1" indent="-285750">
              <a:spcBef>
                <a:spcPts val="0"/>
              </a:spcBef>
              <a:buSzPts val="1400"/>
              <a:buFont typeface="Wingdings" panose="05000000000000000000" pitchFamily="2" charset="2"/>
              <a:buChar char="§"/>
            </a:pPr>
            <a:endParaRPr lang="en-US" sz="1600" b="0" i="0" dirty="0">
              <a:solidFill>
                <a:schemeClr val="bg1"/>
              </a:solidFill>
              <a:effectLst/>
              <a:latin typeface="Inter Light" panose="020B0604020202020204" charset="0"/>
              <a:ea typeface="Inter Light" panose="020B0604020202020204" charset="0"/>
              <a:cs typeface="Inter Light" panose="020B0604020202020204" charset="0"/>
            </a:endParaRPr>
          </a:p>
          <a:p>
            <a:pPr marL="831850" lvl="1" indent="-285750">
              <a:spcBef>
                <a:spcPts val="0"/>
              </a:spcBef>
              <a:buSzPts val="1400"/>
              <a:buFont typeface="Wingdings" panose="05000000000000000000" pitchFamily="2" charset="2"/>
              <a:buChar char="§"/>
            </a:pPr>
            <a:r>
              <a:rPr lang="en-US" b="1" i="0" dirty="0">
                <a:solidFill>
                  <a:schemeClr val="bg1"/>
                </a:solidFill>
                <a:effectLst/>
                <a:latin typeface="Inter Light" panose="020B0604020202020204" charset="0"/>
                <a:ea typeface="Inter Light" panose="020B0604020202020204" charset="0"/>
                <a:cs typeface="Inter Light" panose="020B0604020202020204" charset="0"/>
              </a:rPr>
              <a:t>Patient-Specific Treatment Plans:</a:t>
            </a:r>
            <a:r>
              <a:rPr lang="en-US" b="0" i="0" dirty="0">
                <a:solidFill>
                  <a:schemeClr val="bg1"/>
                </a:solidFill>
                <a:effectLst/>
                <a:latin typeface="Inter Light" panose="020B0604020202020204" charset="0"/>
                <a:ea typeface="Inter Light" panose="020B0604020202020204" charset="0"/>
                <a:cs typeface="Inter Light" panose="020B0604020202020204" charset="0"/>
              </a:rPr>
              <a:t> </a:t>
            </a:r>
            <a:r>
              <a:rPr lang="en-US" sz="1600" b="0" i="0" dirty="0">
                <a:solidFill>
                  <a:schemeClr val="bg1"/>
                </a:solidFill>
                <a:effectLst/>
                <a:latin typeface="Inter Light" panose="020B0604020202020204" charset="0"/>
                <a:ea typeface="Inter Light" panose="020B0604020202020204" charset="0"/>
                <a:cs typeface="Inter Light" panose="020B0604020202020204" charset="0"/>
              </a:rPr>
              <a:t>Every patient is unique, and their treatment should reflect that. </a:t>
            </a:r>
            <a:r>
              <a:rPr lang="en-US" sz="1600" b="1" i="0" dirty="0" err="1">
                <a:solidFill>
                  <a:schemeClr val="bg1"/>
                </a:solidFill>
                <a:effectLst/>
                <a:latin typeface="Inter Light" panose="020B0604020202020204" charset="0"/>
                <a:ea typeface="Inter Light" panose="020B0604020202020204" charset="0"/>
                <a:cs typeface="Inter Light" panose="020B0604020202020204" charset="0"/>
              </a:rPr>
              <a:t>GenDoc</a:t>
            </a:r>
            <a:r>
              <a:rPr lang="en-US" sz="1600" b="0" i="0" dirty="0">
                <a:solidFill>
                  <a:schemeClr val="bg1"/>
                </a:solidFill>
                <a:effectLst/>
                <a:latin typeface="Inter Light" panose="020B0604020202020204" charset="0"/>
                <a:ea typeface="Inter Light" panose="020B0604020202020204" charset="0"/>
                <a:cs typeface="Inter Light" panose="020B0604020202020204" charset="0"/>
              </a:rPr>
              <a:t> India creates patient-specific treatment plans, ensuring that individuals receive care tailored to their specific needs. It also takes into account prior health information to ensure a more holistic approach.</a:t>
            </a:r>
          </a:p>
          <a:p>
            <a:pPr marL="831850" lvl="1" indent="-285750">
              <a:spcBef>
                <a:spcPts val="0"/>
              </a:spcBef>
              <a:buSzPts val="1400"/>
              <a:buFont typeface="Wingdings" panose="05000000000000000000" pitchFamily="2" charset="2"/>
              <a:buChar char="§"/>
            </a:pPr>
            <a:endParaRPr lang="en-US" sz="1600" b="0" i="0" dirty="0">
              <a:solidFill>
                <a:schemeClr val="bg1"/>
              </a:solidFill>
              <a:effectLst/>
              <a:latin typeface="Inter Light" panose="020B0604020202020204" charset="0"/>
              <a:ea typeface="Inter Light" panose="020B0604020202020204" charset="0"/>
              <a:cs typeface="Inter Light" panose="020B0604020202020204" charset="0"/>
            </a:endParaRPr>
          </a:p>
          <a:p>
            <a:pPr marL="831850" lvl="1" indent="-285750">
              <a:spcBef>
                <a:spcPts val="0"/>
              </a:spcBef>
              <a:buSzPts val="1400"/>
              <a:buFont typeface="Wingdings" panose="05000000000000000000" pitchFamily="2" charset="2"/>
              <a:buChar char="§"/>
            </a:pPr>
            <a:r>
              <a:rPr lang="en-US" b="1" i="0" dirty="0">
                <a:solidFill>
                  <a:schemeClr val="bg1"/>
                </a:solidFill>
                <a:effectLst/>
                <a:latin typeface="Inter Light" panose="020B0604020202020204" charset="0"/>
                <a:ea typeface="Inter Light" panose="020B0604020202020204" charset="0"/>
              </a:rPr>
              <a:t>Enhanced Telemedicine Experience:</a:t>
            </a:r>
            <a:r>
              <a:rPr lang="en-US" b="0" i="0" dirty="0">
                <a:solidFill>
                  <a:schemeClr val="bg1"/>
                </a:solidFill>
                <a:effectLst/>
                <a:latin typeface="Inter Light" panose="020B0604020202020204" charset="0"/>
                <a:ea typeface="Inter Light" panose="020B0604020202020204" charset="0"/>
              </a:rPr>
              <a:t> </a:t>
            </a:r>
            <a:r>
              <a:rPr lang="en-US" sz="1600" b="0" i="0" dirty="0">
                <a:solidFill>
                  <a:schemeClr val="bg1"/>
                </a:solidFill>
                <a:effectLst/>
                <a:latin typeface="Inter Light" panose="020B0604020202020204" charset="0"/>
                <a:ea typeface="Inter Light" panose="020B0604020202020204" charset="0"/>
              </a:rPr>
              <a:t>Our solution is not just about diagnosis and treatment. </a:t>
            </a:r>
            <a:r>
              <a:rPr lang="en-US" sz="1600" b="1" i="0" dirty="0" err="1">
                <a:solidFill>
                  <a:schemeClr val="bg1"/>
                </a:solidFill>
                <a:effectLst/>
                <a:latin typeface="Inter Light" panose="020B0604020202020204" charset="0"/>
                <a:ea typeface="Inter Light" panose="020B0604020202020204" charset="0"/>
              </a:rPr>
              <a:t>GenDoc</a:t>
            </a:r>
            <a:r>
              <a:rPr lang="en-US" sz="1600" b="0" i="0" dirty="0">
                <a:solidFill>
                  <a:schemeClr val="bg1"/>
                </a:solidFill>
                <a:effectLst/>
                <a:latin typeface="Inter Light" panose="020B0604020202020204" charset="0"/>
                <a:ea typeface="Inter Light" panose="020B0604020202020204" charset="0"/>
              </a:rPr>
              <a:t> India also improves the telemedicine experience for both patients and healthcare providers.</a:t>
            </a:r>
          </a:p>
          <a:p>
            <a:pPr marL="831850" lvl="1" indent="-285750">
              <a:spcBef>
                <a:spcPts val="0"/>
              </a:spcBef>
              <a:buSzPts val="1400"/>
              <a:buFont typeface="Wingdings" panose="05000000000000000000" pitchFamily="2" charset="2"/>
              <a:buChar char="§"/>
            </a:pPr>
            <a:endParaRPr lang="en-US" sz="1600" b="0" i="0" dirty="0">
              <a:solidFill>
                <a:schemeClr val="bg1"/>
              </a:solidFill>
              <a:effectLst/>
              <a:latin typeface="Inter Light" panose="020B0604020202020204" charset="0"/>
              <a:ea typeface="Inter Light" panose="020B0604020202020204" charset="0"/>
            </a:endParaRPr>
          </a:p>
          <a:p>
            <a:pPr marL="831850" lvl="1" indent="-285750">
              <a:spcBef>
                <a:spcPts val="0"/>
              </a:spcBef>
              <a:buSzPts val="1400"/>
              <a:buFont typeface="Wingdings" panose="05000000000000000000" pitchFamily="2" charset="2"/>
              <a:buChar char="§"/>
            </a:pPr>
            <a:r>
              <a:rPr lang="en-US" b="1" i="0" dirty="0">
                <a:solidFill>
                  <a:schemeClr val="bg1"/>
                </a:solidFill>
                <a:effectLst/>
                <a:latin typeface="Inter Light" panose="020B0604020202020204" charset="0"/>
                <a:ea typeface="Inter Light" panose="020B0604020202020204" charset="0"/>
              </a:rPr>
              <a:t>Automatic Utilization of Previous Data:</a:t>
            </a:r>
            <a:r>
              <a:rPr lang="en-US" b="0" i="0" dirty="0">
                <a:solidFill>
                  <a:schemeClr val="bg1"/>
                </a:solidFill>
                <a:effectLst/>
                <a:latin typeface="Inter Light" panose="020B0604020202020204" charset="0"/>
                <a:ea typeface="Inter Light" panose="020B0604020202020204" charset="0"/>
              </a:rPr>
              <a:t> </a:t>
            </a:r>
            <a:r>
              <a:rPr lang="en-US" sz="1600" b="1" i="0" dirty="0" err="1">
                <a:solidFill>
                  <a:schemeClr val="bg1"/>
                </a:solidFill>
                <a:effectLst/>
                <a:latin typeface="Inter Light" panose="020B0604020202020204" charset="0"/>
                <a:ea typeface="Inter Light" panose="020B0604020202020204" charset="0"/>
              </a:rPr>
              <a:t>GenDoc</a:t>
            </a:r>
            <a:r>
              <a:rPr lang="en-US" sz="1600" b="0" i="0" dirty="0">
                <a:solidFill>
                  <a:schemeClr val="bg1"/>
                </a:solidFill>
                <a:effectLst/>
                <a:latin typeface="Inter Light" panose="020B0604020202020204" charset="0"/>
                <a:ea typeface="Inter Light" panose="020B0604020202020204" charset="0"/>
              </a:rPr>
              <a:t> India's chatbot, a key component of the application, automatically incorporates past health information.</a:t>
            </a:r>
            <a:endParaRPr lang="en-US" sz="1600" b="0" i="0" dirty="0">
              <a:solidFill>
                <a:schemeClr val="bg1"/>
              </a:solidFill>
              <a:effectLst/>
              <a:latin typeface="Inter Light" panose="020B0604020202020204" charset="0"/>
              <a:ea typeface="Inter Light" panose="020B0604020202020204" charset="0"/>
              <a:cs typeface="Inter Light" panose="020B0604020202020204" charset="0"/>
            </a:endParaRPr>
          </a:p>
          <a:p>
            <a:pPr marL="831850" lvl="1" indent="-285750">
              <a:spcBef>
                <a:spcPts val="0"/>
              </a:spcBef>
              <a:buSzPts val="1400"/>
              <a:buFont typeface="Wingdings" panose="05000000000000000000" pitchFamily="2" charset="2"/>
              <a:buChar char="§"/>
            </a:pPr>
            <a:endParaRPr lang="en-IN" dirty="0">
              <a:solidFill>
                <a:schemeClr val="bg1"/>
              </a:solidFill>
              <a:latin typeface="Inter Light" panose="020B0604020202020204" charset="0"/>
              <a:ea typeface="Inter Light" panose="020B0604020202020204" charset="0"/>
              <a:cs typeface="Inter Light" panose="020B0604020202020204" charset="0"/>
            </a:endParaRPr>
          </a:p>
        </p:txBody>
      </p:sp>
      <p:pic>
        <p:nvPicPr>
          <p:cNvPr id="2" name="Picture 1" descr="A purple and blue letters">
            <a:extLst>
              <a:ext uri="{FF2B5EF4-FFF2-40B4-BE49-F238E27FC236}">
                <a16:creationId xmlns:a16="http://schemas.microsoft.com/office/drawing/2014/main" id="{CADC170E-B40A-7C1E-7178-7764B97711AB}"/>
              </a:ext>
            </a:extLst>
          </p:cNvPr>
          <p:cNvPicPr>
            <a:picLocks noChangeAspect="1"/>
          </p:cNvPicPr>
          <p:nvPr/>
        </p:nvPicPr>
        <p:blipFill>
          <a:blip r:embed="rId2"/>
          <a:stretch>
            <a:fillRect/>
          </a:stretch>
        </p:blipFill>
        <p:spPr>
          <a:xfrm>
            <a:off x="11220704" y="0"/>
            <a:ext cx="977646" cy="250615"/>
          </a:xfrm>
          <a:prstGeom prst="rect">
            <a:avLst/>
          </a:prstGeom>
        </p:spPr>
      </p:pic>
    </p:spTree>
    <p:extLst>
      <p:ext uri="{BB962C8B-B14F-4D97-AF65-F5344CB8AC3E}">
        <p14:creationId xmlns:p14="http://schemas.microsoft.com/office/powerpoint/2010/main" val="371584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
          <p:cNvSpPr txBox="1">
            <a:spLocks noGrp="1"/>
          </p:cNvSpPr>
          <p:nvPr>
            <p:ph type="title"/>
          </p:nvPr>
        </p:nvSpPr>
        <p:spPr>
          <a:xfrm>
            <a:off x="0" y="9525"/>
            <a:ext cx="12198350" cy="915475"/>
          </a:xfrm>
          <a:prstGeom prst="rect">
            <a:avLst/>
          </a:prstGeom>
          <a:noFill/>
          <a:ln>
            <a:noFill/>
          </a:ln>
        </p:spPr>
        <p:txBody>
          <a:bodyPr spcFirstLastPara="1" wrap="square" lIns="0" tIns="0" rIns="0" bIns="0" anchor="t" anchorCtr="0">
            <a:noAutofit/>
          </a:bodyPr>
          <a:lstStyle/>
          <a:p>
            <a:pPr algn="ctr"/>
            <a:br>
              <a:rPr lang="en-GB" sz="2800" dirty="0"/>
            </a:br>
            <a:r>
              <a:rPr lang="en-GB" sz="2800" dirty="0"/>
              <a:t>Technical Approach</a:t>
            </a:r>
            <a:endParaRPr sz="2800" dirty="0"/>
          </a:p>
        </p:txBody>
      </p:sp>
      <p:sp>
        <p:nvSpPr>
          <p:cNvPr id="581" name="Google Shape;581;p3"/>
          <p:cNvSpPr txBox="1">
            <a:spLocks noGrp="1"/>
          </p:cNvSpPr>
          <p:nvPr>
            <p:ph type="body" idx="1"/>
          </p:nvPr>
        </p:nvSpPr>
        <p:spPr>
          <a:xfrm>
            <a:off x="609918" y="1137920"/>
            <a:ext cx="10610531" cy="4947920"/>
          </a:xfrm>
          <a:prstGeom prst="rect">
            <a:avLst/>
          </a:prstGeom>
          <a:noFill/>
          <a:ln>
            <a:noFill/>
          </a:ln>
        </p:spPr>
        <p:txBody>
          <a:bodyPr spcFirstLastPara="1" wrap="square" lIns="0" tIns="0" rIns="0" bIns="0" anchor="t" anchorCtr="0">
            <a:noAutofit/>
          </a:bodyPr>
          <a:lstStyle/>
          <a:p>
            <a:pPr marL="431800" indent="-342900">
              <a:spcBef>
                <a:spcPts val="0"/>
              </a:spcBef>
              <a:buSzPts val="1400"/>
              <a:buFont typeface="Arial" panose="020B0604020202020204" pitchFamily="34" charset="0"/>
              <a:buChar char="•"/>
            </a:pPr>
            <a:r>
              <a:rPr lang="en-US" dirty="0">
                <a:solidFill>
                  <a:schemeClr val="bg1"/>
                </a:solidFill>
              </a:rPr>
              <a:t>We will be using </a:t>
            </a:r>
            <a:r>
              <a:rPr lang="en-US" b="1" u="sng" dirty="0">
                <a:solidFill>
                  <a:schemeClr val="bg1"/>
                </a:solidFill>
              </a:rPr>
              <a:t>Django</a:t>
            </a:r>
            <a:r>
              <a:rPr lang="en-US" dirty="0">
                <a:solidFill>
                  <a:schemeClr val="bg1"/>
                </a:solidFill>
              </a:rPr>
              <a:t> on the whole for building our project </a:t>
            </a:r>
          </a:p>
          <a:p>
            <a:pPr marL="431800" indent="-342900">
              <a:spcBef>
                <a:spcPts val="0"/>
              </a:spcBef>
              <a:buSzPts val="1400"/>
              <a:buFont typeface="Arial" panose="020B0604020202020204" pitchFamily="34" charset="0"/>
              <a:buChar char="•"/>
            </a:pPr>
            <a:endParaRPr lang="en-US" dirty="0">
              <a:solidFill>
                <a:schemeClr val="bg1"/>
              </a:solidFill>
            </a:endParaRPr>
          </a:p>
          <a:p>
            <a:pPr marL="431800" indent="-342900">
              <a:spcBef>
                <a:spcPts val="0"/>
              </a:spcBef>
              <a:buSzPts val="1400"/>
              <a:buFont typeface="Arial" panose="020B0604020202020204" pitchFamily="34" charset="0"/>
              <a:buChar char="•"/>
            </a:pPr>
            <a:r>
              <a:rPr lang="en-IN" dirty="0">
                <a:solidFill>
                  <a:schemeClr val="bg1"/>
                </a:solidFill>
              </a:rPr>
              <a:t>We have our base work done on the initial planning and ready with our architecture diagram, workflow system and the database schema.</a:t>
            </a:r>
          </a:p>
          <a:p>
            <a:pPr marL="431800" indent="-342900">
              <a:spcBef>
                <a:spcPts val="0"/>
              </a:spcBef>
              <a:buSzPts val="1400"/>
              <a:buFont typeface="Arial" panose="020B0604020202020204" pitchFamily="34" charset="0"/>
              <a:buChar char="•"/>
            </a:pPr>
            <a:endParaRPr lang="en-IN" dirty="0">
              <a:solidFill>
                <a:schemeClr val="bg1"/>
              </a:solidFill>
            </a:endParaRPr>
          </a:p>
          <a:p>
            <a:pPr marL="431800" indent="-342900">
              <a:spcBef>
                <a:spcPts val="0"/>
              </a:spcBef>
              <a:buSzPts val="1400"/>
              <a:buFont typeface="Arial" panose="020B0604020202020204" pitchFamily="34" charset="0"/>
              <a:buChar char="•"/>
            </a:pPr>
            <a:r>
              <a:rPr lang="en-IN" dirty="0">
                <a:solidFill>
                  <a:schemeClr val="bg1"/>
                </a:solidFill>
              </a:rPr>
              <a:t>We will be using </a:t>
            </a:r>
            <a:r>
              <a:rPr lang="en-IN" u="sng" dirty="0" err="1">
                <a:solidFill>
                  <a:schemeClr val="bg1"/>
                </a:solidFill>
              </a:rPr>
              <a:t>GenAI</a:t>
            </a:r>
            <a:r>
              <a:rPr lang="en-IN" dirty="0">
                <a:solidFill>
                  <a:schemeClr val="bg1"/>
                </a:solidFill>
              </a:rPr>
              <a:t> tools and techniques for the personalized health plan and detection of the current disease which they are facing.</a:t>
            </a:r>
          </a:p>
          <a:p>
            <a:pPr marL="431800" indent="-342900">
              <a:spcBef>
                <a:spcPts val="0"/>
              </a:spcBef>
              <a:buSzPts val="1400"/>
              <a:buFont typeface="Arial" panose="020B0604020202020204" pitchFamily="34" charset="0"/>
              <a:buChar char="•"/>
            </a:pPr>
            <a:endParaRPr lang="en-IN" dirty="0">
              <a:solidFill>
                <a:schemeClr val="bg1"/>
              </a:solidFill>
            </a:endParaRPr>
          </a:p>
          <a:p>
            <a:pPr marL="431800" indent="-342900">
              <a:spcBef>
                <a:spcPts val="0"/>
              </a:spcBef>
              <a:buSzPts val="1400"/>
              <a:buFont typeface="Arial" panose="020B0604020202020204" pitchFamily="34" charset="0"/>
              <a:buChar char="•"/>
            </a:pPr>
            <a:r>
              <a:rPr lang="en-IN" dirty="0">
                <a:solidFill>
                  <a:schemeClr val="bg1"/>
                </a:solidFill>
              </a:rPr>
              <a:t>We will be focusing on an pipelined LLM using MLOPS of </a:t>
            </a:r>
            <a:r>
              <a:rPr lang="en-IN" u="sng" dirty="0">
                <a:solidFill>
                  <a:schemeClr val="bg1"/>
                </a:solidFill>
              </a:rPr>
              <a:t>Google FLAN T5 Base, Google FLAN T5 XXL, </a:t>
            </a:r>
            <a:r>
              <a:rPr lang="en-IN" u="sng" dirty="0" err="1">
                <a:solidFill>
                  <a:schemeClr val="bg1"/>
                </a:solidFill>
              </a:rPr>
              <a:t>Prot</a:t>
            </a:r>
            <a:r>
              <a:rPr lang="en-IN" u="sng" dirty="0">
                <a:solidFill>
                  <a:schemeClr val="bg1"/>
                </a:solidFill>
              </a:rPr>
              <a:t> T5 XL Uniref50, and GPT3.5 models</a:t>
            </a:r>
            <a:r>
              <a:rPr lang="en-IN" dirty="0">
                <a:solidFill>
                  <a:schemeClr val="bg1"/>
                </a:solidFill>
              </a:rPr>
              <a:t> for the detection and recommendation purposes.</a:t>
            </a:r>
          </a:p>
          <a:p>
            <a:pPr marL="431800" indent="-342900">
              <a:spcBef>
                <a:spcPts val="0"/>
              </a:spcBef>
              <a:buSzPts val="1400"/>
              <a:buFont typeface="Arial" panose="020B0604020202020204" pitchFamily="34" charset="0"/>
              <a:buChar char="•"/>
            </a:pPr>
            <a:endParaRPr lang="en-IN" dirty="0">
              <a:solidFill>
                <a:schemeClr val="bg1"/>
              </a:solidFill>
            </a:endParaRPr>
          </a:p>
          <a:p>
            <a:pPr marL="431800" indent="-342900">
              <a:spcBef>
                <a:spcPts val="0"/>
              </a:spcBef>
              <a:buSzPts val="1400"/>
              <a:buFont typeface="Arial" panose="020B0604020202020204" pitchFamily="34" charset="0"/>
              <a:buChar char="•"/>
            </a:pPr>
            <a:r>
              <a:rPr lang="en-IN" dirty="0">
                <a:solidFill>
                  <a:schemeClr val="bg1"/>
                </a:solidFill>
              </a:rPr>
              <a:t>We will also be having various chatbots and language translators such that rural people don’t have any problem using it.</a:t>
            </a:r>
          </a:p>
          <a:p>
            <a:pPr marL="431800" indent="-342900">
              <a:spcBef>
                <a:spcPts val="0"/>
              </a:spcBef>
              <a:buSzPts val="1400"/>
              <a:buFont typeface="Arial" panose="020B0604020202020204" pitchFamily="34" charset="0"/>
              <a:buChar char="•"/>
            </a:pPr>
            <a:endParaRPr lang="en-IN" dirty="0">
              <a:solidFill>
                <a:schemeClr val="bg1"/>
              </a:solidFill>
            </a:endParaRPr>
          </a:p>
          <a:p>
            <a:pPr marL="431800" indent="-342900">
              <a:spcBef>
                <a:spcPts val="0"/>
              </a:spcBef>
              <a:buSzPts val="1400"/>
              <a:buFont typeface="Arial" panose="020B0604020202020204" pitchFamily="34" charset="0"/>
              <a:buChar char="•"/>
            </a:pPr>
            <a:r>
              <a:rPr lang="en-IN" dirty="0">
                <a:solidFill>
                  <a:schemeClr val="bg1"/>
                </a:solidFill>
              </a:rPr>
              <a:t>More information can be found on our </a:t>
            </a:r>
            <a:r>
              <a:rPr lang="en-IN" dirty="0" err="1">
                <a:solidFill>
                  <a:schemeClr val="bg1"/>
                </a:solidFill>
                <a:hlinkClick r:id="rId3">
                  <a:extLst>
                    <a:ext uri="{A12FA001-AC4F-418D-AE19-62706E023703}">
                      <ahyp:hlinkClr xmlns:ahyp="http://schemas.microsoft.com/office/drawing/2018/hyperlinkcolor" val="tx"/>
                    </a:ext>
                  </a:extLst>
                </a:hlinkClick>
              </a:rPr>
              <a:t>Github</a:t>
            </a:r>
            <a:r>
              <a:rPr lang="en-IN" dirty="0">
                <a:solidFill>
                  <a:schemeClr val="bg1"/>
                </a:solidFill>
              </a:rPr>
              <a:t> for more details on proposal and the architectural figures on our build.</a:t>
            </a:r>
          </a:p>
        </p:txBody>
      </p:sp>
      <p:pic>
        <p:nvPicPr>
          <p:cNvPr id="2" name="Picture 1" descr="A purple and blue letters">
            <a:extLst>
              <a:ext uri="{FF2B5EF4-FFF2-40B4-BE49-F238E27FC236}">
                <a16:creationId xmlns:a16="http://schemas.microsoft.com/office/drawing/2014/main" id="{455D87B0-08B9-0F9C-64E8-24733F11B6BD}"/>
              </a:ext>
            </a:extLst>
          </p:cNvPr>
          <p:cNvPicPr>
            <a:picLocks noChangeAspect="1"/>
          </p:cNvPicPr>
          <p:nvPr/>
        </p:nvPicPr>
        <p:blipFill>
          <a:blip r:embed="rId4"/>
          <a:stretch>
            <a:fillRect/>
          </a:stretch>
        </p:blipFill>
        <p:spPr>
          <a:xfrm>
            <a:off x="8337359" y="1156208"/>
            <a:ext cx="1190689" cy="305227"/>
          </a:xfrm>
          <a:prstGeom prst="rect">
            <a:avLst/>
          </a:prstGeom>
        </p:spPr>
      </p:pic>
      <p:pic>
        <p:nvPicPr>
          <p:cNvPr id="3" name="Picture 2" descr="A purple and blue letters">
            <a:extLst>
              <a:ext uri="{FF2B5EF4-FFF2-40B4-BE49-F238E27FC236}">
                <a16:creationId xmlns:a16="http://schemas.microsoft.com/office/drawing/2014/main" id="{296E1067-42C2-19F6-9E3B-C5091907A79F}"/>
              </a:ext>
            </a:extLst>
          </p:cNvPr>
          <p:cNvPicPr>
            <a:picLocks noChangeAspect="1"/>
          </p:cNvPicPr>
          <p:nvPr/>
        </p:nvPicPr>
        <p:blipFill>
          <a:blip r:embed="rId4"/>
          <a:stretch>
            <a:fillRect/>
          </a:stretch>
        </p:blipFill>
        <p:spPr>
          <a:xfrm>
            <a:off x="11220704" y="0"/>
            <a:ext cx="977646" cy="250615"/>
          </a:xfrm>
          <a:prstGeom prst="rect">
            <a:avLst/>
          </a:prstGeom>
        </p:spPr>
      </p:pic>
    </p:spTree>
    <p:extLst>
      <p:ext uri="{BB962C8B-B14F-4D97-AF65-F5344CB8AC3E}">
        <p14:creationId xmlns:p14="http://schemas.microsoft.com/office/powerpoint/2010/main" val="25721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
          <p:cNvSpPr txBox="1">
            <a:spLocks noGrp="1"/>
          </p:cNvSpPr>
          <p:nvPr>
            <p:ph type="title"/>
          </p:nvPr>
        </p:nvSpPr>
        <p:spPr>
          <a:xfrm>
            <a:off x="0" y="9525"/>
            <a:ext cx="12198350" cy="915475"/>
          </a:xfrm>
          <a:prstGeom prst="rect">
            <a:avLst/>
          </a:prstGeom>
          <a:noFill/>
          <a:ln>
            <a:noFill/>
          </a:ln>
        </p:spPr>
        <p:txBody>
          <a:bodyPr spcFirstLastPara="1" wrap="square" lIns="0" tIns="0" rIns="0" bIns="0" anchor="t" anchorCtr="0">
            <a:noAutofit/>
          </a:bodyPr>
          <a:lstStyle/>
          <a:p>
            <a:pPr algn="ctr"/>
            <a:br>
              <a:rPr lang="en-GB" sz="2800" dirty="0"/>
            </a:br>
            <a:r>
              <a:rPr lang="en-GB" sz="2800" dirty="0"/>
              <a:t>Technical Approach</a:t>
            </a:r>
            <a:endParaRPr sz="2800" dirty="0"/>
          </a:p>
        </p:txBody>
      </p:sp>
      <p:sp>
        <p:nvSpPr>
          <p:cNvPr id="581" name="Google Shape;581;p3"/>
          <p:cNvSpPr txBox="1">
            <a:spLocks noGrp="1"/>
          </p:cNvSpPr>
          <p:nvPr>
            <p:ph type="body" idx="1"/>
          </p:nvPr>
        </p:nvSpPr>
        <p:spPr>
          <a:xfrm>
            <a:off x="609918" y="1137920"/>
            <a:ext cx="4697187" cy="4097468"/>
          </a:xfrm>
          <a:prstGeom prst="rect">
            <a:avLst/>
          </a:prstGeom>
          <a:noFill/>
          <a:ln>
            <a:noFill/>
          </a:ln>
        </p:spPr>
        <p:txBody>
          <a:bodyPr spcFirstLastPara="1" wrap="square" lIns="0" tIns="0" rIns="0" bIns="0" anchor="t" anchorCtr="0">
            <a:noAutofit/>
          </a:bodyPr>
          <a:lstStyle/>
          <a:p>
            <a:pPr marL="88900" indent="0">
              <a:spcBef>
                <a:spcPts val="0"/>
              </a:spcBef>
              <a:buSzPts val="1400"/>
              <a:buNone/>
            </a:pPr>
            <a:r>
              <a:rPr lang="en-US" dirty="0">
                <a:solidFill>
                  <a:schemeClr val="bg1"/>
                </a:solidFill>
              </a:rPr>
              <a:t>Technology Used</a:t>
            </a:r>
          </a:p>
          <a:p>
            <a:pPr marL="431800" indent="-342900">
              <a:spcBef>
                <a:spcPts val="0"/>
              </a:spcBef>
              <a:buSzPts val="1400"/>
              <a:buFont typeface="Arial" panose="020B0604020202020204" pitchFamily="34" charset="0"/>
              <a:buChar char="•"/>
            </a:pPr>
            <a:r>
              <a:rPr lang="en-US" dirty="0">
                <a:solidFill>
                  <a:schemeClr val="bg1"/>
                </a:solidFill>
              </a:rPr>
              <a:t>Python</a:t>
            </a:r>
          </a:p>
          <a:p>
            <a:pPr marL="431800" indent="-342900">
              <a:spcBef>
                <a:spcPts val="0"/>
              </a:spcBef>
              <a:buSzPts val="1400"/>
              <a:buFont typeface="Arial" panose="020B0604020202020204" pitchFamily="34" charset="0"/>
              <a:buChar char="•"/>
            </a:pPr>
            <a:r>
              <a:rPr lang="en-US" dirty="0">
                <a:solidFill>
                  <a:schemeClr val="bg1"/>
                </a:solidFill>
              </a:rPr>
              <a:t>Django (Framework)</a:t>
            </a:r>
          </a:p>
          <a:p>
            <a:pPr marL="431800" indent="-342900">
              <a:spcBef>
                <a:spcPts val="0"/>
              </a:spcBef>
              <a:buSzPts val="1400"/>
              <a:buFont typeface="Arial" panose="020B0604020202020204" pitchFamily="34" charset="0"/>
              <a:buChar char="•"/>
            </a:pPr>
            <a:r>
              <a:rPr lang="en-US" dirty="0">
                <a:solidFill>
                  <a:schemeClr val="bg1"/>
                </a:solidFill>
              </a:rPr>
              <a:t>SQL</a:t>
            </a:r>
          </a:p>
          <a:p>
            <a:pPr marL="431800" indent="-342900">
              <a:spcBef>
                <a:spcPts val="0"/>
              </a:spcBef>
              <a:buSzPts val="1400"/>
              <a:buFont typeface="Arial" panose="020B0604020202020204" pitchFamily="34" charset="0"/>
              <a:buChar char="•"/>
            </a:pPr>
            <a:r>
              <a:rPr lang="en-US" dirty="0">
                <a:solidFill>
                  <a:schemeClr val="bg1"/>
                </a:solidFill>
              </a:rPr>
              <a:t>Postgres SQL</a:t>
            </a:r>
          </a:p>
          <a:p>
            <a:pPr marL="431800" indent="-342900">
              <a:spcBef>
                <a:spcPts val="0"/>
              </a:spcBef>
              <a:buSzPts val="1400"/>
              <a:buFont typeface="Arial" panose="020B0604020202020204" pitchFamily="34" charset="0"/>
              <a:buChar char="•"/>
            </a:pPr>
            <a:r>
              <a:rPr lang="en-US" dirty="0">
                <a:solidFill>
                  <a:schemeClr val="bg1"/>
                </a:solidFill>
              </a:rPr>
              <a:t>Database</a:t>
            </a:r>
          </a:p>
          <a:p>
            <a:pPr marL="431800" indent="-342900">
              <a:spcBef>
                <a:spcPts val="0"/>
              </a:spcBef>
              <a:buSzPts val="1400"/>
              <a:buFont typeface="Arial" panose="020B0604020202020204" pitchFamily="34" charset="0"/>
              <a:buChar char="•"/>
            </a:pPr>
            <a:r>
              <a:rPr lang="en-US" dirty="0">
                <a:solidFill>
                  <a:schemeClr val="bg1"/>
                </a:solidFill>
              </a:rPr>
              <a:t>API’s</a:t>
            </a:r>
          </a:p>
          <a:p>
            <a:pPr marL="431800" indent="-342900">
              <a:spcBef>
                <a:spcPts val="0"/>
              </a:spcBef>
              <a:buSzPts val="1400"/>
              <a:buFont typeface="Arial" panose="020B0604020202020204" pitchFamily="34" charset="0"/>
              <a:buChar char="•"/>
            </a:pPr>
            <a:r>
              <a:rPr lang="en-US" dirty="0">
                <a:solidFill>
                  <a:schemeClr val="bg1"/>
                </a:solidFill>
              </a:rPr>
              <a:t>Generative AI</a:t>
            </a:r>
          </a:p>
          <a:p>
            <a:pPr marL="431800" indent="-342900">
              <a:spcBef>
                <a:spcPts val="0"/>
              </a:spcBef>
              <a:buSzPts val="1400"/>
              <a:buFont typeface="Arial" panose="020B0604020202020204" pitchFamily="34" charset="0"/>
              <a:buChar char="•"/>
            </a:pPr>
            <a:r>
              <a:rPr lang="en-US" dirty="0">
                <a:solidFill>
                  <a:schemeClr val="bg1"/>
                </a:solidFill>
              </a:rPr>
              <a:t>LLM</a:t>
            </a:r>
          </a:p>
          <a:p>
            <a:pPr marL="431800" indent="-342900">
              <a:spcBef>
                <a:spcPts val="0"/>
              </a:spcBef>
              <a:buSzPts val="1400"/>
              <a:buFont typeface="Arial" panose="020B0604020202020204" pitchFamily="34" charset="0"/>
              <a:buChar char="•"/>
            </a:pPr>
            <a:r>
              <a:rPr lang="en-US" dirty="0">
                <a:solidFill>
                  <a:schemeClr val="bg1"/>
                </a:solidFill>
              </a:rPr>
              <a:t>Machine Learning</a:t>
            </a:r>
          </a:p>
          <a:p>
            <a:pPr marL="431800" indent="-342900">
              <a:spcBef>
                <a:spcPts val="0"/>
              </a:spcBef>
              <a:buSzPts val="1400"/>
              <a:buFont typeface="Arial" panose="020B0604020202020204" pitchFamily="34" charset="0"/>
              <a:buChar char="•"/>
            </a:pPr>
            <a:r>
              <a:rPr lang="en-US" dirty="0">
                <a:solidFill>
                  <a:schemeClr val="bg1"/>
                </a:solidFill>
              </a:rPr>
              <a:t>Dialog Flow by Google for Chatbots</a:t>
            </a:r>
          </a:p>
          <a:p>
            <a:pPr marL="431800" indent="-342900">
              <a:spcBef>
                <a:spcPts val="0"/>
              </a:spcBef>
              <a:buSzPts val="1400"/>
              <a:buFont typeface="Arial" panose="020B0604020202020204" pitchFamily="34" charset="0"/>
              <a:buChar char="•"/>
            </a:pPr>
            <a:r>
              <a:rPr lang="en-US" dirty="0">
                <a:solidFill>
                  <a:schemeClr val="bg1"/>
                </a:solidFill>
              </a:rPr>
              <a:t>Language Translators</a:t>
            </a:r>
            <a:endParaRPr lang="en-IN" dirty="0">
              <a:solidFill>
                <a:schemeClr val="bg1"/>
              </a:solidFill>
            </a:endParaRPr>
          </a:p>
        </p:txBody>
      </p:sp>
      <p:pic>
        <p:nvPicPr>
          <p:cNvPr id="2" name="Picture 1" descr="A purple and blue letters">
            <a:extLst>
              <a:ext uri="{FF2B5EF4-FFF2-40B4-BE49-F238E27FC236}">
                <a16:creationId xmlns:a16="http://schemas.microsoft.com/office/drawing/2014/main" id="{455D87B0-08B9-0F9C-64E8-24733F11B6BD}"/>
              </a:ext>
            </a:extLst>
          </p:cNvPr>
          <p:cNvPicPr>
            <a:picLocks noChangeAspect="1"/>
          </p:cNvPicPr>
          <p:nvPr/>
        </p:nvPicPr>
        <p:blipFill>
          <a:blip r:embed="rId3"/>
          <a:stretch>
            <a:fillRect/>
          </a:stretch>
        </p:blipFill>
        <p:spPr>
          <a:xfrm>
            <a:off x="4493007" y="3017267"/>
            <a:ext cx="3212336" cy="823466"/>
          </a:xfrm>
          <a:prstGeom prst="rect">
            <a:avLst/>
          </a:prstGeom>
        </p:spPr>
      </p:pic>
      <p:sp>
        <p:nvSpPr>
          <p:cNvPr id="3" name="Google Shape;581;p3">
            <a:extLst>
              <a:ext uri="{FF2B5EF4-FFF2-40B4-BE49-F238E27FC236}">
                <a16:creationId xmlns:a16="http://schemas.microsoft.com/office/drawing/2014/main" id="{C72973FD-048D-1158-2D55-CC744D1AE1B9}"/>
              </a:ext>
            </a:extLst>
          </p:cNvPr>
          <p:cNvSpPr txBox="1">
            <a:spLocks/>
          </p:cNvSpPr>
          <p:nvPr/>
        </p:nvSpPr>
        <p:spPr>
          <a:xfrm>
            <a:off x="8173196" y="1137920"/>
            <a:ext cx="2975964" cy="26093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8610" algn="l" rtl="0">
              <a:lnSpc>
                <a:spcPct val="100000"/>
              </a:lnSpc>
              <a:spcBef>
                <a:spcPts val="360"/>
              </a:spcBef>
              <a:spcAft>
                <a:spcPts val="0"/>
              </a:spcAft>
              <a:buClr>
                <a:schemeClr val="dk2"/>
              </a:buClr>
              <a:buSzPts val="1260"/>
              <a:buFont typeface="Arial"/>
              <a:buChar char="►"/>
              <a:defRPr sz="2000" b="0" i="0" u="none" strike="noStrike" cap="none">
                <a:solidFill>
                  <a:schemeClr val="lt1"/>
                </a:solidFill>
                <a:latin typeface="Inter Light"/>
                <a:ea typeface="Inter Light"/>
                <a:cs typeface="Inter Light"/>
                <a:sym typeface="Inter Light"/>
              </a:defRPr>
            </a:lvl1pPr>
            <a:lvl2pPr marL="914400" marR="0" lvl="1" indent="-308610" algn="l" rtl="0">
              <a:lnSpc>
                <a:spcPct val="100000"/>
              </a:lnSpc>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L="1371600" marR="0" lvl="2" indent="-308610" algn="l" rtl="0">
              <a:lnSpc>
                <a:spcPct val="100000"/>
              </a:lnSpc>
              <a:spcBef>
                <a:spcPts val="360"/>
              </a:spcBef>
              <a:spcAft>
                <a:spcPts val="0"/>
              </a:spcAft>
              <a:buClr>
                <a:schemeClr val="dk2"/>
              </a:buClr>
              <a:buSzPts val="1260"/>
              <a:buFont typeface="Arial"/>
              <a:buChar char="►"/>
              <a:defRPr sz="1600" b="0" i="0" u="none" strike="noStrike" cap="none">
                <a:solidFill>
                  <a:schemeClr val="lt1"/>
                </a:solidFill>
                <a:latin typeface="Inter Light"/>
                <a:ea typeface="Inter Light"/>
                <a:cs typeface="Inter Light"/>
                <a:sym typeface="Inter Light"/>
              </a:defRPr>
            </a:lvl3pPr>
            <a:lvl4pPr marL="1828800" marR="0" lvl="3" indent="-308610" algn="l" rtl="0">
              <a:lnSpc>
                <a:spcPct val="100000"/>
              </a:lnSpc>
              <a:spcBef>
                <a:spcPts val="360"/>
              </a:spcBef>
              <a:spcAft>
                <a:spcPts val="0"/>
              </a:spcAft>
              <a:buClr>
                <a:schemeClr val="dk2"/>
              </a:buClr>
              <a:buSzPts val="1260"/>
              <a:buFont typeface="Arial"/>
              <a:buChar char="►"/>
              <a:defRPr sz="1400" b="0" i="0" u="none" strike="noStrike" cap="none">
                <a:solidFill>
                  <a:schemeClr val="lt1"/>
                </a:solidFill>
                <a:latin typeface="Inter Light"/>
                <a:ea typeface="Inter Light"/>
                <a:cs typeface="Inter Light"/>
                <a:sym typeface="Inter Light"/>
              </a:defRPr>
            </a:lvl4pPr>
            <a:lvl5pPr marL="2286000" marR="0" lvl="4" indent="-308610" algn="l" rtl="0">
              <a:lnSpc>
                <a:spcPct val="100000"/>
              </a:lnSpc>
              <a:spcBef>
                <a:spcPts val="360"/>
              </a:spcBef>
              <a:spcAft>
                <a:spcPts val="0"/>
              </a:spcAft>
              <a:buClr>
                <a:schemeClr val="dk2"/>
              </a:buClr>
              <a:buSzPts val="1260"/>
              <a:buFont typeface="Arial"/>
              <a:buChar char="►"/>
              <a:defRPr sz="1200" b="0" i="0" u="none" strike="noStrike" cap="none">
                <a:solidFill>
                  <a:schemeClr val="lt1"/>
                </a:solidFill>
                <a:latin typeface="Inter Light"/>
                <a:ea typeface="Inter Light"/>
                <a:cs typeface="Inter Light"/>
                <a:sym typeface="Inter Light"/>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Inter Light"/>
                <a:ea typeface="Inter Light"/>
                <a:cs typeface="Inter Light"/>
                <a:sym typeface="Inter Light"/>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Inter Light"/>
                <a:ea typeface="Inter Light"/>
                <a:cs typeface="Inter Light"/>
                <a:sym typeface="Inter Light"/>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Inter Light"/>
                <a:ea typeface="Inter Light"/>
                <a:cs typeface="Inter Light"/>
                <a:sym typeface="Inter Light"/>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Inter Light"/>
                <a:ea typeface="Inter Light"/>
                <a:cs typeface="Inter Light"/>
                <a:sym typeface="Inter Light"/>
              </a:defRPr>
            </a:lvl9pPr>
          </a:lstStyle>
          <a:p>
            <a:pPr marL="88900" indent="0">
              <a:spcBef>
                <a:spcPts val="0"/>
              </a:spcBef>
              <a:buSzPts val="1400"/>
              <a:buFont typeface="Arial"/>
              <a:buNone/>
            </a:pPr>
            <a:r>
              <a:rPr lang="en-US" dirty="0">
                <a:solidFill>
                  <a:schemeClr val="bg1"/>
                </a:solidFill>
              </a:rPr>
              <a:t>LLM’s Used</a:t>
            </a:r>
          </a:p>
          <a:p>
            <a:pPr marL="431800" indent="-342900">
              <a:spcBef>
                <a:spcPts val="0"/>
              </a:spcBef>
              <a:buSzPts val="1400"/>
              <a:buFont typeface="Arial" panose="020B0604020202020204" pitchFamily="34" charset="0"/>
              <a:buChar char="•"/>
            </a:pPr>
            <a:r>
              <a:rPr lang="en-IN" dirty="0">
                <a:solidFill>
                  <a:schemeClr val="bg1"/>
                </a:solidFill>
              </a:rPr>
              <a:t>Google FLAN T5 Base, </a:t>
            </a:r>
          </a:p>
          <a:p>
            <a:pPr marL="431800" indent="-342900">
              <a:spcBef>
                <a:spcPts val="0"/>
              </a:spcBef>
              <a:buSzPts val="1400"/>
              <a:buFont typeface="Arial" panose="020B0604020202020204" pitchFamily="34" charset="0"/>
              <a:buChar char="•"/>
            </a:pPr>
            <a:r>
              <a:rPr lang="en-IN" dirty="0">
                <a:solidFill>
                  <a:schemeClr val="bg1"/>
                </a:solidFill>
              </a:rPr>
              <a:t>Google FLAN T5 XXL, </a:t>
            </a:r>
          </a:p>
          <a:p>
            <a:pPr marL="431800" indent="-342900">
              <a:spcBef>
                <a:spcPts val="0"/>
              </a:spcBef>
              <a:buSzPts val="1400"/>
              <a:buFont typeface="Arial" panose="020B0604020202020204" pitchFamily="34" charset="0"/>
              <a:buChar char="•"/>
            </a:pPr>
            <a:r>
              <a:rPr lang="en-IN" dirty="0" err="1">
                <a:solidFill>
                  <a:schemeClr val="bg1"/>
                </a:solidFill>
              </a:rPr>
              <a:t>Prot</a:t>
            </a:r>
            <a:r>
              <a:rPr lang="en-IN" dirty="0">
                <a:solidFill>
                  <a:schemeClr val="bg1"/>
                </a:solidFill>
              </a:rPr>
              <a:t> T5 XL Uniref50, </a:t>
            </a:r>
          </a:p>
          <a:p>
            <a:pPr marL="431800" indent="-342900">
              <a:spcBef>
                <a:spcPts val="0"/>
              </a:spcBef>
              <a:buSzPts val="1400"/>
              <a:buFont typeface="Arial" panose="020B0604020202020204" pitchFamily="34" charset="0"/>
              <a:buChar char="•"/>
            </a:pPr>
            <a:r>
              <a:rPr lang="en-IN" dirty="0">
                <a:solidFill>
                  <a:schemeClr val="bg1"/>
                </a:solidFill>
              </a:rPr>
              <a:t>GPT3.5 models</a:t>
            </a:r>
          </a:p>
        </p:txBody>
      </p:sp>
      <p:pic>
        <p:nvPicPr>
          <p:cNvPr id="4" name="Picture 3" descr="A purple and blue letters">
            <a:extLst>
              <a:ext uri="{FF2B5EF4-FFF2-40B4-BE49-F238E27FC236}">
                <a16:creationId xmlns:a16="http://schemas.microsoft.com/office/drawing/2014/main" id="{967989F3-BA2B-FC41-85D9-9C4433578B3F}"/>
              </a:ext>
            </a:extLst>
          </p:cNvPr>
          <p:cNvPicPr>
            <a:picLocks noChangeAspect="1"/>
          </p:cNvPicPr>
          <p:nvPr/>
        </p:nvPicPr>
        <p:blipFill>
          <a:blip r:embed="rId3"/>
          <a:stretch>
            <a:fillRect/>
          </a:stretch>
        </p:blipFill>
        <p:spPr>
          <a:xfrm>
            <a:off x="11220704" y="0"/>
            <a:ext cx="977646" cy="250615"/>
          </a:xfrm>
          <a:prstGeom prst="rect">
            <a:avLst/>
          </a:prstGeom>
        </p:spPr>
      </p:pic>
      <p:sp>
        <p:nvSpPr>
          <p:cNvPr id="5" name="TextBox 4">
            <a:extLst>
              <a:ext uri="{FF2B5EF4-FFF2-40B4-BE49-F238E27FC236}">
                <a16:creationId xmlns:a16="http://schemas.microsoft.com/office/drawing/2014/main" id="{E0604B1B-76A9-A8F7-6917-A0A73D053547}"/>
              </a:ext>
            </a:extLst>
          </p:cNvPr>
          <p:cNvSpPr txBox="1"/>
          <p:nvPr/>
        </p:nvSpPr>
        <p:spPr>
          <a:xfrm>
            <a:off x="502024" y="5235388"/>
            <a:ext cx="11054629" cy="523220"/>
          </a:xfrm>
          <a:prstGeom prst="rect">
            <a:avLst/>
          </a:prstGeom>
          <a:noFill/>
        </p:spPr>
        <p:txBody>
          <a:bodyPr wrap="none" rtlCol="0">
            <a:spAutoFit/>
          </a:bodyPr>
          <a:lstStyle/>
          <a:p>
            <a:r>
              <a:rPr lang="en-US" dirty="0">
                <a:solidFill>
                  <a:schemeClr val="bg1"/>
                </a:solidFill>
              </a:rPr>
              <a:t>We are almost ready with our frontend systems and the databases work, we are currently working on our LLM’s training and the chatbots.</a:t>
            </a:r>
          </a:p>
          <a:p>
            <a:r>
              <a:rPr lang="en-US" dirty="0">
                <a:solidFill>
                  <a:schemeClr val="bg1"/>
                </a:solidFill>
              </a:rPr>
              <a:t>We will be soon integrating our language translators such that there no language barriers arises for usage of our system.</a:t>
            </a:r>
            <a:endParaRPr lang="en-IN" dirty="0">
              <a:solidFill>
                <a:schemeClr val="bg1"/>
              </a:solidFill>
            </a:endParaRPr>
          </a:p>
        </p:txBody>
      </p:sp>
    </p:spTree>
    <p:extLst>
      <p:ext uri="{BB962C8B-B14F-4D97-AF65-F5344CB8AC3E}">
        <p14:creationId xmlns:p14="http://schemas.microsoft.com/office/powerpoint/2010/main" val="102212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392E-ACEF-4F1D-7773-72CE319B5A5C}"/>
              </a:ext>
            </a:extLst>
          </p:cNvPr>
          <p:cNvSpPr>
            <a:spLocks noGrp="1"/>
          </p:cNvSpPr>
          <p:nvPr>
            <p:ph type="title"/>
          </p:nvPr>
        </p:nvSpPr>
        <p:spPr/>
        <p:txBody>
          <a:bodyPr/>
          <a:lstStyle/>
          <a:p>
            <a:r>
              <a:rPr lang="en-IN" dirty="0"/>
              <a:t>Architecture Diagram</a:t>
            </a:r>
          </a:p>
        </p:txBody>
      </p:sp>
      <p:pic>
        <p:nvPicPr>
          <p:cNvPr id="5" name="Picture 4" descr="A computer screen shot of a diagram&#10;&#10;Description automatically generated">
            <a:extLst>
              <a:ext uri="{FF2B5EF4-FFF2-40B4-BE49-F238E27FC236}">
                <a16:creationId xmlns:a16="http://schemas.microsoft.com/office/drawing/2014/main" id="{ECE91027-FD4C-DE82-C919-CCD794CFB8FB}"/>
              </a:ext>
            </a:extLst>
          </p:cNvPr>
          <p:cNvPicPr>
            <a:picLocks noChangeAspect="1"/>
          </p:cNvPicPr>
          <p:nvPr/>
        </p:nvPicPr>
        <p:blipFill>
          <a:blip r:embed="rId2"/>
          <a:stretch>
            <a:fillRect/>
          </a:stretch>
        </p:blipFill>
        <p:spPr>
          <a:xfrm>
            <a:off x="988653" y="2289323"/>
            <a:ext cx="10221044" cy="2279354"/>
          </a:xfrm>
          <a:prstGeom prst="rect">
            <a:avLst/>
          </a:prstGeom>
        </p:spPr>
      </p:pic>
      <p:pic>
        <p:nvPicPr>
          <p:cNvPr id="3" name="Picture 2" descr="A purple and blue letters">
            <a:extLst>
              <a:ext uri="{FF2B5EF4-FFF2-40B4-BE49-F238E27FC236}">
                <a16:creationId xmlns:a16="http://schemas.microsoft.com/office/drawing/2014/main" id="{96270AA9-99A3-15AC-104E-7BF4AFFEEBAD}"/>
              </a:ext>
            </a:extLst>
          </p:cNvPr>
          <p:cNvPicPr>
            <a:picLocks noChangeAspect="1"/>
          </p:cNvPicPr>
          <p:nvPr/>
        </p:nvPicPr>
        <p:blipFill>
          <a:blip r:embed="rId3"/>
          <a:stretch>
            <a:fillRect/>
          </a:stretch>
        </p:blipFill>
        <p:spPr>
          <a:xfrm>
            <a:off x="11220704" y="0"/>
            <a:ext cx="977646" cy="250615"/>
          </a:xfrm>
          <a:prstGeom prst="rect">
            <a:avLst/>
          </a:prstGeom>
        </p:spPr>
      </p:pic>
      <p:sp>
        <p:nvSpPr>
          <p:cNvPr id="4" name="TextBox 3">
            <a:extLst>
              <a:ext uri="{FF2B5EF4-FFF2-40B4-BE49-F238E27FC236}">
                <a16:creationId xmlns:a16="http://schemas.microsoft.com/office/drawing/2014/main" id="{B1FF0416-D8CA-68EB-66AD-7AFAFEA942BE}"/>
              </a:ext>
            </a:extLst>
          </p:cNvPr>
          <p:cNvSpPr txBox="1"/>
          <p:nvPr/>
        </p:nvSpPr>
        <p:spPr>
          <a:xfrm>
            <a:off x="609918" y="5307106"/>
            <a:ext cx="3852337" cy="307777"/>
          </a:xfrm>
          <a:prstGeom prst="rect">
            <a:avLst/>
          </a:prstGeom>
          <a:noFill/>
        </p:spPr>
        <p:txBody>
          <a:bodyPr wrap="none" rtlCol="0">
            <a:spAutoFit/>
          </a:bodyPr>
          <a:lstStyle/>
          <a:p>
            <a:r>
              <a:rPr lang="en-US" dirty="0">
                <a:solidFill>
                  <a:schemeClr val="bg1"/>
                </a:solidFill>
              </a:rPr>
              <a:t>More Information can be found on our </a:t>
            </a:r>
            <a:r>
              <a:rPr lang="en-IN" dirty="0" err="1">
                <a:solidFill>
                  <a:schemeClr val="bg1"/>
                </a:solidFill>
                <a:hlinkClick r:id="rId4">
                  <a:extLst>
                    <a:ext uri="{A12FA001-AC4F-418D-AE19-62706E023703}">
                      <ahyp:hlinkClr xmlns:ahyp="http://schemas.microsoft.com/office/drawing/2018/hyperlinkcolor" val="tx"/>
                    </a:ext>
                  </a:extLst>
                </a:hlinkClick>
              </a:rPr>
              <a:t>Github</a:t>
            </a:r>
            <a:r>
              <a:rPr lang="en-IN" dirty="0">
                <a:solidFill>
                  <a:schemeClr val="bg1"/>
                </a:solidFill>
              </a:rPr>
              <a:t>.</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9729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A41A86-63A8-279B-83C7-3B661743024F}"/>
              </a:ext>
            </a:extLst>
          </p:cNvPr>
          <p:cNvSpPr/>
          <p:nvPr/>
        </p:nvSpPr>
        <p:spPr>
          <a:xfrm>
            <a:off x="1571998" y="2497976"/>
            <a:ext cx="9054353" cy="1862048"/>
          </a:xfrm>
          <a:prstGeom prst="rect">
            <a:avLst/>
          </a:prstGeom>
          <a:noFill/>
        </p:spPr>
        <p:txBody>
          <a:bodyPr wrap="square" lIns="91440" tIns="45720" rIns="91440" bIns="45720">
            <a:spAutoFit/>
          </a:bodyPr>
          <a:lstStyle/>
          <a:p>
            <a:pPr algn="ctr"/>
            <a:r>
              <a:rPr lang="en-US" sz="11500" b="1" cap="none" spc="0" dirty="0">
                <a:ln w="6600">
                  <a:solidFill>
                    <a:schemeClr val="bg1"/>
                  </a:solidFill>
                  <a:prstDash val="solid"/>
                </a:ln>
                <a:solidFill>
                  <a:srgbClr val="FFE600"/>
                </a:solidFill>
                <a:effectLst>
                  <a:glow rad="101600">
                    <a:schemeClr val="accent3">
                      <a:lumMod val="50000"/>
                      <a:alpha val="60000"/>
                    </a:schemeClr>
                  </a:glow>
                  <a:outerShdw dist="38100" dir="2700000" algn="tl" rotWithShape="0">
                    <a:schemeClr val="accent2"/>
                  </a:outerShdw>
                </a:effectLst>
                <a:latin typeface="Inter Light" panose="020B0604020202020204" charset="0"/>
                <a:ea typeface="Inter Light" panose="020B0604020202020204" charset="0"/>
              </a:rPr>
              <a:t>Thank You !!!</a:t>
            </a:r>
          </a:p>
        </p:txBody>
      </p:sp>
      <p:pic>
        <p:nvPicPr>
          <p:cNvPr id="3" name="Picture 2" descr="A purple and blue letters">
            <a:extLst>
              <a:ext uri="{FF2B5EF4-FFF2-40B4-BE49-F238E27FC236}">
                <a16:creationId xmlns:a16="http://schemas.microsoft.com/office/drawing/2014/main" id="{33016B79-F464-81AA-AA54-1760F4E70E59}"/>
              </a:ext>
            </a:extLst>
          </p:cNvPr>
          <p:cNvPicPr>
            <a:picLocks noChangeAspect="1"/>
          </p:cNvPicPr>
          <p:nvPr/>
        </p:nvPicPr>
        <p:blipFill>
          <a:blip r:embed="rId2"/>
          <a:stretch>
            <a:fillRect/>
          </a:stretch>
        </p:blipFill>
        <p:spPr>
          <a:xfrm>
            <a:off x="11220704" y="0"/>
            <a:ext cx="977646" cy="250615"/>
          </a:xfrm>
          <a:prstGeom prst="rect">
            <a:avLst/>
          </a:prstGeom>
        </p:spPr>
      </p:pic>
    </p:spTree>
    <p:extLst>
      <p:ext uri="{BB962C8B-B14F-4D97-AF65-F5344CB8AC3E}">
        <p14:creationId xmlns:p14="http://schemas.microsoft.com/office/powerpoint/2010/main" val="1391615466"/>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rgbClr val="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799</Words>
  <Application>Microsoft Office PowerPoint</Application>
  <PresentationFormat>Custom</PresentationFormat>
  <Paragraphs>95</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Inter Light</vt:lpstr>
      <vt:lpstr>Inter</vt:lpstr>
      <vt:lpstr>Arial</vt:lpstr>
      <vt:lpstr>Wingdings</vt:lpstr>
      <vt:lpstr>Georgia</vt:lpstr>
      <vt:lpstr>EY dark background</vt:lpstr>
      <vt:lpstr>EY Techathon 4.0 Executive Summary</vt:lpstr>
      <vt:lpstr> Tell us about yourself | Highlight a technical skill or skills each member brings to the team</vt:lpstr>
      <vt:lpstr> Problem statement </vt:lpstr>
      <vt:lpstr> Reimagining Healthcare with Generative AI: Personalized Diagnosis and Treatment  </vt:lpstr>
      <vt:lpstr>PowerPoint Presentation</vt:lpstr>
      <vt:lpstr> Technical Approach</vt:lpstr>
      <vt:lpstr> Technical Approach</vt:lpstr>
      <vt:lpstr>Architecture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Techathon 4.0 Executive Summary</dc:title>
  <cp:lastModifiedBy>Varun Bhattacharya</cp:lastModifiedBy>
  <cp:revision>30</cp:revision>
  <dcterms:created xsi:type="dcterms:W3CDTF">2016-03-16T05:57:48Z</dcterms:created>
  <dcterms:modified xsi:type="dcterms:W3CDTF">2023-10-12T17:05:10Z</dcterms:modified>
</cp:coreProperties>
</file>