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61" r:id="rId5"/>
    <p:sldId id="262" r:id="rId6"/>
    <p:sldId id="263" r:id="rId7"/>
    <p:sldId id="264" r:id="rId8"/>
    <p:sldId id="265" r:id="rId9"/>
    <p:sldId id="266" r:id="rId10"/>
    <p:sldId id="268" r:id="rId11"/>
    <p:sldId id="267"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0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9221" autoAdjust="0"/>
  </p:normalViewPr>
  <p:slideViewPr>
    <p:cSldViewPr snapToGrid="0">
      <p:cViewPr varScale="1">
        <p:scale>
          <a:sx n="90" d="100"/>
          <a:sy n="90" d="100"/>
        </p:scale>
        <p:origin x="1356"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D1A3E-F3A6-469E-8A76-F8EEABB08F52}" type="datetimeFigureOut">
              <a:rPr lang="en-IN" smtClean="0"/>
              <a:t>04-11-2023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8CC9F-15A3-46D5-B34E-1CE6150C2111}" type="slidenum">
              <a:rPr lang="en-IN" smtClean="0"/>
              <a:t>‹#›</a:t>
            </a:fld>
            <a:endParaRPr lang="en-IN"/>
          </a:p>
        </p:txBody>
      </p:sp>
    </p:spTree>
    <p:extLst>
      <p:ext uri="{BB962C8B-B14F-4D97-AF65-F5344CB8AC3E}">
        <p14:creationId xmlns:p14="http://schemas.microsoft.com/office/powerpoint/2010/main" val="24983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Poppins" panose="020B0502040204020203" pitchFamily="2" charset="0"/>
              </a:rPr>
              <a:t>Greetings everyone!</a:t>
            </a:r>
          </a:p>
          <a:p>
            <a:pPr algn="l"/>
            <a:r>
              <a:rPr lang="en-US" b="0" i="0" dirty="0">
                <a:effectLst/>
                <a:latin typeface="Poppins" panose="020B0502040204020203" pitchFamily="2" charset="0"/>
              </a:rPr>
              <a:t>Allow me to introduce our visionary team, Mobi Tech, and our groundbreaking solution designed to revolutionize the way we monitor and maintain vehicle engine health - the OIL QUAD.</a:t>
            </a:r>
          </a:p>
          <a:p>
            <a:pPr algn="l"/>
            <a:r>
              <a:rPr lang="en-US" b="0" i="0" dirty="0">
                <a:effectLst/>
                <a:latin typeface="Poppins" panose="020B0502040204020203" pitchFamily="2" charset="0"/>
              </a:rPr>
              <a:t>I am Varun Bhattacharya, honored to serve as the leader of this dynamic team. Alongside me is the exceptionally talented Ketan Agrawal, a distinguished member of our team hailing from VIT Vellore India. Together, we are here to unveil a pioneering solution that not only addresses a significant business problem but also does so with a focus on cost-efficiency and unparalleled effectiveness.</a:t>
            </a:r>
          </a:p>
          <a:p>
            <a:endParaRPr lang="en-IN" dirty="0"/>
          </a:p>
        </p:txBody>
      </p:sp>
      <p:sp>
        <p:nvSpPr>
          <p:cNvPr id="4" name="Slide Number Placeholder 3"/>
          <p:cNvSpPr>
            <a:spLocks noGrp="1"/>
          </p:cNvSpPr>
          <p:nvPr>
            <p:ph type="sldNum" sz="quarter" idx="5"/>
          </p:nvPr>
        </p:nvSpPr>
        <p:spPr/>
        <p:txBody>
          <a:bodyPr/>
          <a:lstStyle/>
          <a:p>
            <a:fld id="{1DD8CC9F-15A3-46D5-B34E-1CE6150C2111}" type="slidenum">
              <a:rPr lang="en-IN" smtClean="0"/>
              <a:t>1</a:t>
            </a:fld>
            <a:endParaRPr lang="en-IN"/>
          </a:p>
        </p:txBody>
      </p:sp>
    </p:spTree>
    <p:extLst>
      <p:ext uri="{BB962C8B-B14F-4D97-AF65-F5344CB8AC3E}">
        <p14:creationId xmlns:p14="http://schemas.microsoft.com/office/powerpoint/2010/main" val="1684134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Poppins" panose="00000500000000000000" pitchFamily="2" charset="0"/>
              </a:rPr>
              <a:t>Thank You for hearing us with patience. We hope that this solution can help us resolve such an issue and help the car companies focus on their performance and effectiveness purpose.</a:t>
            </a:r>
            <a:endParaRPr lang="en-IN" dirty="0"/>
          </a:p>
        </p:txBody>
      </p:sp>
      <p:sp>
        <p:nvSpPr>
          <p:cNvPr id="4" name="Slide Number Placeholder 3"/>
          <p:cNvSpPr>
            <a:spLocks noGrp="1"/>
          </p:cNvSpPr>
          <p:nvPr>
            <p:ph type="sldNum" sz="quarter" idx="5"/>
          </p:nvPr>
        </p:nvSpPr>
        <p:spPr/>
        <p:txBody>
          <a:bodyPr/>
          <a:lstStyle/>
          <a:p>
            <a:fld id="{1DD8CC9F-15A3-46D5-B34E-1CE6150C2111}" type="slidenum">
              <a:rPr lang="en-IN" smtClean="0"/>
              <a:t>10</a:t>
            </a:fld>
            <a:endParaRPr lang="en-IN"/>
          </a:p>
        </p:txBody>
      </p:sp>
    </p:spTree>
    <p:extLst>
      <p:ext uri="{BB962C8B-B14F-4D97-AF65-F5344CB8AC3E}">
        <p14:creationId xmlns:p14="http://schemas.microsoft.com/office/powerpoint/2010/main" val="30081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Poppins" panose="00000500000000000000" pitchFamily="2" charset="0"/>
              </a:rPr>
              <a:t>What is OIL QUAD ?</a:t>
            </a:r>
          </a:p>
          <a:p>
            <a:pPr algn="l"/>
            <a:r>
              <a:rPr lang="en-US" b="0" i="0" dirty="0">
                <a:effectLst/>
                <a:latin typeface="Poppins" panose="00000500000000000000" pitchFamily="2" charset="0"/>
              </a:rPr>
              <a:t>oilQuad represents an innovative system featuring a bespoke viscometric device designed for the precise determination of optimal car oil change intervals. This intelligent system seamlessly transmits crucial data to a shared cloud infrastructure, enabling authorized individuals to access and analyze this information. Through informed insights on oil condition and performance trends, pertinent actions can be taken promptly, enhancing the overall maintenance and longevity of the vehicle.</a:t>
            </a:r>
          </a:p>
          <a:p>
            <a:endParaRPr lang="en-IN" dirty="0"/>
          </a:p>
        </p:txBody>
      </p:sp>
      <p:sp>
        <p:nvSpPr>
          <p:cNvPr id="4" name="Slide Number Placeholder 3"/>
          <p:cNvSpPr>
            <a:spLocks noGrp="1"/>
          </p:cNvSpPr>
          <p:nvPr>
            <p:ph type="sldNum" sz="quarter" idx="5"/>
          </p:nvPr>
        </p:nvSpPr>
        <p:spPr/>
        <p:txBody>
          <a:bodyPr/>
          <a:lstStyle/>
          <a:p>
            <a:fld id="{1DD8CC9F-15A3-46D5-B34E-1CE6150C2111}" type="slidenum">
              <a:rPr lang="en-IN" smtClean="0"/>
              <a:t>2</a:t>
            </a:fld>
            <a:endParaRPr lang="en-IN"/>
          </a:p>
        </p:txBody>
      </p:sp>
    </p:spTree>
    <p:extLst>
      <p:ext uri="{BB962C8B-B14F-4D97-AF65-F5344CB8AC3E}">
        <p14:creationId xmlns:p14="http://schemas.microsoft.com/office/powerpoint/2010/main" val="412901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Poppins" panose="00000500000000000000" pitchFamily="2" charset="0"/>
              </a:rPr>
              <a:t>What is the actual business problem being faced ?</a:t>
            </a:r>
          </a:p>
          <a:p>
            <a:pPr algn="l"/>
            <a:r>
              <a:rPr lang="en-US" b="0" i="0" dirty="0">
                <a:effectLst/>
                <a:latin typeface="Poppins" panose="00000500000000000000" pitchFamily="2" charset="0"/>
              </a:rPr>
              <a:t>Often it is assumed that after a fixed time intervals, the car engine oil has to be altered for better performance. This process of assuming the fixed time interval can be very </a:t>
            </a:r>
            <a:r>
              <a:rPr lang="en-US" b="0" i="0" dirty="0" err="1">
                <a:effectLst/>
                <a:latin typeface="Poppins" panose="00000500000000000000" pitchFamily="2" charset="0"/>
              </a:rPr>
              <a:t>inefficiant</a:t>
            </a:r>
            <a:r>
              <a:rPr lang="en-US" b="0" i="0" dirty="0">
                <a:effectLst/>
                <a:latin typeface="Poppins" panose="00000500000000000000" pitchFamily="2" charset="0"/>
              </a:rPr>
              <a:t>, hampers the car's performance and also expensive. The car engine oil sometimes may not be fit to use before the given time interval or even sometimes after the time interval. The main need for such an issue lies whether the oil has to be changed at that moment or not by maintaining the car's performance level.</a:t>
            </a:r>
          </a:p>
          <a:p>
            <a:endParaRPr lang="en-IN" dirty="0"/>
          </a:p>
        </p:txBody>
      </p:sp>
      <p:sp>
        <p:nvSpPr>
          <p:cNvPr id="4" name="Slide Number Placeholder 3"/>
          <p:cNvSpPr>
            <a:spLocks noGrp="1"/>
          </p:cNvSpPr>
          <p:nvPr>
            <p:ph type="sldNum" sz="quarter" idx="5"/>
          </p:nvPr>
        </p:nvSpPr>
        <p:spPr/>
        <p:txBody>
          <a:bodyPr/>
          <a:lstStyle/>
          <a:p>
            <a:fld id="{1DD8CC9F-15A3-46D5-B34E-1CE6150C2111}" type="slidenum">
              <a:rPr lang="en-IN" smtClean="0"/>
              <a:t>3</a:t>
            </a:fld>
            <a:endParaRPr lang="en-IN"/>
          </a:p>
        </p:txBody>
      </p:sp>
    </p:spTree>
    <p:extLst>
      <p:ext uri="{BB962C8B-B14F-4D97-AF65-F5344CB8AC3E}">
        <p14:creationId xmlns:p14="http://schemas.microsoft.com/office/powerpoint/2010/main" val="2682644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if we avoid such an issue? Will there be any problem created?</a:t>
            </a:r>
          </a:p>
          <a:p>
            <a:endParaRPr lang="en-US" dirty="0"/>
          </a:p>
          <a:p>
            <a:r>
              <a:rPr lang="en-US" dirty="0"/>
              <a:t>There can be various problems posed while avoiding this issue. Some of the potential problems which may expect can be Financial Burden, Environmental Impact, Resource Wastage, Inefficient Maintenance, and Consumer Inconvenience, thus there can be a business loss in the upcoming long run.</a:t>
            </a:r>
          </a:p>
          <a:p>
            <a:endParaRPr lang="en-IN" dirty="0"/>
          </a:p>
        </p:txBody>
      </p:sp>
      <p:sp>
        <p:nvSpPr>
          <p:cNvPr id="4" name="Slide Number Placeholder 3"/>
          <p:cNvSpPr>
            <a:spLocks noGrp="1"/>
          </p:cNvSpPr>
          <p:nvPr>
            <p:ph type="sldNum" sz="quarter" idx="5"/>
          </p:nvPr>
        </p:nvSpPr>
        <p:spPr/>
        <p:txBody>
          <a:bodyPr/>
          <a:lstStyle/>
          <a:p>
            <a:fld id="{1DD8CC9F-15A3-46D5-B34E-1CE6150C2111}" type="slidenum">
              <a:rPr lang="en-IN" smtClean="0"/>
              <a:t>4</a:t>
            </a:fld>
            <a:endParaRPr lang="en-IN"/>
          </a:p>
        </p:txBody>
      </p:sp>
    </p:spTree>
    <p:extLst>
      <p:ext uri="{BB962C8B-B14F-4D97-AF65-F5344CB8AC3E}">
        <p14:creationId xmlns:p14="http://schemas.microsoft.com/office/powerpoint/2010/main" val="2268623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the key stakeholders we are aiming for to resolve such an issue ?</a:t>
            </a:r>
          </a:p>
          <a:p>
            <a:endParaRPr lang="en-US" dirty="0"/>
          </a:p>
          <a:p>
            <a:r>
              <a:rPr lang="en-US" dirty="0"/>
              <a:t>The main stakeholders are the vehicle owners, automotive manufacturers, oil producers, environmental agencies and the service centers, technology developers and insurers.</a:t>
            </a:r>
            <a:endParaRPr lang="en-IN" dirty="0"/>
          </a:p>
        </p:txBody>
      </p:sp>
      <p:sp>
        <p:nvSpPr>
          <p:cNvPr id="4" name="Slide Number Placeholder 3"/>
          <p:cNvSpPr>
            <a:spLocks noGrp="1"/>
          </p:cNvSpPr>
          <p:nvPr>
            <p:ph type="sldNum" sz="quarter" idx="5"/>
          </p:nvPr>
        </p:nvSpPr>
        <p:spPr/>
        <p:txBody>
          <a:bodyPr/>
          <a:lstStyle/>
          <a:p>
            <a:fld id="{1DD8CC9F-15A3-46D5-B34E-1CE6150C2111}" type="slidenum">
              <a:rPr lang="en-IN" smtClean="0"/>
              <a:t>5</a:t>
            </a:fld>
            <a:endParaRPr lang="en-IN"/>
          </a:p>
        </p:txBody>
      </p:sp>
    </p:spTree>
    <p:extLst>
      <p:ext uri="{BB962C8B-B14F-4D97-AF65-F5344CB8AC3E}">
        <p14:creationId xmlns:p14="http://schemas.microsoft.com/office/powerpoint/2010/main" val="889938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solution we propose?</a:t>
            </a:r>
          </a:p>
          <a:p>
            <a:endParaRPr lang="en-US" dirty="0"/>
          </a:p>
          <a:p>
            <a:r>
              <a:rPr lang="en-US" dirty="0"/>
              <a:t>The plan is to incorporate the Thermal Sensors in the engine oil tube for measuring the oil viscosity as well as the temperature level of oil at regular intervals and monitoring it.</a:t>
            </a:r>
          </a:p>
          <a:p>
            <a:endParaRPr lang="en-US" dirty="0"/>
          </a:p>
          <a:p>
            <a:r>
              <a:rPr lang="en-US" dirty="0"/>
              <a:t>Thermal Sensors use the concept of heat transfer to measure viscosity. This sensor actually heats a particular element and then measures the cooling rate as the oil flow passes through it. The rate at which heat dissipates or is conducted away by the fluid will give us the viscosity value.</a:t>
            </a:r>
          </a:p>
          <a:p>
            <a:endParaRPr lang="en-US" dirty="0"/>
          </a:p>
          <a:p>
            <a:r>
              <a:rPr lang="en-US" dirty="0"/>
              <a:t>The thermal sensor consists of the heating element and the temperature sensor (i.e.. a thermistor or RTD). The heating element warms up, and the temperature sensor measures the rate of cooling or temperature change gives us the oil viscosity value.</a:t>
            </a:r>
          </a:p>
          <a:p>
            <a:endParaRPr lang="en-IN" dirty="0"/>
          </a:p>
        </p:txBody>
      </p:sp>
      <p:sp>
        <p:nvSpPr>
          <p:cNvPr id="4" name="Slide Number Placeholder 3"/>
          <p:cNvSpPr>
            <a:spLocks noGrp="1"/>
          </p:cNvSpPr>
          <p:nvPr>
            <p:ph type="sldNum" sz="quarter" idx="5"/>
          </p:nvPr>
        </p:nvSpPr>
        <p:spPr/>
        <p:txBody>
          <a:bodyPr/>
          <a:lstStyle/>
          <a:p>
            <a:fld id="{1DD8CC9F-15A3-46D5-B34E-1CE6150C2111}" type="slidenum">
              <a:rPr lang="en-IN" smtClean="0"/>
              <a:t>6</a:t>
            </a:fld>
            <a:endParaRPr lang="en-IN"/>
          </a:p>
        </p:txBody>
      </p:sp>
    </p:spTree>
    <p:extLst>
      <p:ext uri="{BB962C8B-B14F-4D97-AF65-F5344CB8AC3E}">
        <p14:creationId xmlns:p14="http://schemas.microsoft.com/office/powerpoint/2010/main" val="1093899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Viscous fluids will conduct heat more slowly, resulting in a slower temperature change compared to less viscous fluids. Higher the </a:t>
            </a:r>
            <a:r>
              <a:rPr lang="en-US" dirty="0" err="1"/>
              <a:t>viscousity</a:t>
            </a:r>
            <a:r>
              <a:rPr lang="en-US" dirty="0"/>
              <a:t> of the fluid, it appears more thicker and it becomes less effective at lubrication and can lead to poor </a:t>
            </a:r>
            <a:r>
              <a:rPr lang="en-US" dirty="0" err="1"/>
              <a:t>enginer</a:t>
            </a:r>
            <a:r>
              <a:rPr lang="en-US" dirty="0"/>
              <a:t> performance during cold condition and vice versa in hot condition.</a:t>
            </a:r>
          </a:p>
          <a:p>
            <a:endParaRPr lang="en-US" dirty="0"/>
          </a:p>
          <a:p>
            <a:r>
              <a:rPr lang="en-US" dirty="0"/>
              <a:t>As the oil gets heated, it becomes oxidized and viscosity changes due to that.</a:t>
            </a:r>
          </a:p>
          <a:p>
            <a:endParaRPr lang="en-US" dirty="0"/>
          </a:p>
          <a:p>
            <a:r>
              <a:rPr lang="en-US" dirty="0"/>
              <a:t>The sensors will then transmit the signal to the main microprocessor installed in the car internal system which will then transmit the data to the shared cloud in human </a:t>
            </a:r>
            <a:r>
              <a:rPr lang="en-US" dirty="0" err="1"/>
              <a:t>readible</a:t>
            </a:r>
            <a:r>
              <a:rPr lang="en-US" dirty="0"/>
              <a:t> format.</a:t>
            </a:r>
          </a:p>
          <a:p>
            <a:endParaRPr lang="en-US" dirty="0"/>
          </a:p>
          <a:p>
            <a:r>
              <a:rPr lang="en-US" dirty="0"/>
              <a:t>The data will be stored in the shared cloud and based on the car engine oil viscosity rating (given as 10W, 30 (for </a:t>
            </a:r>
            <a:r>
              <a:rPr lang="en-US" dirty="0" err="1"/>
              <a:t>eg.</a:t>
            </a:r>
            <a:r>
              <a:rPr lang="en-US" dirty="0"/>
              <a:t>) where 10cP and 30cSt is the rating for hot and cold conditions) and based on the history of oil viscosity, the car owner and the dealership will be notified on it for taking the necessary actions regarding it.</a:t>
            </a:r>
            <a:endParaRPr lang="en-IN" dirty="0"/>
          </a:p>
        </p:txBody>
      </p:sp>
      <p:sp>
        <p:nvSpPr>
          <p:cNvPr id="4" name="Slide Number Placeholder 3"/>
          <p:cNvSpPr>
            <a:spLocks noGrp="1"/>
          </p:cNvSpPr>
          <p:nvPr>
            <p:ph type="sldNum" sz="quarter" idx="5"/>
          </p:nvPr>
        </p:nvSpPr>
        <p:spPr/>
        <p:txBody>
          <a:bodyPr/>
          <a:lstStyle/>
          <a:p>
            <a:fld id="{1DD8CC9F-15A3-46D5-B34E-1CE6150C2111}" type="slidenum">
              <a:rPr lang="en-IN" smtClean="0"/>
              <a:t>7</a:t>
            </a:fld>
            <a:endParaRPr lang="en-IN"/>
          </a:p>
        </p:txBody>
      </p:sp>
    </p:spTree>
    <p:extLst>
      <p:ext uri="{BB962C8B-B14F-4D97-AF65-F5344CB8AC3E}">
        <p14:creationId xmlns:p14="http://schemas.microsoft.com/office/powerpoint/2010/main" val="2279461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a:t>
            </a:r>
            <a:r>
              <a:rPr lang="en-US" dirty="0" err="1"/>
              <a:t>architechtural</a:t>
            </a:r>
            <a:r>
              <a:rPr lang="en-US" dirty="0"/>
              <a:t> proposal for the above mentioned solution.</a:t>
            </a:r>
          </a:p>
          <a:p>
            <a:endParaRPr lang="en-US" dirty="0"/>
          </a:p>
          <a:p>
            <a:r>
              <a:rPr lang="en-US" dirty="0"/>
              <a:t>The viscosity sensors will be put on the body of engine oil tube using non-invasive methods for measuring the oil viscosity.</a:t>
            </a:r>
          </a:p>
          <a:p>
            <a:r>
              <a:rPr lang="en-US" dirty="0"/>
              <a:t>As the oil flows through the tube, an element in the sensor is heated </a:t>
            </a:r>
            <a:r>
              <a:rPr lang="en-US" dirty="0" err="1"/>
              <a:t>upto</a:t>
            </a:r>
            <a:r>
              <a:rPr lang="en-US" dirty="0"/>
              <a:t> a certain level. When the oil passed by, the rate at which it flows through the hot area of the sensor will determine the oil viscosity. The sensor uses the Hagen-Poiseuille law for calculating the viscosity of oil internally.</a:t>
            </a:r>
          </a:p>
          <a:p>
            <a:r>
              <a:rPr lang="en-US" dirty="0"/>
              <a:t>For measuring the oil temperature, we can measure using the same sensor mentioned above and also we can try using the infrared sensor MLX90614 for the same.</a:t>
            </a:r>
          </a:p>
          <a:p>
            <a:r>
              <a:rPr lang="en-US" dirty="0"/>
              <a:t>The signals are then passed on to the main microprocessor in the internal car system where the byte values are converted into human </a:t>
            </a:r>
            <a:r>
              <a:rPr lang="en-US" dirty="0" err="1"/>
              <a:t>readible</a:t>
            </a:r>
            <a:r>
              <a:rPr lang="en-US" dirty="0"/>
              <a:t> format. From the microprocessor, the values are then passed onto the main shared cloud which is the IOT Central Application using the ports and transferred into the main upstream cloud platform. From the cloud, the historical data is already stored for every single values of the sensor readings and based on the incoming data as well as the historical data, decision is made by the platform which can be accessible to the stakeholders using mobile phones, website and the car dashboard for effective management purposes.</a:t>
            </a:r>
          </a:p>
          <a:p>
            <a:endParaRPr lang="en-IN" dirty="0"/>
          </a:p>
        </p:txBody>
      </p:sp>
      <p:sp>
        <p:nvSpPr>
          <p:cNvPr id="4" name="Slide Number Placeholder 3"/>
          <p:cNvSpPr>
            <a:spLocks noGrp="1"/>
          </p:cNvSpPr>
          <p:nvPr>
            <p:ph type="sldNum" sz="quarter" idx="5"/>
          </p:nvPr>
        </p:nvSpPr>
        <p:spPr/>
        <p:txBody>
          <a:bodyPr/>
          <a:lstStyle/>
          <a:p>
            <a:fld id="{1DD8CC9F-15A3-46D5-B34E-1CE6150C2111}" type="slidenum">
              <a:rPr lang="en-IN" smtClean="0"/>
              <a:t>8</a:t>
            </a:fld>
            <a:endParaRPr lang="en-IN"/>
          </a:p>
        </p:txBody>
      </p:sp>
    </p:spTree>
    <p:extLst>
      <p:ext uri="{BB962C8B-B14F-4D97-AF65-F5344CB8AC3E}">
        <p14:creationId xmlns:p14="http://schemas.microsoft.com/office/powerpoint/2010/main" val="3362489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Poppins" panose="00000500000000000000" pitchFamily="2" charset="0"/>
              </a:rPr>
              <a:t>The system setup procedure is mentioned over here.</a:t>
            </a:r>
          </a:p>
          <a:p>
            <a:pPr algn="l"/>
            <a:r>
              <a:rPr lang="en-US" b="0" i="0" dirty="0">
                <a:effectLst/>
                <a:latin typeface="Poppins" panose="00000500000000000000" pitchFamily="2" charset="0"/>
              </a:rPr>
              <a:t>We install the viscosity sensor external to the car oil tube using non-invasive techniques to facilitate the measurement of oil viscosity and temperature.</a:t>
            </a:r>
          </a:p>
          <a:p>
            <a:pPr algn="l"/>
            <a:r>
              <a:rPr lang="en-US" b="0" i="0" dirty="0">
                <a:effectLst/>
                <a:latin typeface="Poppins" panose="00000500000000000000" pitchFamily="2" charset="0"/>
              </a:rPr>
              <a:t>The signals are acquired through the main microprocessor of the car internal system and their then that data is passed on to the shared cloud platform to the central application via the central ports.</a:t>
            </a:r>
          </a:p>
          <a:p>
            <a:pPr algn="l"/>
            <a:r>
              <a:rPr lang="en-US" b="0" i="0" dirty="0">
                <a:effectLst/>
                <a:latin typeface="Poppins" panose="00000500000000000000" pitchFamily="2" charset="0"/>
              </a:rPr>
              <a:t>The cloud infrastructure has to be established for the seamless data storage and accessibility purpose.</a:t>
            </a:r>
          </a:p>
          <a:p>
            <a:pPr algn="l"/>
            <a:r>
              <a:rPr lang="en-US" b="0" i="0" dirty="0">
                <a:effectLst/>
                <a:latin typeface="Poppins" panose="00000500000000000000" pitchFamily="2" charset="0"/>
              </a:rPr>
              <a:t>The data will be then </a:t>
            </a:r>
            <a:r>
              <a:rPr lang="en-US" b="0" i="0" dirty="0" err="1">
                <a:effectLst/>
                <a:latin typeface="Poppins" panose="00000500000000000000" pitchFamily="2" charset="0"/>
              </a:rPr>
              <a:t>analysed</a:t>
            </a:r>
            <a:r>
              <a:rPr lang="en-US" b="0" i="0" dirty="0">
                <a:effectLst/>
                <a:latin typeface="Poppins" panose="00000500000000000000" pitchFamily="2" charset="0"/>
              </a:rPr>
              <a:t> through the actual oil viscosity rating of that specific car and then based on the other historical data from the sensors any decision will be made by itself for further analysis.</a:t>
            </a:r>
          </a:p>
          <a:p>
            <a:endParaRPr lang="en-IN" dirty="0"/>
          </a:p>
        </p:txBody>
      </p:sp>
      <p:sp>
        <p:nvSpPr>
          <p:cNvPr id="4" name="Slide Number Placeholder 3"/>
          <p:cNvSpPr>
            <a:spLocks noGrp="1"/>
          </p:cNvSpPr>
          <p:nvPr>
            <p:ph type="sldNum" sz="quarter" idx="5"/>
          </p:nvPr>
        </p:nvSpPr>
        <p:spPr/>
        <p:txBody>
          <a:bodyPr/>
          <a:lstStyle/>
          <a:p>
            <a:fld id="{1DD8CC9F-15A3-46D5-B34E-1CE6150C2111}" type="slidenum">
              <a:rPr lang="en-IN" smtClean="0"/>
              <a:t>9</a:t>
            </a:fld>
            <a:endParaRPr lang="en-IN"/>
          </a:p>
        </p:txBody>
      </p:sp>
    </p:spTree>
    <p:extLst>
      <p:ext uri="{BB962C8B-B14F-4D97-AF65-F5344CB8AC3E}">
        <p14:creationId xmlns:p14="http://schemas.microsoft.com/office/powerpoint/2010/main" val="3960162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DE142C-B67D-461D-A1BD-A9015D0E2930}" type="datetimeFigureOut">
              <a:rPr lang="en-US" smtClean="0"/>
              <a:t>11/4/2023</a:t>
            </a:fld>
            <a:endParaRPr lang="en-US"/>
          </a:p>
        </p:txBody>
      </p:sp>
      <p:sp>
        <p:nvSpPr>
          <p:cNvPr id="5" name="Footer Placeholder 4"/>
          <p:cNvSpPr>
            <a:spLocks noGrp="1"/>
          </p:cNvSpPr>
          <p:nvPr>
            <p:ph type="ftr" sz="quarter" idx="11"/>
          </p:nvPr>
        </p:nvSpPr>
        <p:spPr>
          <a:xfrm>
            <a:off x="7038108" y="6356352"/>
            <a:ext cx="111529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211542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DE142C-B67D-461D-A1BD-A9015D0E2930}" type="datetimeFigureOut">
              <a:rPr lang="en-US" smtClean="0"/>
              <a:t>11/4/2023</a:t>
            </a:fld>
            <a:endParaRPr lang="en-US"/>
          </a:p>
        </p:txBody>
      </p:sp>
      <p:sp>
        <p:nvSpPr>
          <p:cNvPr id="5" name="Footer Placeholder 4"/>
          <p:cNvSpPr>
            <a:spLocks noGrp="1"/>
          </p:cNvSpPr>
          <p:nvPr>
            <p:ph type="ftr" sz="quarter" idx="11"/>
          </p:nvPr>
        </p:nvSpPr>
        <p:spPr>
          <a:xfrm>
            <a:off x="7038108" y="6356352"/>
            <a:ext cx="111529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3258767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DE142C-B67D-461D-A1BD-A9015D0E2930}" type="datetimeFigureOut">
              <a:rPr lang="en-US" smtClean="0"/>
              <a:t>11/4/2023</a:t>
            </a:fld>
            <a:endParaRPr lang="en-US"/>
          </a:p>
        </p:txBody>
      </p:sp>
      <p:sp>
        <p:nvSpPr>
          <p:cNvPr id="5" name="Footer Placeholder 4"/>
          <p:cNvSpPr>
            <a:spLocks noGrp="1"/>
          </p:cNvSpPr>
          <p:nvPr>
            <p:ph type="ftr" sz="quarter" idx="11"/>
          </p:nvPr>
        </p:nvSpPr>
        <p:spPr>
          <a:xfrm>
            <a:off x="7038108" y="6356352"/>
            <a:ext cx="111529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394584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DE142C-B67D-461D-A1BD-A9015D0E2930}" type="datetimeFigureOut">
              <a:rPr lang="en-US" smtClean="0"/>
              <a:t>11/4/2023</a:t>
            </a:fld>
            <a:endParaRPr lang="en-US"/>
          </a:p>
        </p:txBody>
      </p:sp>
      <p:sp>
        <p:nvSpPr>
          <p:cNvPr id="5" name="Footer Placeholder 4"/>
          <p:cNvSpPr>
            <a:spLocks noGrp="1"/>
          </p:cNvSpPr>
          <p:nvPr>
            <p:ph type="ftr" sz="quarter" idx="11"/>
          </p:nvPr>
        </p:nvSpPr>
        <p:spPr>
          <a:xfrm>
            <a:off x="7038108" y="6356352"/>
            <a:ext cx="111529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311894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E142C-B67D-461D-A1BD-A9015D0E2930}" type="datetimeFigureOut">
              <a:rPr lang="en-US" smtClean="0"/>
              <a:t>11/4/2023</a:t>
            </a:fld>
            <a:endParaRPr lang="en-US"/>
          </a:p>
        </p:txBody>
      </p:sp>
      <p:sp>
        <p:nvSpPr>
          <p:cNvPr id="5" name="Footer Placeholder 4"/>
          <p:cNvSpPr>
            <a:spLocks noGrp="1"/>
          </p:cNvSpPr>
          <p:nvPr>
            <p:ph type="ftr" sz="quarter" idx="11"/>
          </p:nvPr>
        </p:nvSpPr>
        <p:spPr>
          <a:xfrm>
            <a:off x="7038108" y="6356352"/>
            <a:ext cx="111529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61992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DE142C-B67D-461D-A1BD-A9015D0E2930}" type="datetimeFigureOut">
              <a:rPr lang="en-US" smtClean="0"/>
              <a:t>11/4/2023</a:t>
            </a:fld>
            <a:endParaRPr lang="en-US"/>
          </a:p>
        </p:txBody>
      </p:sp>
      <p:sp>
        <p:nvSpPr>
          <p:cNvPr id="6" name="Footer Placeholder 5"/>
          <p:cNvSpPr>
            <a:spLocks noGrp="1"/>
          </p:cNvSpPr>
          <p:nvPr>
            <p:ph type="ftr" sz="quarter" idx="11"/>
          </p:nvPr>
        </p:nvSpPr>
        <p:spPr>
          <a:xfrm>
            <a:off x="7038108" y="6356352"/>
            <a:ext cx="1115291"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95993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DE142C-B67D-461D-A1BD-A9015D0E2930}" type="datetimeFigureOut">
              <a:rPr lang="en-US" smtClean="0"/>
              <a:t>11/4/2023</a:t>
            </a:fld>
            <a:endParaRPr lang="en-US"/>
          </a:p>
        </p:txBody>
      </p:sp>
      <p:sp>
        <p:nvSpPr>
          <p:cNvPr id="8" name="Footer Placeholder 7"/>
          <p:cNvSpPr>
            <a:spLocks noGrp="1"/>
          </p:cNvSpPr>
          <p:nvPr>
            <p:ph type="ftr" sz="quarter" idx="11"/>
          </p:nvPr>
        </p:nvSpPr>
        <p:spPr>
          <a:xfrm>
            <a:off x="7038108" y="6356352"/>
            <a:ext cx="1115291"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302481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DE142C-B67D-461D-A1BD-A9015D0E2930}" type="datetimeFigureOut">
              <a:rPr lang="en-US" smtClean="0"/>
              <a:t>11/4/2023</a:t>
            </a:fld>
            <a:endParaRPr lang="en-US"/>
          </a:p>
        </p:txBody>
      </p:sp>
      <p:sp>
        <p:nvSpPr>
          <p:cNvPr id="4" name="Footer Placeholder 3"/>
          <p:cNvSpPr>
            <a:spLocks noGrp="1"/>
          </p:cNvSpPr>
          <p:nvPr>
            <p:ph type="ftr" sz="quarter" idx="11"/>
          </p:nvPr>
        </p:nvSpPr>
        <p:spPr>
          <a:xfrm>
            <a:off x="7038108" y="6356352"/>
            <a:ext cx="1115291"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2115636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3828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DE142C-B67D-461D-A1BD-A9015D0E2930}" type="datetimeFigureOut">
              <a:rPr lang="en-US" smtClean="0"/>
              <a:t>11/4/2023</a:t>
            </a:fld>
            <a:endParaRPr lang="en-US"/>
          </a:p>
        </p:txBody>
      </p:sp>
      <p:sp>
        <p:nvSpPr>
          <p:cNvPr id="6" name="Footer Placeholder 5"/>
          <p:cNvSpPr>
            <a:spLocks noGrp="1"/>
          </p:cNvSpPr>
          <p:nvPr>
            <p:ph type="ftr" sz="quarter" idx="11"/>
          </p:nvPr>
        </p:nvSpPr>
        <p:spPr>
          <a:xfrm>
            <a:off x="7038108" y="6356352"/>
            <a:ext cx="1115291"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1363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DE142C-B67D-461D-A1BD-A9015D0E2930}" type="datetimeFigureOut">
              <a:rPr lang="en-US" smtClean="0"/>
              <a:t>11/4/2023</a:t>
            </a:fld>
            <a:endParaRPr lang="en-US"/>
          </a:p>
        </p:txBody>
      </p:sp>
      <p:sp>
        <p:nvSpPr>
          <p:cNvPr id="6" name="Footer Placeholder 5"/>
          <p:cNvSpPr>
            <a:spLocks noGrp="1"/>
          </p:cNvSpPr>
          <p:nvPr>
            <p:ph type="ftr" sz="quarter" idx="11"/>
          </p:nvPr>
        </p:nvSpPr>
        <p:spPr>
          <a:xfrm>
            <a:off x="7038108" y="6356352"/>
            <a:ext cx="1115291"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F1C42B1-3A33-4AE9-ADD2-541DE7E92492}" type="slidenum">
              <a:rPr lang="en-US" smtClean="0"/>
              <a:t>‹#›</a:t>
            </a:fld>
            <a:endParaRPr lang="en-US"/>
          </a:p>
        </p:txBody>
      </p:sp>
    </p:spTree>
    <p:extLst>
      <p:ext uri="{BB962C8B-B14F-4D97-AF65-F5344CB8AC3E}">
        <p14:creationId xmlns:p14="http://schemas.microsoft.com/office/powerpoint/2010/main" val="3087318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E142C-B67D-461D-A1BD-A9015D0E2930}" type="datetimeFigureOut">
              <a:rPr lang="en-US" smtClean="0"/>
              <a:t>11/4/2023</a:t>
            </a:fld>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1C42B1-3A33-4AE9-ADD2-541DE7E92492}" type="slidenum">
              <a:rPr lang="en-US" smtClean="0"/>
              <a:t>‹#›</a:t>
            </a:fld>
            <a:endParaRPr lang="en-US"/>
          </a:p>
        </p:txBody>
      </p:sp>
      <p:sp>
        <p:nvSpPr>
          <p:cNvPr id="12" name="TextBox 11">
            <a:extLst>
              <a:ext uri="{FF2B5EF4-FFF2-40B4-BE49-F238E27FC236}">
                <a16:creationId xmlns:a16="http://schemas.microsoft.com/office/drawing/2014/main" id="{74FAE22F-AF20-CDE5-A195-358C14437487}"/>
              </a:ext>
            </a:extLst>
          </p:cNvPr>
          <p:cNvSpPr txBox="1"/>
          <p:nvPr userDrawn="1">
            <p:extLst>
              <p:ext uri="{1162E1C5-73C7-4A58-AE30-91384D911F3F}">
                <p184:classification xmlns:p184="http://schemas.microsoft.com/office/powerpoint/2018/4/main" val="ftr"/>
              </p:ext>
            </p:extLst>
          </p:nvPr>
        </p:nvSpPr>
        <p:spPr>
          <a:xfrm>
            <a:off x="0" y="6736080"/>
            <a:ext cx="531813" cy="121920"/>
          </a:xfrm>
          <a:prstGeom prst="rect">
            <a:avLst/>
          </a:prstGeom>
        </p:spPr>
        <p:txBody>
          <a:bodyPr horzOverflow="overflow" lIns="0" tIns="0" rIns="0" bIns="0">
            <a:spAutoFit/>
          </a:bodyPr>
          <a:lstStyle/>
          <a:p>
            <a:pPr algn="l"/>
            <a:r>
              <a:rPr lang="en-US" sz="800">
                <a:solidFill>
                  <a:srgbClr val="000000"/>
                </a:solidFill>
                <a:latin typeface="Arial" panose="020B0604020202020204" pitchFamily="34" charset="0"/>
                <a:cs typeface="Arial" panose="020B0604020202020204" pitchFamily="34" charset="0"/>
              </a:rPr>
              <a:t>INTERNAL</a:t>
            </a:r>
          </a:p>
        </p:txBody>
      </p:sp>
      <p:pic>
        <p:nvPicPr>
          <p:cNvPr id="5" name="Picture 4">
            <a:extLst>
              <a:ext uri="{FF2B5EF4-FFF2-40B4-BE49-F238E27FC236}">
                <a16:creationId xmlns:a16="http://schemas.microsoft.com/office/drawing/2014/main" id="{69FDDF97-76FE-A6C6-1B62-17330521A18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45805" y="217989"/>
            <a:ext cx="3158733" cy="290011"/>
          </a:xfrm>
          <a:prstGeom prst="rect">
            <a:avLst/>
          </a:prstGeom>
        </p:spPr>
      </p:pic>
      <p:pic>
        <p:nvPicPr>
          <p:cNvPr id="8" name="Picture 7" descr="A purple text on a black background&#10;&#10;Description automatically generated">
            <a:extLst>
              <a:ext uri="{FF2B5EF4-FFF2-40B4-BE49-F238E27FC236}">
                <a16:creationId xmlns:a16="http://schemas.microsoft.com/office/drawing/2014/main" id="{82903462-4E9C-ADA9-689C-77D076AA7283}"/>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38560" y="152705"/>
            <a:ext cx="593131" cy="476267"/>
          </a:xfrm>
          <a:prstGeom prst="rect">
            <a:avLst/>
          </a:prstGeom>
        </p:spPr>
      </p:pic>
      <p:pic>
        <p:nvPicPr>
          <p:cNvPr id="11" name="Picture 10" descr="A green and purple text&#10;&#10;Description automatically generated">
            <a:extLst>
              <a:ext uri="{FF2B5EF4-FFF2-40B4-BE49-F238E27FC236}">
                <a16:creationId xmlns:a16="http://schemas.microsoft.com/office/drawing/2014/main" id="{F0D4B634-B91C-B2AA-52E9-2C674699EADC}"/>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939146" y="6260550"/>
            <a:ext cx="2579255" cy="556728"/>
          </a:xfrm>
          <a:prstGeom prst="rect">
            <a:avLst/>
          </a:prstGeom>
        </p:spPr>
      </p:pic>
    </p:spTree>
    <p:extLst>
      <p:ext uri="{BB962C8B-B14F-4D97-AF65-F5344CB8AC3E}">
        <p14:creationId xmlns:p14="http://schemas.microsoft.com/office/powerpoint/2010/main" val="771004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ithub.com/VarunBhattacharya/oilQuad.git" TargetMode="External"/><Relationship Id="rId7" Type="http://schemas.openxmlformats.org/officeDocument/2006/relationships/hyperlink" Target="mailto:ketanagrawal1975@gmail.com?subject=MobiTech%20-%20oilQuad%20queri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91%209370179898" TargetMode="External"/><Relationship Id="rId5" Type="http://schemas.openxmlformats.org/officeDocument/2006/relationships/hyperlink" Target="mailto:varun.bhattacharya2020@vitstudent.ac.in?subject=MobiTech%20-%20oilQuad%20Queries" TargetMode="External"/><Relationship Id="rId10" Type="http://schemas.openxmlformats.org/officeDocument/2006/relationships/image" Target="../media/image6.png"/><Relationship Id="rId4" Type="http://schemas.openxmlformats.org/officeDocument/2006/relationships/hyperlink" Target="+91%209007088779" TargetMode="Externa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F1AF-5D11-7CC5-74DD-6DE8C7F5C9C6}"/>
              </a:ext>
            </a:extLst>
          </p:cNvPr>
          <p:cNvSpPr>
            <a:spLocks noGrp="1"/>
          </p:cNvSpPr>
          <p:nvPr>
            <p:ph type="ctrTitle"/>
          </p:nvPr>
        </p:nvSpPr>
        <p:spPr>
          <a:xfrm>
            <a:off x="0" y="1255058"/>
            <a:ext cx="12192000" cy="1389529"/>
          </a:xfrm>
        </p:spPr>
        <p:txBody>
          <a:bodyPr>
            <a:normAutofit/>
          </a:bodyPr>
          <a:lstStyle/>
          <a:p>
            <a:r>
              <a:rPr lang="en-US" sz="4800" b="1" dirty="0"/>
              <a:t>oilQuad</a:t>
            </a:r>
            <a:br>
              <a:rPr lang="en-US" sz="4000" dirty="0"/>
            </a:br>
            <a:r>
              <a:rPr lang="en-US" sz="3100" i="1" dirty="0"/>
              <a:t>Measure engine oil viscosity for efficient tracking of engine health</a:t>
            </a:r>
            <a:endParaRPr lang="en-IN" sz="4000" i="1" dirty="0"/>
          </a:p>
        </p:txBody>
      </p:sp>
      <p:sp>
        <p:nvSpPr>
          <p:cNvPr id="3" name="Subtitle 2">
            <a:extLst>
              <a:ext uri="{FF2B5EF4-FFF2-40B4-BE49-F238E27FC236}">
                <a16:creationId xmlns:a16="http://schemas.microsoft.com/office/drawing/2014/main" id="{C5A4178A-4CF8-3257-2982-82BE5A9C2CB3}"/>
              </a:ext>
            </a:extLst>
          </p:cNvPr>
          <p:cNvSpPr>
            <a:spLocks noGrp="1"/>
          </p:cNvSpPr>
          <p:nvPr>
            <p:ph type="subTitle" idx="1"/>
          </p:nvPr>
        </p:nvSpPr>
        <p:spPr>
          <a:xfrm>
            <a:off x="0" y="3263153"/>
            <a:ext cx="11914094" cy="2976282"/>
          </a:xfrm>
        </p:spPr>
        <p:txBody>
          <a:bodyPr>
            <a:normAutofit lnSpcReduction="10000"/>
          </a:bodyPr>
          <a:lstStyle/>
          <a:p>
            <a:r>
              <a:rPr lang="en-IN" sz="2800" dirty="0"/>
              <a:t>Team Name: </a:t>
            </a:r>
            <a:r>
              <a:rPr lang="en-IN" sz="3200" b="1" dirty="0" err="1"/>
              <a:t>MobiTech</a:t>
            </a:r>
            <a:endParaRPr lang="en-IN" sz="3200" b="1" dirty="0"/>
          </a:p>
          <a:p>
            <a:r>
              <a:rPr lang="en-IN" dirty="0" err="1"/>
              <a:t>Github</a:t>
            </a:r>
            <a:r>
              <a:rPr lang="en-IN" dirty="0"/>
              <a:t> Link - </a:t>
            </a:r>
            <a:r>
              <a:rPr lang="en-IN" dirty="0">
                <a:hlinkClick r:id="rId3"/>
              </a:rPr>
              <a:t>https://github.com/VarunBhattacharya/oilQuad.git</a:t>
            </a:r>
            <a:endParaRPr lang="en-IN" dirty="0"/>
          </a:p>
          <a:p>
            <a:endParaRPr lang="en-IN" sz="2000" dirty="0"/>
          </a:p>
          <a:p>
            <a:endParaRPr lang="en-IN" sz="2000" dirty="0"/>
          </a:p>
          <a:p>
            <a:pPr algn="r"/>
            <a:r>
              <a:rPr lang="en-IN" dirty="0"/>
              <a:t>Varun Bhattacharya(Leader) – </a:t>
            </a:r>
            <a:r>
              <a:rPr lang="en-IN" dirty="0" err="1">
                <a:hlinkClick r:id="rId4" action="ppaction://hlinkfile">
                  <a:extLst>
                    <a:ext uri="{A12FA001-AC4F-418D-AE19-62706E023703}">
                      <ahyp:hlinkClr xmlns:ahyp="http://schemas.microsoft.com/office/drawing/2018/hyperlinkcolor" val="tx"/>
                    </a:ext>
                  </a:extLst>
                </a:hlinkClick>
              </a:rPr>
              <a:t>PhNo</a:t>
            </a:r>
            <a:r>
              <a:rPr lang="en-IN" dirty="0"/>
              <a:t>, </a:t>
            </a:r>
            <a:r>
              <a:rPr lang="en-IN" dirty="0">
                <a:hlinkClick r:id="rId5">
                  <a:extLst>
                    <a:ext uri="{A12FA001-AC4F-418D-AE19-62706E023703}">
                      <ahyp:hlinkClr xmlns:ahyp="http://schemas.microsoft.com/office/drawing/2018/hyperlinkcolor" val="tx"/>
                    </a:ext>
                  </a:extLst>
                </a:hlinkClick>
              </a:rPr>
              <a:t>Email</a:t>
            </a:r>
            <a:endParaRPr lang="en-IN" dirty="0"/>
          </a:p>
          <a:p>
            <a:pPr algn="r"/>
            <a:r>
              <a:rPr lang="en-IN" dirty="0"/>
              <a:t>Ketan Agrawal – </a:t>
            </a:r>
            <a:r>
              <a:rPr lang="en-IN" dirty="0" err="1">
                <a:hlinkClick r:id="rId6" action="ppaction://hlinkfile">
                  <a:extLst>
                    <a:ext uri="{A12FA001-AC4F-418D-AE19-62706E023703}">
                      <ahyp:hlinkClr xmlns:ahyp="http://schemas.microsoft.com/office/drawing/2018/hyperlinkcolor" val="tx"/>
                    </a:ext>
                  </a:extLst>
                </a:hlinkClick>
              </a:rPr>
              <a:t>PhNo</a:t>
            </a:r>
            <a:r>
              <a:rPr lang="en-IN" dirty="0"/>
              <a:t>, </a:t>
            </a:r>
            <a:r>
              <a:rPr lang="en-IN" dirty="0">
                <a:hlinkClick r:id="rId7">
                  <a:extLst>
                    <a:ext uri="{A12FA001-AC4F-418D-AE19-62706E023703}">
                      <ahyp:hlinkClr xmlns:ahyp="http://schemas.microsoft.com/office/drawing/2018/hyperlinkcolor" val="tx"/>
                    </a:ext>
                  </a:extLst>
                </a:hlinkClick>
              </a:rPr>
              <a:t>Email</a:t>
            </a:r>
            <a:endParaRPr lang="en-IN" dirty="0"/>
          </a:p>
          <a:p>
            <a:r>
              <a:rPr lang="en-IN" sz="2000" dirty="0"/>
              <a:t>College: Vellore Institute of Technology, Vellore, India</a:t>
            </a:r>
          </a:p>
        </p:txBody>
      </p:sp>
      <p:sp>
        <p:nvSpPr>
          <p:cNvPr id="6" name="Rectangle 5">
            <a:extLst>
              <a:ext uri="{FF2B5EF4-FFF2-40B4-BE49-F238E27FC236}">
                <a16:creationId xmlns:a16="http://schemas.microsoft.com/office/drawing/2014/main" id="{8F22C359-0E82-8D4B-2DD9-245FD0A37166}"/>
              </a:ext>
            </a:extLst>
          </p:cNvPr>
          <p:cNvSpPr/>
          <p:nvPr/>
        </p:nvSpPr>
        <p:spPr>
          <a:xfrm>
            <a:off x="0" y="6651812"/>
            <a:ext cx="555812" cy="2061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69EEBF22-16A7-A055-0470-5B5418FC52D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6384" y="4017235"/>
            <a:ext cx="1681392" cy="1705121"/>
          </a:xfrm>
          <a:prstGeom prst="rect">
            <a:avLst/>
          </a:prstGeom>
        </p:spPr>
      </p:pic>
      <p:pic>
        <p:nvPicPr>
          <p:cNvPr id="8" name="Picture 7">
            <a:extLst>
              <a:ext uri="{FF2B5EF4-FFF2-40B4-BE49-F238E27FC236}">
                <a16:creationId xmlns:a16="http://schemas.microsoft.com/office/drawing/2014/main" id="{D5110C28-8B40-3666-DEB0-3EDD25CDF2D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5979" y="4186171"/>
            <a:ext cx="1364210" cy="1536185"/>
          </a:xfrm>
          <a:prstGeom prst="rect">
            <a:avLst/>
          </a:prstGeom>
        </p:spPr>
      </p:pic>
      <p:pic>
        <p:nvPicPr>
          <p:cNvPr id="9" name="Picture 8">
            <a:extLst>
              <a:ext uri="{FF2B5EF4-FFF2-40B4-BE49-F238E27FC236}">
                <a16:creationId xmlns:a16="http://schemas.microsoft.com/office/drawing/2014/main" id="{8D4117E1-C0C4-B092-F3A2-7B1390E4BFC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037486" y="6165292"/>
            <a:ext cx="1154514" cy="692708"/>
          </a:xfrm>
          <a:prstGeom prst="rect">
            <a:avLst/>
          </a:prstGeom>
        </p:spPr>
      </p:pic>
    </p:spTree>
    <p:extLst>
      <p:ext uri="{BB962C8B-B14F-4D97-AF65-F5344CB8AC3E}">
        <p14:creationId xmlns:p14="http://schemas.microsoft.com/office/powerpoint/2010/main" val="409740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randombar(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down)">
                                      <p:cBhvr>
                                        <p:cTn id="43" dur="580">
                                          <p:stCondLst>
                                            <p:cond delay="0"/>
                                          </p:stCondLst>
                                        </p:cTn>
                                        <p:tgtEl>
                                          <p:spTgt spid="3">
                                            <p:txEl>
                                              <p:pRg st="6" end="6"/>
                                            </p:txEl>
                                          </p:spTgt>
                                        </p:tgtEl>
                                      </p:cBhvr>
                                    </p:animEffect>
                                    <p:anim calcmode="lin" valueType="num">
                                      <p:cBhvr>
                                        <p:cTn id="4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6" end="6"/>
                                            </p:txEl>
                                          </p:spTgt>
                                        </p:tgtEl>
                                      </p:cBhvr>
                                      <p:to x="100000" y="60000"/>
                                    </p:animScale>
                                    <p:animScale>
                                      <p:cBhvr>
                                        <p:cTn id="50" dur="166" decel="50000">
                                          <p:stCondLst>
                                            <p:cond delay="676"/>
                                          </p:stCondLst>
                                        </p:cTn>
                                        <p:tgtEl>
                                          <p:spTgt spid="3">
                                            <p:txEl>
                                              <p:pRg st="6" end="6"/>
                                            </p:txEl>
                                          </p:spTgt>
                                        </p:tgtEl>
                                      </p:cBhvr>
                                      <p:to x="100000" y="100000"/>
                                    </p:animScale>
                                    <p:animScale>
                                      <p:cBhvr>
                                        <p:cTn id="51" dur="26">
                                          <p:stCondLst>
                                            <p:cond delay="1312"/>
                                          </p:stCondLst>
                                        </p:cTn>
                                        <p:tgtEl>
                                          <p:spTgt spid="3">
                                            <p:txEl>
                                              <p:pRg st="6" end="6"/>
                                            </p:txEl>
                                          </p:spTgt>
                                        </p:tgtEl>
                                      </p:cBhvr>
                                      <p:to x="100000" y="80000"/>
                                    </p:animScale>
                                    <p:animScale>
                                      <p:cBhvr>
                                        <p:cTn id="52" dur="166" decel="50000">
                                          <p:stCondLst>
                                            <p:cond delay="1338"/>
                                          </p:stCondLst>
                                        </p:cTn>
                                        <p:tgtEl>
                                          <p:spTgt spid="3">
                                            <p:txEl>
                                              <p:pRg st="6" end="6"/>
                                            </p:txEl>
                                          </p:spTgt>
                                        </p:tgtEl>
                                      </p:cBhvr>
                                      <p:to x="100000" y="100000"/>
                                    </p:animScale>
                                    <p:animScale>
                                      <p:cBhvr>
                                        <p:cTn id="53" dur="26">
                                          <p:stCondLst>
                                            <p:cond delay="1642"/>
                                          </p:stCondLst>
                                        </p:cTn>
                                        <p:tgtEl>
                                          <p:spTgt spid="3">
                                            <p:txEl>
                                              <p:pRg st="6" end="6"/>
                                            </p:txEl>
                                          </p:spTgt>
                                        </p:tgtEl>
                                      </p:cBhvr>
                                      <p:to x="100000" y="90000"/>
                                    </p:animScale>
                                    <p:animScale>
                                      <p:cBhvr>
                                        <p:cTn id="54" dur="166" decel="50000">
                                          <p:stCondLst>
                                            <p:cond delay="1668"/>
                                          </p:stCondLst>
                                        </p:cTn>
                                        <p:tgtEl>
                                          <p:spTgt spid="3">
                                            <p:txEl>
                                              <p:pRg st="6" end="6"/>
                                            </p:txEl>
                                          </p:spTgt>
                                        </p:tgtEl>
                                      </p:cBhvr>
                                      <p:to x="100000" y="100000"/>
                                    </p:animScale>
                                    <p:animScale>
                                      <p:cBhvr>
                                        <p:cTn id="55" dur="26">
                                          <p:stCondLst>
                                            <p:cond delay="1808"/>
                                          </p:stCondLst>
                                        </p:cTn>
                                        <p:tgtEl>
                                          <p:spTgt spid="3">
                                            <p:txEl>
                                              <p:pRg st="6" end="6"/>
                                            </p:txEl>
                                          </p:spTgt>
                                        </p:tgtEl>
                                      </p:cBhvr>
                                      <p:to x="100000" y="95000"/>
                                    </p:animScale>
                                    <p:animScale>
                                      <p:cBhvr>
                                        <p:cTn id="56"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CA4684-A171-3E7D-C27F-88698297782E}"/>
              </a:ext>
            </a:extLst>
          </p:cNvPr>
          <p:cNvSpPr/>
          <p:nvPr/>
        </p:nvSpPr>
        <p:spPr>
          <a:xfrm>
            <a:off x="0" y="6669741"/>
            <a:ext cx="537882" cy="1882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3BC3618B-AE91-AF7C-81CC-FC243E4909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7486" y="6165292"/>
            <a:ext cx="1154514" cy="692708"/>
          </a:xfrm>
          <a:prstGeom prst="rect">
            <a:avLst/>
          </a:prstGeom>
        </p:spPr>
      </p:pic>
      <p:sp>
        <p:nvSpPr>
          <p:cNvPr id="4" name="Rectangle 3">
            <a:extLst>
              <a:ext uri="{FF2B5EF4-FFF2-40B4-BE49-F238E27FC236}">
                <a16:creationId xmlns:a16="http://schemas.microsoft.com/office/drawing/2014/main" id="{58B763EA-5F76-961C-E41F-FF58583F31B1}"/>
              </a:ext>
            </a:extLst>
          </p:cNvPr>
          <p:cNvSpPr/>
          <p:nvPr/>
        </p:nvSpPr>
        <p:spPr>
          <a:xfrm>
            <a:off x="2845046" y="2497976"/>
            <a:ext cx="6501908" cy="1862048"/>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1500" b="1" i="1" dirty="0">
                <a:ln/>
                <a:solidFill>
                  <a:schemeClr val="accent3"/>
                </a:solidFill>
                <a:effectLst>
                  <a:glow rad="101600">
                    <a:schemeClr val="bg1">
                      <a:alpha val="60000"/>
                    </a:schemeClr>
                  </a:glow>
                  <a:outerShdw blurRad="60007" dist="200025" dir="15000000" sy="30000" kx="-1800000" algn="bl" rotWithShape="0">
                    <a:prstClr val="black">
                      <a:alpha val="32000"/>
                    </a:prstClr>
                  </a:outerShdw>
                  <a:reflection blurRad="6350" stA="55000" endA="300" endPos="45500" dir="5400000" sy="-100000" algn="bl" rotWithShape="0"/>
                </a:effectLst>
              </a:rPr>
              <a:t>Thank You</a:t>
            </a:r>
          </a:p>
        </p:txBody>
      </p:sp>
    </p:spTree>
    <p:extLst>
      <p:ext uri="{BB962C8B-B14F-4D97-AF65-F5344CB8AC3E}">
        <p14:creationId xmlns:p14="http://schemas.microsoft.com/office/powerpoint/2010/main" val="164834696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F3B2-9E3E-4384-2F48-F0154F7E75B3}"/>
              </a:ext>
            </a:extLst>
          </p:cNvPr>
          <p:cNvSpPr>
            <a:spLocks noGrp="1"/>
          </p:cNvSpPr>
          <p:nvPr>
            <p:ph type="title"/>
          </p:nvPr>
        </p:nvSpPr>
        <p:spPr>
          <a:xfrm>
            <a:off x="-1" y="759575"/>
            <a:ext cx="12191999" cy="692708"/>
          </a:xfrm>
        </p:spPr>
        <p:txBody>
          <a:bodyPr>
            <a:normAutofit fontScale="90000"/>
          </a:bodyPr>
          <a:lstStyle/>
          <a:p>
            <a:pPr algn="ctr"/>
            <a:r>
              <a:rPr lang="en-US" b="1" dirty="0"/>
              <a:t>What is oilQuad ?</a:t>
            </a:r>
            <a:endParaRPr lang="en-IN" b="1" dirty="0"/>
          </a:p>
        </p:txBody>
      </p:sp>
      <p:sp>
        <p:nvSpPr>
          <p:cNvPr id="3" name="Content Placeholder 2">
            <a:extLst>
              <a:ext uri="{FF2B5EF4-FFF2-40B4-BE49-F238E27FC236}">
                <a16:creationId xmlns:a16="http://schemas.microsoft.com/office/drawing/2014/main" id="{2ED4FB57-DBAC-C63D-03A7-D131D9CEEF23}"/>
              </a:ext>
            </a:extLst>
          </p:cNvPr>
          <p:cNvSpPr>
            <a:spLocks noGrp="1"/>
          </p:cNvSpPr>
          <p:nvPr>
            <p:ph idx="1"/>
          </p:nvPr>
        </p:nvSpPr>
        <p:spPr>
          <a:xfrm>
            <a:off x="502022" y="1658472"/>
            <a:ext cx="6051177" cy="4222376"/>
          </a:xfrm>
        </p:spPr>
        <p:txBody>
          <a:bodyPr>
            <a:normAutofit/>
          </a:bodyPr>
          <a:lstStyle/>
          <a:p>
            <a:pPr marL="0" indent="0" algn="just">
              <a:buNone/>
            </a:pPr>
            <a:r>
              <a:rPr lang="en-US" b="1" dirty="0"/>
              <a:t>oilQuad</a:t>
            </a:r>
            <a:r>
              <a:rPr lang="en-US" dirty="0"/>
              <a:t> </a:t>
            </a:r>
            <a:r>
              <a:rPr lang="en-US" sz="2400" dirty="0"/>
              <a:t>represents an innovative system featuring a bespoke </a:t>
            </a:r>
            <a:r>
              <a:rPr lang="en-US" sz="2400" u="sng" dirty="0"/>
              <a:t>viscometric device</a:t>
            </a:r>
            <a:r>
              <a:rPr lang="en-US" sz="2400" dirty="0"/>
              <a:t> designed for the </a:t>
            </a:r>
            <a:r>
              <a:rPr lang="en-US" sz="2400" u="sng" dirty="0"/>
              <a:t>precise determination</a:t>
            </a:r>
            <a:r>
              <a:rPr lang="en-US" sz="2400" dirty="0"/>
              <a:t> of optimal car </a:t>
            </a:r>
            <a:r>
              <a:rPr lang="en-US" sz="2400" u="sng" dirty="0"/>
              <a:t>oil change intervals</a:t>
            </a:r>
            <a:r>
              <a:rPr lang="en-US" sz="2400" dirty="0"/>
              <a:t>. This intelligent system seamlessly transmits crucial data to a shared cloud infrastructure, enabling authorized individuals to access and analyze this information. Through informed insights on oil condition and performance trends, pertinent actions can be taken promptly, enhancing the overall maintenance and longevity of the vehicle.</a:t>
            </a:r>
            <a:endParaRPr lang="en-IN" dirty="0"/>
          </a:p>
        </p:txBody>
      </p:sp>
      <p:pic>
        <p:nvPicPr>
          <p:cNvPr id="9" name="Picture 8">
            <a:extLst>
              <a:ext uri="{FF2B5EF4-FFF2-40B4-BE49-F238E27FC236}">
                <a16:creationId xmlns:a16="http://schemas.microsoft.com/office/drawing/2014/main" id="{1D3BD268-06F6-C5CC-F16A-2D04D8734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717" y="1953885"/>
            <a:ext cx="4917048" cy="2950229"/>
          </a:xfrm>
          <a:prstGeom prst="rect">
            <a:avLst/>
          </a:prstGeom>
        </p:spPr>
      </p:pic>
      <p:sp>
        <p:nvSpPr>
          <p:cNvPr id="10" name="Rectangle 9">
            <a:extLst>
              <a:ext uri="{FF2B5EF4-FFF2-40B4-BE49-F238E27FC236}">
                <a16:creationId xmlns:a16="http://schemas.microsoft.com/office/drawing/2014/main" id="{107BC723-07A6-9B54-7C97-C51DF8EEBF84}"/>
              </a:ext>
            </a:extLst>
          </p:cNvPr>
          <p:cNvSpPr/>
          <p:nvPr/>
        </p:nvSpPr>
        <p:spPr>
          <a:xfrm>
            <a:off x="-1" y="6633882"/>
            <a:ext cx="502023" cy="22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4FFCC98A-ABBA-A5DB-0251-77A0628062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37486" y="6165292"/>
            <a:ext cx="1154514" cy="692708"/>
          </a:xfrm>
          <a:prstGeom prst="rect">
            <a:avLst/>
          </a:prstGeom>
        </p:spPr>
      </p:pic>
    </p:spTree>
    <p:extLst>
      <p:ext uri="{BB962C8B-B14F-4D97-AF65-F5344CB8AC3E}">
        <p14:creationId xmlns:p14="http://schemas.microsoft.com/office/powerpoint/2010/main" val="374360805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F3B2-9E3E-4384-2F48-F0154F7E75B3}"/>
              </a:ext>
            </a:extLst>
          </p:cNvPr>
          <p:cNvSpPr>
            <a:spLocks noGrp="1"/>
          </p:cNvSpPr>
          <p:nvPr>
            <p:ph type="title"/>
          </p:nvPr>
        </p:nvSpPr>
        <p:spPr>
          <a:xfrm>
            <a:off x="-1" y="759575"/>
            <a:ext cx="12191999" cy="692708"/>
          </a:xfrm>
        </p:spPr>
        <p:txBody>
          <a:bodyPr>
            <a:normAutofit fontScale="90000"/>
          </a:bodyPr>
          <a:lstStyle/>
          <a:p>
            <a:pPr algn="ctr"/>
            <a:r>
              <a:rPr lang="en-US" b="1" dirty="0"/>
              <a:t>Deciphering the Business Conundrum</a:t>
            </a:r>
            <a:endParaRPr lang="en-IN" b="1" dirty="0"/>
          </a:p>
        </p:txBody>
      </p:sp>
      <p:sp>
        <p:nvSpPr>
          <p:cNvPr id="3" name="Content Placeholder 2">
            <a:extLst>
              <a:ext uri="{FF2B5EF4-FFF2-40B4-BE49-F238E27FC236}">
                <a16:creationId xmlns:a16="http://schemas.microsoft.com/office/drawing/2014/main" id="{2ED4FB57-DBAC-C63D-03A7-D131D9CEEF23}"/>
              </a:ext>
            </a:extLst>
          </p:cNvPr>
          <p:cNvSpPr>
            <a:spLocks noGrp="1"/>
          </p:cNvSpPr>
          <p:nvPr>
            <p:ph idx="1"/>
          </p:nvPr>
        </p:nvSpPr>
        <p:spPr>
          <a:xfrm>
            <a:off x="502022" y="1658472"/>
            <a:ext cx="6884896" cy="4589928"/>
          </a:xfrm>
        </p:spPr>
        <p:txBody>
          <a:bodyPr>
            <a:normAutofit fontScale="92500" lnSpcReduction="10000"/>
          </a:bodyPr>
          <a:lstStyle/>
          <a:p>
            <a:pPr algn="just">
              <a:buFont typeface="Wingdings" panose="05000000000000000000" pitchFamily="2" charset="2"/>
              <a:buChar char="Ø"/>
            </a:pPr>
            <a:r>
              <a:rPr lang="en-US" sz="2400" dirty="0"/>
              <a:t>Frequently, the automotive industry relies on the conventional practice of adhering to fixed time intervals for car engine oil changes in the pursuit of performance enhancement. </a:t>
            </a:r>
          </a:p>
          <a:p>
            <a:pPr algn="just">
              <a:buFont typeface="Wingdings" panose="05000000000000000000" pitchFamily="2" charset="2"/>
              <a:buChar char="Ø"/>
            </a:pPr>
            <a:r>
              <a:rPr lang="en-US" sz="2400" dirty="0"/>
              <a:t>However, this time-based approach, while deeply ingrained, reveals shortcomings in terms of efficiency, potential harm to the vehicle's performance, and an associated financial burden.</a:t>
            </a:r>
          </a:p>
          <a:p>
            <a:pPr algn="just">
              <a:buFont typeface="Wingdings" panose="05000000000000000000" pitchFamily="2" charset="2"/>
              <a:buChar char="Ø"/>
            </a:pPr>
            <a:r>
              <a:rPr lang="en-US" sz="2400" dirty="0"/>
              <a:t>A pressing concern emerges from the fact that engine oil may not consistently demand replacement strictly according to predetermined intervals.</a:t>
            </a:r>
          </a:p>
          <a:p>
            <a:pPr algn="just">
              <a:buFont typeface="Wingdings" panose="05000000000000000000" pitchFamily="2" charset="2"/>
              <a:buChar char="Ø"/>
            </a:pPr>
            <a:r>
              <a:rPr lang="en-US" sz="2400" dirty="0"/>
              <a:t>This inconsistency raises questions about whether an immediate oil change is necessary to uphold the vehicle's optimal performance levels, calling for a reevaluation of this conventional practice.</a:t>
            </a:r>
            <a:endParaRPr lang="en-IN" sz="2400" dirty="0"/>
          </a:p>
        </p:txBody>
      </p:sp>
      <p:pic>
        <p:nvPicPr>
          <p:cNvPr id="9" name="Picture 8">
            <a:extLst>
              <a:ext uri="{FF2B5EF4-FFF2-40B4-BE49-F238E27FC236}">
                <a16:creationId xmlns:a16="http://schemas.microsoft.com/office/drawing/2014/main" id="{1D3BD268-06F6-C5CC-F16A-2D04D8734E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7486" y="6165292"/>
            <a:ext cx="1154514" cy="692708"/>
          </a:xfrm>
          <a:prstGeom prst="rect">
            <a:avLst/>
          </a:prstGeom>
        </p:spPr>
      </p:pic>
      <p:sp>
        <p:nvSpPr>
          <p:cNvPr id="10" name="Rectangle 9">
            <a:extLst>
              <a:ext uri="{FF2B5EF4-FFF2-40B4-BE49-F238E27FC236}">
                <a16:creationId xmlns:a16="http://schemas.microsoft.com/office/drawing/2014/main" id="{107BC723-07A6-9B54-7C97-C51DF8EEBF84}"/>
              </a:ext>
            </a:extLst>
          </p:cNvPr>
          <p:cNvSpPr/>
          <p:nvPr/>
        </p:nvSpPr>
        <p:spPr>
          <a:xfrm>
            <a:off x="-1" y="6633882"/>
            <a:ext cx="502023" cy="22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D7E7D23B-3D94-5B7D-0EA8-A40C3409F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1982" y="1799524"/>
            <a:ext cx="4342761" cy="3258952"/>
          </a:xfrm>
          <a:prstGeom prst="rect">
            <a:avLst/>
          </a:prstGeom>
        </p:spPr>
      </p:pic>
    </p:spTree>
    <p:extLst>
      <p:ext uri="{BB962C8B-B14F-4D97-AF65-F5344CB8AC3E}">
        <p14:creationId xmlns:p14="http://schemas.microsoft.com/office/powerpoint/2010/main" val="2269542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down)">
                                      <p:cBhvr>
                                        <p:cTn id="31" dur="580">
                                          <p:stCondLst>
                                            <p:cond delay="0"/>
                                          </p:stCondLst>
                                        </p:cTn>
                                        <p:tgtEl>
                                          <p:spTgt spid="3">
                                            <p:txEl>
                                              <p:pRg st="1" end="1"/>
                                            </p:txEl>
                                          </p:spTgt>
                                        </p:tgtEl>
                                      </p:cBhvr>
                                    </p:animEffect>
                                    <p:anim calcmode="lin" valueType="num">
                                      <p:cBhvr>
                                        <p:cTn id="3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1" end="1"/>
                                            </p:txEl>
                                          </p:spTgt>
                                        </p:tgtEl>
                                      </p:cBhvr>
                                      <p:to x="100000" y="60000"/>
                                    </p:animScale>
                                    <p:animScale>
                                      <p:cBhvr>
                                        <p:cTn id="38" dur="166" decel="50000">
                                          <p:stCondLst>
                                            <p:cond delay="676"/>
                                          </p:stCondLst>
                                        </p:cTn>
                                        <p:tgtEl>
                                          <p:spTgt spid="3">
                                            <p:txEl>
                                              <p:pRg st="1" end="1"/>
                                            </p:txEl>
                                          </p:spTgt>
                                        </p:tgtEl>
                                      </p:cBhvr>
                                      <p:to x="100000" y="100000"/>
                                    </p:animScale>
                                    <p:animScale>
                                      <p:cBhvr>
                                        <p:cTn id="39" dur="26">
                                          <p:stCondLst>
                                            <p:cond delay="1312"/>
                                          </p:stCondLst>
                                        </p:cTn>
                                        <p:tgtEl>
                                          <p:spTgt spid="3">
                                            <p:txEl>
                                              <p:pRg st="1" end="1"/>
                                            </p:txEl>
                                          </p:spTgt>
                                        </p:tgtEl>
                                      </p:cBhvr>
                                      <p:to x="100000" y="80000"/>
                                    </p:animScale>
                                    <p:animScale>
                                      <p:cBhvr>
                                        <p:cTn id="40" dur="166" decel="50000">
                                          <p:stCondLst>
                                            <p:cond delay="1338"/>
                                          </p:stCondLst>
                                        </p:cTn>
                                        <p:tgtEl>
                                          <p:spTgt spid="3">
                                            <p:txEl>
                                              <p:pRg st="1" end="1"/>
                                            </p:txEl>
                                          </p:spTgt>
                                        </p:tgtEl>
                                      </p:cBhvr>
                                      <p:to x="100000" y="100000"/>
                                    </p:animScale>
                                    <p:animScale>
                                      <p:cBhvr>
                                        <p:cTn id="41" dur="26">
                                          <p:stCondLst>
                                            <p:cond delay="1642"/>
                                          </p:stCondLst>
                                        </p:cTn>
                                        <p:tgtEl>
                                          <p:spTgt spid="3">
                                            <p:txEl>
                                              <p:pRg st="1" end="1"/>
                                            </p:txEl>
                                          </p:spTgt>
                                        </p:tgtEl>
                                      </p:cBhvr>
                                      <p:to x="100000" y="90000"/>
                                    </p:animScale>
                                    <p:animScale>
                                      <p:cBhvr>
                                        <p:cTn id="42" dur="166" decel="50000">
                                          <p:stCondLst>
                                            <p:cond delay="1668"/>
                                          </p:stCondLst>
                                        </p:cTn>
                                        <p:tgtEl>
                                          <p:spTgt spid="3">
                                            <p:txEl>
                                              <p:pRg st="1" end="1"/>
                                            </p:txEl>
                                          </p:spTgt>
                                        </p:tgtEl>
                                      </p:cBhvr>
                                      <p:to x="100000" y="100000"/>
                                    </p:animScale>
                                    <p:animScale>
                                      <p:cBhvr>
                                        <p:cTn id="43" dur="26">
                                          <p:stCondLst>
                                            <p:cond delay="1808"/>
                                          </p:stCondLst>
                                        </p:cTn>
                                        <p:tgtEl>
                                          <p:spTgt spid="3">
                                            <p:txEl>
                                              <p:pRg st="1" end="1"/>
                                            </p:txEl>
                                          </p:spTgt>
                                        </p:tgtEl>
                                      </p:cBhvr>
                                      <p:to x="100000" y="95000"/>
                                    </p:animScale>
                                    <p:animScale>
                                      <p:cBhvr>
                                        <p:cTn id="44" dur="166" decel="50000">
                                          <p:stCondLst>
                                            <p:cond delay="1834"/>
                                          </p:stCondLst>
                                        </p:cTn>
                                        <p:tgtEl>
                                          <p:spTgt spid="3">
                                            <p:txEl>
                                              <p:pRg st="1" end="1"/>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wipe(down)">
                                      <p:cBhvr>
                                        <p:cTn id="49" dur="580">
                                          <p:stCondLst>
                                            <p:cond delay="0"/>
                                          </p:stCondLst>
                                        </p:cTn>
                                        <p:tgtEl>
                                          <p:spTgt spid="3">
                                            <p:txEl>
                                              <p:pRg st="2" end="2"/>
                                            </p:txEl>
                                          </p:spTgt>
                                        </p:tgtEl>
                                      </p:cBhvr>
                                    </p:animEffect>
                                    <p:anim calcmode="lin" valueType="num">
                                      <p:cBhvr>
                                        <p:cTn id="5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3">
                                            <p:txEl>
                                              <p:pRg st="2" end="2"/>
                                            </p:txEl>
                                          </p:spTgt>
                                        </p:tgtEl>
                                      </p:cBhvr>
                                      <p:to x="100000" y="60000"/>
                                    </p:animScale>
                                    <p:animScale>
                                      <p:cBhvr>
                                        <p:cTn id="56" dur="166" decel="50000">
                                          <p:stCondLst>
                                            <p:cond delay="676"/>
                                          </p:stCondLst>
                                        </p:cTn>
                                        <p:tgtEl>
                                          <p:spTgt spid="3">
                                            <p:txEl>
                                              <p:pRg st="2" end="2"/>
                                            </p:txEl>
                                          </p:spTgt>
                                        </p:tgtEl>
                                      </p:cBhvr>
                                      <p:to x="100000" y="100000"/>
                                    </p:animScale>
                                    <p:animScale>
                                      <p:cBhvr>
                                        <p:cTn id="57" dur="26">
                                          <p:stCondLst>
                                            <p:cond delay="1312"/>
                                          </p:stCondLst>
                                        </p:cTn>
                                        <p:tgtEl>
                                          <p:spTgt spid="3">
                                            <p:txEl>
                                              <p:pRg st="2" end="2"/>
                                            </p:txEl>
                                          </p:spTgt>
                                        </p:tgtEl>
                                      </p:cBhvr>
                                      <p:to x="100000" y="80000"/>
                                    </p:animScale>
                                    <p:animScale>
                                      <p:cBhvr>
                                        <p:cTn id="58" dur="166" decel="50000">
                                          <p:stCondLst>
                                            <p:cond delay="1338"/>
                                          </p:stCondLst>
                                        </p:cTn>
                                        <p:tgtEl>
                                          <p:spTgt spid="3">
                                            <p:txEl>
                                              <p:pRg st="2" end="2"/>
                                            </p:txEl>
                                          </p:spTgt>
                                        </p:tgtEl>
                                      </p:cBhvr>
                                      <p:to x="100000" y="100000"/>
                                    </p:animScale>
                                    <p:animScale>
                                      <p:cBhvr>
                                        <p:cTn id="59" dur="26">
                                          <p:stCondLst>
                                            <p:cond delay="1642"/>
                                          </p:stCondLst>
                                        </p:cTn>
                                        <p:tgtEl>
                                          <p:spTgt spid="3">
                                            <p:txEl>
                                              <p:pRg st="2" end="2"/>
                                            </p:txEl>
                                          </p:spTgt>
                                        </p:tgtEl>
                                      </p:cBhvr>
                                      <p:to x="100000" y="90000"/>
                                    </p:animScale>
                                    <p:animScale>
                                      <p:cBhvr>
                                        <p:cTn id="60" dur="166" decel="50000">
                                          <p:stCondLst>
                                            <p:cond delay="1668"/>
                                          </p:stCondLst>
                                        </p:cTn>
                                        <p:tgtEl>
                                          <p:spTgt spid="3">
                                            <p:txEl>
                                              <p:pRg st="2" end="2"/>
                                            </p:txEl>
                                          </p:spTgt>
                                        </p:tgtEl>
                                      </p:cBhvr>
                                      <p:to x="100000" y="100000"/>
                                    </p:animScale>
                                    <p:animScale>
                                      <p:cBhvr>
                                        <p:cTn id="61" dur="26">
                                          <p:stCondLst>
                                            <p:cond delay="1808"/>
                                          </p:stCondLst>
                                        </p:cTn>
                                        <p:tgtEl>
                                          <p:spTgt spid="3">
                                            <p:txEl>
                                              <p:pRg st="2" end="2"/>
                                            </p:txEl>
                                          </p:spTgt>
                                        </p:tgtEl>
                                      </p:cBhvr>
                                      <p:to x="100000" y="95000"/>
                                    </p:animScale>
                                    <p:animScale>
                                      <p:cBhvr>
                                        <p:cTn id="62" dur="166" decel="50000">
                                          <p:stCondLst>
                                            <p:cond delay="1834"/>
                                          </p:stCondLst>
                                        </p:cTn>
                                        <p:tgtEl>
                                          <p:spTgt spid="3">
                                            <p:txEl>
                                              <p:pRg st="2" end="2"/>
                                            </p:txEl>
                                          </p:spTgt>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nodeType="click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animEffect transition="in" filter="wipe(down)">
                                      <p:cBhvr>
                                        <p:cTn id="67" dur="580">
                                          <p:stCondLst>
                                            <p:cond delay="0"/>
                                          </p:stCondLst>
                                        </p:cTn>
                                        <p:tgtEl>
                                          <p:spTgt spid="3">
                                            <p:txEl>
                                              <p:pRg st="3" end="3"/>
                                            </p:txEl>
                                          </p:spTgt>
                                        </p:tgtEl>
                                      </p:cBhvr>
                                    </p:animEffect>
                                    <p:anim calcmode="lin" valueType="num">
                                      <p:cBhvr>
                                        <p:cTn id="6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3" dur="26">
                                          <p:stCondLst>
                                            <p:cond delay="650"/>
                                          </p:stCondLst>
                                        </p:cTn>
                                        <p:tgtEl>
                                          <p:spTgt spid="3">
                                            <p:txEl>
                                              <p:pRg st="3" end="3"/>
                                            </p:txEl>
                                          </p:spTgt>
                                        </p:tgtEl>
                                      </p:cBhvr>
                                      <p:to x="100000" y="60000"/>
                                    </p:animScale>
                                    <p:animScale>
                                      <p:cBhvr>
                                        <p:cTn id="74" dur="166" decel="50000">
                                          <p:stCondLst>
                                            <p:cond delay="676"/>
                                          </p:stCondLst>
                                        </p:cTn>
                                        <p:tgtEl>
                                          <p:spTgt spid="3">
                                            <p:txEl>
                                              <p:pRg st="3" end="3"/>
                                            </p:txEl>
                                          </p:spTgt>
                                        </p:tgtEl>
                                      </p:cBhvr>
                                      <p:to x="100000" y="100000"/>
                                    </p:animScale>
                                    <p:animScale>
                                      <p:cBhvr>
                                        <p:cTn id="75" dur="26">
                                          <p:stCondLst>
                                            <p:cond delay="1312"/>
                                          </p:stCondLst>
                                        </p:cTn>
                                        <p:tgtEl>
                                          <p:spTgt spid="3">
                                            <p:txEl>
                                              <p:pRg st="3" end="3"/>
                                            </p:txEl>
                                          </p:spTgt>
                                        </p:tgtEl>
                                      </p:cBhvr>
                                      <p:to x="100000" y="80000"/>
                                    </p:animScale>
                                    <p:animScale>
                                      <p:cBhvr>
                                        <p:cTn id="76" dur="166" decel="50000">
                                          <p:stCondLst>
                                            <p:cond delay="1338"/>
                                          </p:stCondLst>
                                        </p:cTn>
                                        <p:tgtEl>
                                          <p:spTgt spid="3">
                                            <p:txEl>
                                              <p:pRg st="3" end="3"/>
                                            </p:txEl>
                                          </p:spTgt>
                                        </p:tgtEl>
                                      </p:cBhvr>
                                      <p:to x="100000" y="100000"/>
                                    </p:animScale>
                                    <p:animScale>
                                      <p:cBhvr>
                                        <p:cTn id="77" dur="26">
                                          <p:stCondLst>
                                            <p:cond delay="1642"/>
                                          </p:stCondLst>
                                        </p:cTn>
                                        <p:tgtEl>
                                          <p:spTgt spid="3">
                                            <p:txEl>
                                              <p:pRg st="3" end="3"/>
                                            </p:txEl>
                                          </p:spTgt>
                                        </p:tgtEl>
                                      </p:cBhvr>
                                      <p:to x="100000" y="90000"/>
                                    </p:animScale>
                                    <p:animScale>
                                      <p:cBhvr>
                                        <p:cTn id="78" dur="166" decel="50000">
                                          <p:stCondLst>
                                            <p:cond delay="1668"/>
                                          </p:stCondLst>
                                        </p:cTn>
                                        <p:tgtEl>
                                          <p:spTgt spid="3">
                                            <p:txEl>
                                              <p:pRg st="3" end="3"/>
                                            </p:txEl>
                                          </p:spTgt>
                                        </p:tgtEl>
                                      </p:cBhvr>
                                      <p:to x="100000" y="100000"/>
                                    </p:animScale>
                                    <p:animScale>
                                      <p:cBhvr>
                                        <p:cTn id="79" dur="26">
                                          <p:stCondLst>
                                            <p:cond delay="1808"/>
                                          </p:stCondLst>
                                        </p:cTn>
                                        <p:tgtEl>
                                          <p:spTgt spid="3">
                                            <p:txEl>
                                              <p:pRg st="3" end="3"/>
                                            </p:txEl>
                                          </p:spTgt>
                                        </p:tgtEl>
                                      </p:cBhvr>
                                      <p:to x="100000" y="95000"/>
                                    </p:animScale>
                                    <p:animScale>
                                      <p:cBhvr>
                                        <p:cTn id="80"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F3B2-9E3E-4384-2F48-F0154F7E75B3}"/>
              </a:ext>
            </a:extLst>
          </p:cNvPr>
          <p:cNvSpPr>
            <a:spLocks noGrp="1"/>
          </p:cNvSpPr>
          <p:nvPr>
            <p:ph type="title"/>
          </p:nvPr>
        </p:nvSpPr>
        <p:spPr>
          <a:xfrm>
            <a:off x="-1" y="759575"/>
            <a:ext cx="12191999" cy="692708"/>
          </a:xfrm>
        </p:spPr>
        <p:txBody>
          <a:bodyPr>
            <a:normAutofit fontScale="90000"/>
          </a:bodyPr>
          <a:lstStyle/>
          <a:p>
            <a:pPr algn="ctr"/>
            <a:r>
              <a:rPr lang="en-US" b="1" dirty="0"/>
              <a:t>Avoiding the Issue: Potential Outcomes</a:t>
            </a:r>
            <a:endParaRPr lang="en-IN" b="1" dirty="0"/>
          </a:p>
        </p:txBody>
      </p:sp>
      <p:sp>
        <p:nvSpPr>
          <p:cNvPr id="3" name="Content Placeholder 2">
            <a:extLst>
              <a:ext uri="{FF2B5EF4-FFF2-40B4-BE49-F238E27FC236}">
                <a16:creationId xmlns:a16="http://schemas.microsoft.com/office/drawing/2014/main" id="{2ED4FB57-DBAC-C63D-03A7-D131D9CEEF23}"/>
              </a:ext>
            </a:extLst>
          </p:cNvPr>
          <p:cNvSpPr>
            <a:spLocks noGrp="1"/>
          </p:cNvSpPr>
          <p:nvPr>
            <p:ph idx="1"/>
          </p:nvPr>
        </p:nvSpPr>
        <p:spPr>
          <a:xfrm>
            <a:off x="502022" y="1658472"/>
            <a:ext cx="6884896" cy="4589928"/>
          </a:xfrm>
        </p:spPr>
        <p:txBody>
          <a:bodyPr>
            <a:normAutofit fontScale="92500" lnSpcReduction="10000"/>
          </a:bodyPr>
          <a:lstStyle/>
          <a:p>
            <a:pPr algn="just">
              <a:buFont typeface="Wingdings" panose="05000000000000000000" pitchFamily="2" charset="2"/>
              <a:buChar char="Ø"/>
            </a:pPr>
            <a:r>
              <a:rPr lang="en-US" sz="2400" b="1" dirty="0"/>
              <a:t>Financial Burden</a:t>
            </a:r>
            <a:r>
              <a:rPr lang="en-US" sz="2400" dirty="0"/>
              <a:t>: Neglecting an efficient oil change method can lead to unnecessary costs as frequent, unnecessary oil changes strain the budget of car owners.</a:t>
            </a:r>
          </a:p>
          <a:p>
            <a:pPr algn="just">
              <a:buFont typeface="Wingdings" panose="05000000000000000000" pitchFamily="2" charset="2"/>
              <a:buChar char="Ø"/>
            </a:pPr>
            <a:r>
              <a:rPr lang="en-US" sz="2400" b="1" dirty="0"/>
              <a:t>Environmental Impact</a:t>
            </a:r>
            <a:r>
              <a:rPr lang="en-US" sz="2400" dirty="0"/>
              <a:t>: Overuse and disposal of engine oil contribute to environmental pollution, harming ecosystems and public health.</a:t>
            </a:r>
          </a:p>
          <a:p>
            <a:pPr algn="just">
              <a:buFont typeface="Wingdings" panose="05000000000000000000" pitchFamily="2" charset="2"/>
              <a:buChar char="Ø"/>
            </a:pPr>
            <a:r>
              <a:rPr lang="en-US" sz="2400" b="1" dirty="0"/>
              <a:t>Resource Wastage</a:t>
            </a:r>
            <a:r>
              <a:rPr lang="en-US" sz="2400" dirty="0"/>
              <a:t>: Unnecessary oil changes result in the wastage of oil resources, which are finite and valuable.</a:t>
            </a:r>
          </a:p>
          <a:p>
            <a:pPr algn="just">
              <a:buFont typeface="Wingdings" panose="05000000000000000000" pitchFamily="2" charset="2"/>
              <a:buChar char="Ø"/>
            </a:pPr>
            <a:r>
              <a:rPr lang="en-US" sz="2400" b="1" dirty="0"/>
              <a:t>Inefficient Maintenance</a:t>
            </a:r>
            <a:r>
              <a:rPr lang="en-US" sz="2400" dirty="0"/>
              <a:t>: Inaccurate oil change intervals can lead to inefficient maintenance practices, impacting the overall performance and longevity of the vehicle.</a:t>
            </a:r>
          </a:p>
          <a:p>
            <a:pPr algn="just">
              <a:buFont typeface="Wingdings" panose="05000000000000000000" pitchFamily="2" charset="2"/>
              <a:buChar char="Ø"/>
            </a:pPr>
            <a:r>
              <a:rPr lang="en-US" sz="2400" b="1" dirty="0"/>
              <a:t>Consumer Inconvenience</a:t>
            </a:r>
            <a:r>
              <a:rPr lang="en-US" sz="2400" dirty="0"/>
              <a:t>: Frequent oil changes disrupt car owners' schedules and result in inconvenience, affecting their daily lives.</a:t>
            </a:r>
            <a:endParaRPr lang="en-IN" sz="2400" dirty="0"/>
          </a:p>
        </p:txBody>
      </p:sp>
      <p:pic>
        <p:nvPicPr>
          <p:cNvPr id="9" name="Picture 8">
            <a:extLst>
              <a:ext uri="{FF2B5EF4-FFF2-40B4-BE49-F238E27FC236}">
                <a16:creationId xmlns:a16="http://schemas.microsoft.com/office/drawing/2014/main" id="{1D3BD268-06F6-C5CC-F16A-2D04D8734E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7486" y="6165292"/>
            <a:ext cx="1154514" cy="692708"/>
          </a:xfrm>
          <a:prstGeom prst="rect">
            <a:avLst/>
          </a:prstGeom>
        </p:spPr>
      </p:pic>
      <p:sp>
        <p:nvSpPr>
          <p:cNvPr id="10" name="Rectangle 9">
            <a:extLst>
              <a:ext uri="{FF2B5EF4-FFF2-40B4-BE49-F238E27FC236}">
                <a16:creationId xmlns:a16="http://schemas.microsoft.com/office/drawing/2014/main" id="{107BC723-07A6-9B54-7C97-C51DF8EEBF84}"/>
              </a:ext>
            </a:extLst>
          </p:cNvPr>
          <p:cNvSpPr/>
          <p:nvPr/>
        </p:nvSpPr>
        <p:spPr>
          <a:xfrm>
            <a:off x="-1" y="6633882"/>
            <a:ext cx="502023" cy="22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A5BC63CC-9F75-5748-8D39-54C82CB31D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7005" y="2274794"/>
            <a:ext cx="4292973" cy="2861982"/>
          </a:xfrm>
          <a:prstGeom prst="rect">
            <a:avLst/>
          </a:prstGeom>
        </p:spPr>
      </p:pic>
    </p:spTree>
    <p:extLst>
      <p:ext uri="{BB962C8B-B14F-4D97-AF65-F5344CB8AC3E}">
        <p14:creationId xmlns:p14="http://schemas.microsoft.com/office/powerpoint/2010/main" val="7327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F3B2-9E3E-4384-2F48-F0154F7E75B3}"/>
              </a:ext>
            </a:extLst>
          </p:cNvPr>
          <p:cNvSpPr>
            <a:spLocks noGrp="1"/>
          </p:cNvSpPr>
          <p:nvPr>
            <p:ph type="title"/>
          </p:nvPr>
        </p:nvSpPr>
        <p:spPr>
          <a:xfrm>
            <a:off x="-1" y="759575"/>
            <a:ext cx="12191999" cy="692708"/>
          </a:xfrm>
        </p:spPr>
        <p:txBody>
          <a:bodyPr>
            <a:normAutofit fontScale="90000"/>
          </a:bodyPr>
          <a:lstStyle/>
          <a:p>
            <a:pPr algn="ctr"/>
            <a:r>
              <a:rPr lang="en-US" b="1" dirty="0"/>
              <a:t>Key Stakeholders</a:t>
            </a:r>
            <a:endParaRPr lang="en-IN" b="1" dirty="0"/>
          </a:p>
        </p:txBody>
      </p:sp>
      <p:sp>
        <p:nvSpPr>
          <p:cNvPr id="3" name="Content Placeholder 2">
            <a:extLst>
              <a:ext uri="{FF2B5EF4-FFF2-40B4-BE49-F238E27FC236}">
                <a16:creationId xmlns:a16="http://schemas.microsoft.com/office/drawing/2014/main" id="{2ED4FB57-DBAC-C63D-03A7-D131D9CEEF23}"/>
              </a:ext>
            </a:extLst>
          </p:cNvPr>
          <p:cNvSpPr>
            <a:spLocks noGrp="1"/>
          </p:cNvSpPr>
          <p:nvPr>
            <p:ph idx="1"/>
          </p:nvPr>
        </p:nvSpPr>
        <p:spPr>
          <a:xfrm>
            <a:off x="502022" y="1658472"/>
            <a:ext cx="6884896" cy="4589928"/>
          </a:xfrm>
        </p:spPr>
        <p:txBody>
          <a:bodyPr>
            <a:normAutofit fontScale="85000" lnSpcReduction="10000"/>
          </a:bodyPr>
          <a:lstStyle/>
          <a:p>
            <a:pPr algn="just">
              <a:buFont typeface="Wingdings" panose="05000000000000000000" pitchFamily="2" charset="2"/>
              <a:buChar char="Ø"/>
            </a:pPr>
            <a:r>
              <a:rPr lang="en-US" sz="2400" b="1" dirty="0"/>
              <a:t>Vehicle Owners</a:t>
            </a:r>
            <a:r>
              <a:rPr lang="en-US" sz="2400" dirty="0"/>
              <a:t>: Owners play a central role as they are directly impacted by oil change decisions and need to maintain their vehicles efficiently.</a:t>
            </a:r>
          </a:p>
          <a:p>
            <a:pPr algn="just">
              <a:buFont typeface="Wingdings" panose="05000000000000000000" pitchFamily="2" charset="2"/>
              <a:buChar char="Ø"/>
            </a:pPr>
            <a:r>
              <a:rPr lang="en-US" sz="2400" b="1" dirty="0"/>
              <a:t>Automotive Manufacturers</a:t>
            </a:r>
            <a:r>
              <a:rPr lang="en-US" sz="2400" dirty="0"/>
              <a:t>: These manufacturers can influence oil change guidelines and contribute to developing technology for more precise interval determination.</a:t>
            </a:r>
          </a:p>
          <a:p>
            <a:pPr algn="just">
              <a:buFont typeface="Wingdings" panose="05000000000000000000" pitchFamily="2" charset="2"/>
              <a:buChar char="Ø"/>
            </a:pPr>
            <a:r>
              <a:rPr lang="en-US" sz="2400" b="1" dirty="0"/>
              <a:t>Oil Producers</a:t>
            </a:r>
            <a:r>
              <a:rPr lang="en-US" sz="2400" dirty="0"/>
              <a:t>: Oil companies play a crucial role in offering products that align with changing intervals and environmental standards.</a:t>
            </a:r>
          </a:p>
          <a:p>
            <a:pPr algn="just">
              <a:buFont typeface="Wingdings" panose="05000000000000000000" pitchFamily="2" charset="2"/>
              <a:buChar char="Ø"/>
            </a:pPr>
            <a:r>
              <a:rPr lang="en-US" sz="2400" b="1" dirty="0"/>
              <a:t>Environmental Agencies</a:t>
            </a:r>
            <a:r>
              <a:rPr lang="en-US" sz="2400" dirty="0"/>
              <a:t>: Environmental regulators ensure that oil change practices are environmentally responsible and adhere to guidelines.</a:t>
            </a:r>
          </a:p>
          <a:p>
            <a:pPr algn="just">
              <a:buFont typeface="Wingdings" panose="05000000000000000000" pitchFamily="2" charset="2"/>
              <a:buChar char="Ø"/>
            </a:pPr>
            <a:r>
              <a:rPr lang="en-US" sz="2400" b="1" dirty="0"/>
              <a:t>Service Centers, Technology Developers, and Insurers</a:t>
            </a:r>
            <a:r>
              <a:rPr lang="en-US" sz="2400" dirty="0"/>
              <a:t>: These entities provide the expertise, tools, and services needed to implement efficient oil change strategies and help vehicle owners make informed decisions.</a:t>
            </a:r>
            <a:endParaRPr lang="en-IN" sz="2400" dirty="0"/>
          </a:p>
        </p:txBody>
      </p:sp>
      <p:pic>
        <p:nvPicPr>
          <p:cNvPr id="9" name="Picture 8">
            <a:extLst>
              <a:ext uri="{FF2B5EF4-FFF2-40B4-BE49-F238E27FC236}">
                <a16:creationId xmlns:a16="http://schemas.microsoft.com/office/drawing/2014/main" id="{1D3BD268-06F6-C5CC-F16A-2D04D8734E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7486" y="6165292"/>
            <a:ext cx="1154514" cy="692708"/>
          </a:xfrm>
          <a:prstGeom prst="rect">
            <a:avLst/>
          </a:prstGeom>
        </p:spPr>
      </p:pic>
      <p:sp>
        <p:nvSpPr>
          <p:cNvPr id="10" name="Rectangle 9">
            <a:extLst>
              <a:ext uri="{FF2B5EF4-FFF2-40B4-BE49-F238E27FC236}">
                <a16:creationId xmlns:a16="http://schemas.microsoft.com/office/drawing/2014/main" id="{107BC723-07A6-9B54-7C97-C51DF8EEBF84}"/>
              </a:ext>
            </a:extLst>
          </p:cNvPr>
          <p:cNvSpPr/>
          <p:nvPr/>
        </p:nvSpPr>
        <p:spPr>
          <a:xfrm>
            <a:off x="-1" y="6633882"/>
            <a:ext cx="502023" cy="22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9DA51280-58BE-BB76-7C0C-E76F8CAFF4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5753" y="2478460"/>
            <a:ext cx="4317968" cy="2353516"/>
          </a:xfrm>
          <a:prstGeom prst="rect">
            <a:avLst/>
          </a:prstGeom>
        </p:spPr>
      </p:pic>
    </p:spTree>
    <p:extLst>
      <p:ext uri="{BB962C8B-B14F-4D97-AF65-F5344CB8AC3E}">
        <p14:creationId xmlns:p14="http://schemas.microsoft.com/office/powerpoint/2010/main" val="2576773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F3B2-9E3E-4384-2F48-F0154F7E75B3}"/>
              </a:ext>
            </a:extLst>
          </p:cNvPr>
          <p:cNvSpPr>
            <a:spLocks noGrp="1"/>
          </p:cNvSpPr>
          <p:nvPr>
            <p:ph type="title"/>
          </p:nvPr>
        </p:nvSpPr>
        <p:spPr>
          <a:xfrm>
            <a:off x="-1" y="759575"/>
            <a:ext cx="12191999" cy="692708"/>
          </a:xfrm>
        </p:spPr>
        <p:txBody>
          <a:bodyPr>
            <a:normAutofit fontScale="90000"/>
          </a:bodyPr>
          <a:lstStyle/>
          <a:p>
            <a:pPr algn="ctr"/>
            <a:r>
              <a:rPr lang="en-US" b="1" dirty="0"/>
              <a:t>Addressing the Challenge</a:t>
            </a:r>
            <a:endParaRPr lang="en-IN" b="1" dirty="0"/>
          </a:p>
        </p:txBody>
      </p:sp>
      <p:sp>
        <p:nvSpPr>
          <p:cNvPr id="3" name="Content Placeholder 2">
            <a:extLst>
              <a:ext uri="{FF2B5EF4-FFF2-40B4-BE49-F238E27FC236}">
                <a16:creationId xmlns:a16="http://schemas.microsoft.com/office/drawing/2014/main" id="{2ED4FB57-DBAC-C63D-03A7-D131D9CEEF23}"/>
              </a:ext>
            </a:extLst>
          </p:cNvPr>
          <p:cNvSpPr>
            <a:spLocks noGrp="1"/>
          </p:cNvSpPr>
          <p:nvPr>
            <p:ph idx="1"/>
          </p:nvPr>
        </p:nvSpPr>
        <p:spPr>
          <a:xfrm>
            <a:off x="288280" y="1658472"/>
            <a:ext cx="7941319" cy="4589928"/>
          </a:xfrm>
        </p:spPr>
        <p:txBody>
          <a:bodyPr>
            <a:normAutofit fontScale="92500" lnSpcReduction="10000"/>
          </a:bodyPr>
          <a:lstStyle/>
          <a:p>
            <a:pPr marL="0" indent="0" algn="just">
              <a:buNone/>
            </a:pPr>
            <a:r>
              <a:rPr lang="en-US" sz="2400" dirty="0"/>
              <a:t>The proposed plan entails the integration of Thermal Sensors within the engine oil tube to facilitate the continuous measurement of oil viscosity and temperature levels at regular intervals, enabling real-time monitoring and data analysis.</a:t>
            </a:r>
          </a:p>
          <a:p>
            <a:pPr algn="just">
              <a:buFont typeface="Wingdings" panose="05000000000000000000" pitchFamily="2" charset="2"/>
              <a:buChar char="Ø"/>
            </a:pPr>
            <a:r>
              <a:rPr lang="en-US" sz="2400" b="1" dirty="0"/>
              <a:t>Utilizing Heat Transfer</a:t>
            </a:r>
            <a:r>
              <a:rPr lang="en-US" sz="2400" dirty="0"/>
              <a:t>: Thermal Sensors are deployed to measure oil viscosity by employing the principles of heat transfer. These sensors apply heat to a specific element and gauge the rate of cooling as oil flows through it. The rate at which heat dissipates or is conducted away by the fluid provides a precise measure of viscosity.</a:t>
            </a:r>
          </a:p>
          <a:p>
            <a:pPr algn="just">
              <a:buFont typeface="Wingdings" panose="05000000000000000000" pitchFamily="2" charset="2"/>
              <a:buChar char="Ø"/>
            </a:pPr>
            <a:r>
              <a:rPr lang="en-US" sz="2400" b="1" dirty="0"/>
              <a:t>Sensor Composition</a:t>
            </a:r>
            <a:r>
              <a:rPr lang="en-US" sz="2400" dirty="0"/>
              <a:t>: The Thermal Sensor comprises a heating element and a temperature sensor, such as a thermistor or RTD. The heating element initiates the heating process, while the temperature sensor records the rate of cooling or temperature change, delivering a comprehensive assessment of oil viscosity.</a:t>
            </a:r>
            <a:endParaRPr lang="en-IN" sz="2400" dirty="0"/>
          </a:p>
        </p:txBody>
      </p:sp>
      <p:pic>
        <p:nvPicPr>
          <p:cNvPr id="9" name="Picture 8">
            <a:extLst>
              <a:ext uri="{FF2B5EF4-FFF2-40B4-BE49-F238E27FC236}">
                <a16:creationId xmlns:a16="http://schemas.microsoft.com/office/drawing/2014/main" id="{1D3BD268-06F6-C5CC-F16A-2D04D8734E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7486" y="6165292"/>
            <a:ext cx="1154514" cy="692708"/>
          </a:xfrm>
          <a:prstGeom prst="rect">
            <a:avLst/>
          </a:prstGeom>
        </p:spPr>
      </p:pic>
      <p:sp>
        <p:nvSpPr>
          <p:cNvPr id="10" name="Rectangle 9">
            <a:extLst>
              <a:ext uri="{FF2B5EF4-FFF2-40B4-BE49-F238E27FC236}">
                <a16:creationId xmlns:a16="http://schemas.microsoft.com/office/drawing/2014/main" id="{107BC723-07A6-9B54-7C97-C51DF8EEBF84}"/>
              </a:ext>
            </a:extLst>
          </p:cNvPr>
          <p:cNvSpPr/>
          <p:nvPr/>
        </p:nvSpPr>
        <p:spPr>
          <a:xfrm>
            <a:off x="-1" y="6633882"/>
            <a:ext cx="502023" cy="22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F6F8029F-9414-8C00-E2A7-496AE3C88D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3535" y="2575111"/>
            <a:ext cx="3463458" cy="2131359"/>
          </a:xfrm>
          <a:prstGeom prst="rect">
            <a:avLst/>
          </a:prstGeom>
        </p:spPr>
      </p:pic>
    </p:spTree>
    <p:extLst>
      <p:ext uri="{BB962C8B-B14F-4D97-AF65-F5344CB8AC3E}">
        <p14:creationId xmlns:p14="http://schemas.microsoft.com/office/powerpoint/2010/main" val="3060250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anim calcmode="lin" valueType="num">
                                      <p:cBhvr>
                                        <p:cTn id="14"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F3B2-9E3E-4384-2F48-F0154F7E75B3}"/>
              </a:ext>
            </a:extLst>
          </p:cNvPr>
          <p:cNvSpPr>
            <a:spLocks noGrp="1"/>
          </p:cNvSpPr>
          <p:nvPr>
            <p:ph type="title"/>
          </p:nvPr>
        </p:nvSpPr>
        <p:spPr>
          <a:xfrm>
            <a:off x="-1" y="759575"/>
            <a:ext cx="12191999" cy="692708"/>
          </a:xfrm>
        </p:spPr>
        <p:txBody>
          <a:bodyPr>
            <a:normAutofit fontScale="90000"/>
          </a:bodyPr>
          <a:lstStyle/>
          <a:p>
            <a:pPr algn="ctr"/>
            <a:r>
              <a:rPr lang="en-US" b="1" dirty="0"/>
              <a:t>Addressing the Challenge - II</a:t>
            </a:r>
            <a:endParaRPr lang="en-IN" b="1" dirty="0"/>
          </a:p>
        </p:txBody>
      </p:sp>
      <p:sp>
        <p:nvSpPr>
          <p:cNvPr id="3" name="Content Placeholder 2">
            <a:extLst>
              <a:ext uri="{FF2B5EF4-FFF2-40B4-BE49-F238E27FC236}">
                <a16:creationId xmlns:a16="http://schemas.microsoft.com/office/drawing/2014/main" id="{2ED4FB57-DBAC-C63D-03A7-D131D9CEEF23}"/>
              </a:ext>
            </a:extLst>
          </p:cNvPr>
          <p:cNvSpPr>
            <a:spLocks noGrp="1"/>
          </p:cNvSpPr>
          <p:nvPr>
            <p:ph idx="1"/>
          </p:nvPr>
        </p:nvSpPr>
        <p:spPr>
          <a:xfrm>
            <a:off x="288280" y="1658472"/>
            <a:ext cx="8344731" cy="4589928"/>
          </a:xfrm>
        </p:spPr>
        <p:txBody>
          <a:bodyPr>
            <a:normAutofit fontScale="85000" lnSpcReduction="20000"/>
          </a:bodyPr>
          <a:lstStyle/>
          <a:p>
            <a:pPr algn="just">
              <a:buFont typeface="Wingdings" panose="05000000000000000000" pitchFamily="2" charset="2"/>
              <a:buChar char="Ø"/>
            </a:pPr>
            <a:r>
              <a:rPr lang="en-US" sz="2400" b="1" dirty="0"/>
              <a:t>Viscosity and Fluid Characteristics</a:t>
            </a:r>
            <a:r>
              <a:rPr lang="en-US" sz="2400" dirty="0"/>
              <a:t>: Viscosity directly correlates with fluid characteristics. More viscous fluids exhibit slower heat conduction and temperature change compared to less viscous ones. Understanding viscosity is vital, as it impacts lubrication effectiveness, particularly in cold and hot engine conditions.</a:t>
            </a:r>
          </a:p>
          <a:p>
            <a:pPr algn="just">
              <a:buFont typeface="Wingdings" panose="05000000000000000000" pitchFamily="2" charset="2"/>
              <a:buChar char="Ø"/>
            </a:pPr>
            <a:r>
              <a:rPr lang="en-US" sz="2400" b="1" dirty="0"/>
              <a:t>Effect of Temperature</a:t>
            </a:r>
            <a:r>
              <a:rPr lang="en-US" sz="2400" dirty="0"/>
              <a:t>: Heating of the oil causes oxidation, which, in turn, influences the oil's viscosity. Temperature-induced viscosity changes can significantly impact engine performance.</a:t>
            </a:r>
          </a:p>
          <a:p>
            <a:pPr algn="just">
              <a:buFont typeface="Wingdings" panose="05000000000000000000" pitchFamily="2" charset="2"/>
              <a:buChar char="Ø"/>
            </a:pPr>
            <a:r>
              <a:rPr lang="en-US" sz="2400" b="1" dirty="0"/>
              <a:t>Data Transmission and Analysis</a:t>
            </a:r>
            <a:r>
              <a:rPr lang="en-US" sz="2400" dirty="0"/>
              <a:t>: The Thermal Sensors transmit data to the primary microprocessor integrated within the car's internal system. Subsequently, the microprocessor conveys the data to a shared cloud in a user-friendly format. This shared cloud serves as a repository for historical data, allowing for the assessment of engine oil viscosity against established ratings (e.g., 10W, 30) for both hot and cold conditions. Notifications are then generated for car owners and dealerships, enabling timely action to be taken in response to changing viscosity levels.</a:t>
            </a:r>
          </a:p>
          <a:p>
            <a:pPr marL="0" indent="0" algn="just">
              <a:buNone/>
            </a:pPr>
            <a:r>
              <a:rPr lang="en-US" sz="2400" dirty="0"/>
              <a:t>This comprehensive proposal outlines a sophisticated system for real-time oil viscosity monitoring, aimed at enhancing vehicle performance and maintenance efficiency.</a:t>
            </a:r>
            <a:endParaRPr lang="en-IN" sz="2400" dirty="0"/>
          </a:p>
        </p:txBody>
      </p:sp>
      <p:pic>
        <p:nvPicPr>
          <p:cNvPr id="9" name="Picture 8">
            <a:extLst>
              <a:ext uri="{FF2B5EF4-FFF2-40B4-BE49-F238E27FC236}">
                <a16:creationId xmlns:a16="http://schemas.microsoft.com/office/drawing/2014/main" id="{1D3BD268-06F6-C5CC-F16A-2D04D8734E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7486" y="6165292"/>
            <a:ext cx="1154514" cy="692708"/>
          </a:xfrm>
          <a:prstGeom prst="rect">
            <a:avLst/>
          </a:prstGeom>
        </p:spPr>
      </p:pic>
      <p:sp>
        <p:nvSpPr>
          <p:cNvPr id="10" name="Rectangle 9">
            <a:extLst>
              <a:ext uri="{FF2B5EF4-FFF2-40B4-BE49-F238E27FC236}">
                <a16:creationId xmlns:a16="http://schemas.microsoft.com/office/drawing/2014/main" id="{107BC723-07A6-9B54-7C97-C51DF8EEBF84}"/>
              </a:ext>
            </a:extLst>
          </p:cNvPr>
          <p:cNvSpPr/>
          <p:nvPr/>
        </p:nvSpPr>
        <p:spPr>
          <a:xfrm>
            <a:off x="-1" y="6633882"/>
            <a:ext cx="502023" cy="22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F6F8029F-9414-8C00-E2A7-496AE3C88D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3011" y="2575111"/>
            <a:ext cx="3163981" cy="2131359"/>
          </a:xfrm>
          <a:prstGeom prst="rect">
            <a:avLst/>
          </a:prstGeom>
        </p:spPr>
      </p:pic>
    </p:spTree>
    <p:extLst>
      <p:ext uri="{BB962C8B-B14F-4D97-AF65-F5344CB8AC3E}">
        <p14:creationId xmlns:p14="http://schemas.microsoft.com/office/powerpoint/2010/main" val="3667141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anim calcmode="lin" valueType="num">
                                      <p:cBhvr>
                                        <p:cTn id="20"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1"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F3B2-9E3E-4384-2F48-F0154F7E75B3}"/>
              </a:ext>
            </a:extLst>
          </p:cNvPr>
          <p:cNvSpPr>
            <a:spLocks noGrp="1"/>
          </p:cNvSpPr>
          <p:nvPr>
            <p:ph type="title"/>
          </p:nvPr>
        </p:nvSpPr>
        <p:spPr>
          <a:xfrm>
            <a:off x="-1" y="759575"/>
            <a:ext cx="12191999" cy="692708"/>
          </a:xfrm>
        </p:spPr>
        <p:txBody>
          <a:bodyPr>
            <a:normAutofit fontScale="90000"/>
          </a:bodyPr>
          <a:lstStyle/>
          <a:p>
            <a:pPr algn="ctr"/>
            <a:r>
              <a:rPr lang="en-US" b="1" dirty="0"/>
              <a:t>Architectural Framework of the Proposed Solution</a:t>
            </a:r>
            <a:endParaRPr lang="en-IN" b="1" dirty="0"/>
          </a:p>
        </p:txBody>
      </p:sp>
      <p:pic>
        <p:nvPicPr>
          <p:cNvPr id="9" name="Picture 8">
            <a:extLst>
              <a:ext uri="{FF2B5EF4-FFF2-40B4-BE49-F238E27FC236}">
                <a16:creationId xmlns:a16="http://schemas.microsoft.com/office/drawing/2014/main" id="{1D3BD268-06F6-C5CC-F16A-2D04D8734E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7486" y="6165292"/>
            <a:ext cx="1154514" cy="692708"/>
          </a:xfrm>
          <a:prstGeom prst="rect">
            <a:avLst/>
          </a:prstGeom>
        </p:spPr>
      </p:pic>
      <p:sp>
        <p:nvSpPr>
          <p:cNvPr id="10" name="Rectangle 9">
            <a:extLst>
              <a:ext uri="{FF2B5EF4-FFF2-40B4-BE49-F238E27FC236}">
                <a16:creationId xmlns:a16="http://schemas.microsoft.com/office/drawing/2014/main" id="{107BC723-07A6-9B54-7C97-C51DF8EEBF84}"/>
              </a:ext>
            </a:extLst>
          </p:cNvPr>
          <p:cNvSpPr/>
          <p:nvPr/>
        </p:nvSpPr>
        <p:spPr>
          <a:xfrm>
            <a:off x="-1" y="6633882"/>
            <a:ext cx="502023" cy="22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E382E5F0-21EB-383B-5323-37CDB31CEE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5361" y="1209913"/>
            <a:ext cx="8821274" cy="5197750"/>
          </a:xfrm>
          <a:prstGeom prst="rect">
            <a:avLst/>
          </a:prstGeom>
        </p:spPr>
      </p:pic>
    </p:spTree>
    <p:extLst>
      <p:ext uri="{BB962C8B-B14F-4D97-AF65-F5344CB8AC3E}">
        <p14:creationId xmlns:p14="http://schemas.microsoft.com/office/powerpoint/2010/main" val="3987764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F3B2-9E3E-4384-2F48-F0154F7E75B3}"/>
              </a:ext>
            </a:extLst>
          </p:cNvPr>
          <p:cNvSpPr>
            <a:spLocks noGrp="1"/>
          </p:cNvSpPr>
          <p:nvPr>
            <p:ph type="title"/>
          </p:nvPr>
        </p:nvSpPr>
        <p:spPr>
          <a:xfrm>
            <a:off x="-1" y="759575"/>
            <a:ext cx="12191999" cy="692708"/>
          </a:xfrm>
        </p:spPr>
        <p:txBody>
          <a:bodyPr>
            <a:normAutofit fontScale="90000"/>
          </a:bodyPr>
          <a:lstStyle/>
          <a:p>
            <a:pPr algn="ctr"/>
            <a:r>
              <a:rPr lang="en-US" b="1" dirty="0"/>
              <a:t>System Setup Procedure</a:t>
            </a:r>
            <a:endParaRPr lang="en-IN" b="1" dirty="0"/>
          </a:p>
        </p:txBody>
      </p:sp>
      <p:sp>
        <p:nvSpPr>
          <p:cNvPr id="3" name="Content Placeholder 2">
            <a:extLst>
              <a:ext uri="{FF2B5EF4-FFF2-40B4-BE49-F238E27FC236}">
                <a16:creationId xmlns:a16="http://schemas.microsoft.com/office/drawing/2014/main" id="{2ED4FB57-DBAC-C63D-03A7-D131D9CEEF23}"/>
              </a:ext>
            </a:extLst>
          </p:cNvPr>
          <p:cNvSpPr>
            <a:spLocks noGrp="1"/>
          </p:cNvSpPr>
          <p:nvPr>
            <p:ph idx="1"/>
          </p:nvPr>
        </p:nvSpPr>
        <p:spPr>
          <a:xfrm>
            <a:off x="288281" y="1658472"/>
            <a:ext cx="7681344" cy="4589928"/>
          </a:xfrm>
        </p:spPr>
        <p:txBody>
          <a:bodyPr>
            <a:normAutofit fontScale="92500" lnSpcReduction="20000"/>
          </a:bodyPr>
          <a:lstStyle/>
          <a:p>
            <a:pPr algn="just">
              <a:buFont typeface="Wingdings" panose="05000000000000000000" pitchFamily="2" charset="2"/>
              <a:buChar char="Ø"/>
            </a:pPr>
            <a:r>
              <a:rPr lang="en-US" sz="2400" dirty="0"/>
              <a:t>Installation of a viscosity sensor within or external to the car engine oil tube through non-invasive techniques to facilitate the measurement of oil viscosity and temperature.</a:t>
            </a:r>
          </a:p>
          <a:p>
            <a:pPr algn="just">
              <a:buFont typeface="Wingdings" panose="05000000000000000000" pitchFamily="2" charset="2"/>
              <a:buChar char="Ø"/>
            </a:pPr>
            <a:r>
              <a:rPr lang="en-US" sz="2400" dirty="0"/>
              <a:t>Acquisition of signals from these sensors and their transmission to a dedicated microprocessor.</a:t>
            </a:r>
          </a:p>
          <a:p>
            <a:pPr algn="just">
              <a:buFont typeface="Wingdings" panose="05000000000000000000" pitchFamily="2" charset="2"/>
              <a:buChar char="Ø"/>
            </a:pPr>
            <a:r>
              <a:rPr lang="en-US" sz="2400" dirty="0"/>
              <a:t>Integration of the microprocessor within the vehicle's internal system to facilitate the transmission of collected data to a shared cloud platform.</a:t>
            </a:r>
          </a:p>
          <a:p>
            <a:pPr algn="just">
              <a:buFont typeface="Wingdings" panose="05000000000000000000" pitchFamily="2" charset="2"/>
              <a:buChar char="Ø"/>
            </a:pPr>
            <a:r>
              <a:rPr lang="en-US" sz="2400" dirty="0"/>
              <a:t>Establishment of a shared cloud infrastructure for data storage and accessibility.</a:t>
            </a:r>
          </a:p>
          <a:p>
            <a:pPr algn="just">
              <a:buFont typeface="Wingdings" panose="05000000000000000000" pitchFamily="2" charset="2"/>
              <a:buChar char="Ø"/>
            </a:pPr>
            <a:r>
              <a:rPr lang="en-US" sz="2400" dirty="0"/>
              <a:t>Data retention in the shared cloud, with notifications provided to both the car owner and dealership based on the car engine oil viscosity rating (e.g., 10W, 30), which includes values for both hot and cold conditions. Notifications are triggered based on the historical trends in oil viscosity, prompting necessary actions as warranted.</a:t>
            </a:r>
            <a:endParaRPr lang="en-IN" sz="2400" dirty="0"/>
          </a:p>
        </p:txBody>
      </p:sp>
      <p:pic>
        <p:nvPicPr>
          <p:cNvPr id="9" name="Picture 8">
            <a:extLst>
              <a:ext uri="{FF2B5EF4-FFF2-40B4-BE49-F238E27FC236}">
                <a16:creationId xmlns:a16="http://schemas.microsoft.com/office/drawing/2014/main" id="{1D3BD268-06F6-C5CC-F16A-2D04D8734E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7486" y="6165292"/>
            <a:ext cx="1154514" cy="692708"/>
          </a:xfrm>
          <a:prstGeom prst="rect">
            <a:avLst/>
          </a:prstGeom>
        </p:spPr>
      </p:pic>
      <p:sp>
        <p:nvSpPr>
          <p:cNvPr id="10" name="Rectangle 9">
            <a:extLst>
              <a:ext uri="{FF2B5EF4-FFF2-40B4-BE49-F238E27FC236}">
                <a16:creationId xmlns:a16="http://schemas.microsoft.com/office/drawing/2014/main" id="{107BC723-07A6-9B54-7C97-C51DF8EEBF84}"/>
              </a:ext>
            </a:extLst>
          </p:cNvPr>
          <p:cNvSpPr/>
          <p:nvPr/>
        </p:nvSpPr>
        <p:spPr>
          <a:xfrm>
            <a:off x="-1" y="6633882"/>
            <a:ext cx="502023" cy="22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FC298599-00A1-E1E8-12F7-0592FDDAD1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7103" y="2042180"/>
            <a:ext cx="3210485" cy="3210485"/>
          </a:xfrm>
          <a:prstGeom prst="rect">
            <a:avLst/>
          </a:prstGeom>
        </p:spPr>
      </p:pic>
    </p:spTree>
    <p:extLst>
      <p:ext uri="{BB962C8B-B14F-4D97-AF65-F5344CB8AC3E}">
        <p14:creationId xmlns:p14="http://schemas.microsoft.com/office/powerpoint/2010/main" val="896868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heel(1)">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heel(1)">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heel(1)">
                                      <p:cBhvr>
                                        <p:cTn id="23" dur="2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heel(1)">
                                      <p:cBhvr>
                                        <p:cTn id="28" dur="2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heel(1)">
                                      <p:cBhvr>
                                        <p:cTn id="3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vIMComments xmlns="4897e0dd-9a17-478c-b3fd-e78e1f26f15a" xsi:nil="true"/>
    <RevIMDeletionDate xmlns="4897e0dd-9a17-478c-b3fd-e78e1f26f15a">2025-09-13T11:48:02+00:00</RevIMDeletionDate>
    <TaxCatchAll xmlns="4897e0dd-9a17-478c-b3fd-e78e1f26f15a">
      <Value>1</Value>
    </TaxCatchAll>
    <lcf76f155ced4ddcb4097134ff3c332f xmlns="2e9e3e33-82e8-4ece-a1d5-bf17f46ff895">
      <Terms xmlns="http://schemas.microsoft.com/office/infopath/2007/PartnerControls"/>
    </lcf76f155ced4ddcb4097134ff3c332f>
    <RevIMExtends xmlns="4897e0dd-9a17-478c-b3fd-e78e1f26f15a">{"Classified":"2023-09-13T11:48:31.005Z","KSUClass":"0239cc7a-0c96-48a8-9e0e-a383e362571c"}</RevIMExtends>
    <i0f84bba906045b4af568ee102a52dcb xmlns="4897e0dd-9a17-478c-b3fd-e78e1f26f15a">
      <Terms xmlns="http://schemas.microsoft.com/office/infopath/2007/PartnerControls">
        <TermInfo xmlns="http://schemas.microsoft.com/office/infopath/2007/PartnerControls">
          <TermName xmlns="http://schemas.microsoft.com/office/infopath/2007/PartnerControls">0.1 Initial category</TermName>
          <TermId xmlns="http://schemas.microsoft.com/office/infopath/2007/PartnerControls">0239cc7a-0c96-48a8-9e0e-a383e362571c</TermId>
        </TermInfo>
      </Terms>
    </i0f84bba906045b4af568ee102a52dcb>
    <RevIMEventDate xmlns="4897e0dd-9a17-478c-b3fd-e78e1f26f15a" xsi:nil="true"/>
    <ga4b524056164d07943e32f78c29fb92 xmlns="4897e0dd-9a17-478c-b3fd-e78e1f26f15a">
      <Terms xmlns="http://schemas.microsoft.com/office/infopath/2007/PartnerControls"/>
    </ga4b524056164d07943e32f78c29fb92>
    <RevIMDocumentOwner xmlns="4897e0dd-9a17-478c-b3fd-e78e1f26f15a">
      <UserInfo>
        <DisplayName/>
        <AccountId xsi:nil="true"/>
        <AccountType/>
      </UserInfo>
    </RevIMDocumentOwner>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D8CBB97D485B4B9E0211F2B050B073" ma:contentTypeVersion="19" ma:contentTypeDescription="Create a new document." ma:contentTypeScope="" ma:versionID="8a1ba06fc6bd844a72aca925252491c6">
  <xsd:schema xmlns:xsd="http://www.w3.org/2001/XMLSchema" xmlns:xs="http://www.w3.org/2001/XMLSchema" xmlns:p="http://schemas.microsoft.com/office/2006/metadata/properties" xmlns:ns2="4897e0dd-9a17-478c-b3fd-e78e1f26f15a" xmlns:ns3="2e9e3e33-82e8-4ece-a1d5-bf17f46ff895" targetNamespace="http://schemas.microsoft.com/office/2006/metadata/properties" ma:root="true" ma:fieldsID="416485ffdbc01eef391762b60317515f" ns2:_="" ns3:_="">
    <xsd:import namespace="4897e0dd-9a17-478c-b3fd-e78e1f26f15a"/>
    <xsd:import namespace="2e9e3e33-82e8-4ece-a1d5-bf17f46ff895"/>
    <xsd:element name="properties">
      <xsd:complexType>
        <xsd:sequence>
          <xsd:element name="documentManagement">
            <xsd:complexType>
              <xsd:all>
                <xsd:element ref="ns2:ga4b524056164d07943e32f78c29fb92" minOccurs="0"/>
                <xsd:element ref="ns2:TaxCatchAll" minOccurs="0"/>
                <xsd:element ref="ns2:TaxCatchAllLabel" minOccurs="0"/>
                <xsd:element ref="ns2:i0f84bba906045b4af568ee102a52dcb" minOccurs="0"/>
                <xsd:element ref="ns2:RevIMDeletionDate" minOccurs="0"/>
                <xsd:element ref="ns2:RevIMEventDate" minOccurs="0"/>
                <xsd:element ref="ns2:RevIMComments" minOccurs="0"/>
                <xsd:element ref="ns2:RevIMDocumentOwner" minOccurs="0"/>
                <xsd:element ref="ns2:RevIMExtends" minOccurs="0"/>
                <xsd:element ref="ns3:MediaServiceMetadata" minOccurs="0"/>
                <xsd:element ref="ns3:MediaServiceFastMetadata" minOccurs="0"/>
                <xsd:element ref="ns3:MediaServiceObjectDetectorVersions" minOccurs="0"/>
                <xsd:element ref="ns2:SharedWithUsers" minOccurs="0"/>
                <xsd:element ref="ns2:SharedWithDetails" minOccurs="0"/>
                <xsd:element ref="ns3:lcf76f155ced4ddcb4097134ff3c332f"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97e0dd-9a17-478c-b3fd-e78e1f26f15a" elementFormDefault="qualified">
    <xsd:import namespace="http://schemas.microsoft.com/office/2006/documentManagement/types"/>
    <xsd:import namespace="http://schemas.microsoft.com/office/infopath/2007/PartnerControls"/>
    <xsd:element name="ga4b524056164d07943e32f78c29fb92" ma:index="8" nillable="true" ma:taxonomy="true" ma:internalName="ga4b524056164d07943e32f78c29fb92" ma:taxonomyFieldName="LegalHoldTag" ma:displayName="LegalHold" ma:fieldId="{0a4b5240-5616-4d07-943e-32f78c29fb92}" ma:taxonomyMulti="true" ma:sspId="d35d9ec1-ff0e-4daf-94ff-594c76aa1822" ma:termSetId="1d36a6df-4193-45ed-b3bc-3ba9643c5e0d"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2e6a24c4-7ac6-432b-8bf3-58ca987cca4d}" ma:internalName="TaxCatchAll" ma:showField="CatchAllData" ma:web="4897e0dd-9a17-478c-b3fd-e78e1f26f15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e6a24c4-7ac6-432b-8bf3-58ca987cca4d}" ma:internalName="TaxCatchAllLabel" ma:readOnly="true" ma:showField="CatchAllDataLabel" ma:web="4897e0dd-9a17-478c-b3fd-e78e1f26f15a">
      <xsd:complexType>
        <xsd:complexContent>
          <xsd:extension base="dms:MultiChoiceLookup">
            <xsd:sequence>
              <xsd:element name="Value" type="dms:Lookup" maxOccurs="unbounded" minOccurs="0" nillable="true"/>
            </xsd:sequence>
          </xsd:extension>
        </xsd:complexContent>
      </xsd:complexType>
    </xsd:element>
    <xsd:element name="i0f84bba906045b4af568ee102a52dcb" ma:index="13" nillable="true" ma:taxonomy="true" ma:internalName="i0f84bba906045b4af568ee102a52dcb" ma:taxonomyFieldName="RevIMBCS" ma:displayName="CSD Class" ma:readOnly="true" ma:default="1;#0.1 Initial category|0239cc7a-0c96-48a8-9e0e-a383e362571c" ma:fieldId="{20f84bba-9060-45b4-af56-8ee102a52dcb}" ma:sspId="d35d9ec1-ff0e-4daf-94ff-594c76aa1822" ma:termSetId="83f400d6-6f53-40a3-8fd2-b80b61df545c" ma:anchorId="00000000-0000-0000-0000-000000000000" ma:open="false" ma:isKeyword="false">
      <xsd:complexType>
        <xsd:sequence>
          <xsd:element ref="pc:Terms" minOccurs="0" maxOccurs="1"/>
        </xsd:sequence>
      </xsd:complexType>
    </xsd:element>
    <xsd:element name="RevIMDeletionDate" ma:index="14" nillable="true" ma:displayName="Deletion Date" ma:description="Deletion Date" ma:format="DateOnly" ma:internalName="RevIMDeletionDate" ma:readOnly="true">
      <xsd:simpleType>
        <xsd:restriction base="dms:DateTime"/>
      </xsd:simpleType>
    </xsd:element>
    <xsd:element name="RevIMEventDate" ma:index="15" nillable="true" ma:displayName="Event Date" ma:description="Event Date" ma:format="DateOnly" ma:internalName="RevIMEventDate" ma:readOnly="true">
      <xsd:simpleType>
        <xsd:restriction base="dms:DateTime"/>
      </xsd:simpleType>
    </xsd:element>
    <xsd:element name="RevIMComments" ma:index="16" nillable="true" ma:displayName="Event Comment" ma:internalName="RevIMComments" ma:readOnly="true">
      <xsd:simpleType>
        <xsd:restriction base="dms:Note">
          <xsd:maxLength value="255"/>
        </xsd:restriction>
      </xsd:simpleType>
    </xsd:element>
    <xsd:element name="RevIMDocumentOwner" ma:index="17" nillable="true" ma:displayName="Document Owner" ma:list="UserInfo" ma:internalName="RevIMDocument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vIMExtends" ma:index="18" nillable="true" ma:displayName="RevIMExtends" ma:hidden="true" ma:internalName="RevIMExtends" ma:readOnly="true">
      <xsd:simpleType>
        <xsd:restriction base="dms:Note"/>
      </xsd:simple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e9e3e33-82e8-4ece-a1d5-bf17f46ff895" elementFormDefault="qualified">
    <xsd:import namespace="http://schemas.microsoft.com/office/2006/documentManagement/types"/>
    <xsd:import namespace="http://schemas.microsoft.com/office/infopath/2007/PartnerControls"/>
    <xsd:element name="MediaServiceMetadata" ma:index="19" nillable="true" ma:displayName="MediaServiceMetadata" ma:hidden="true" ma:internalName="MediaServiceMetadata" ma:readOnly="true">
      <xsd:simpleType>
        <xsd:restriction base="dms:Note"/>
      </xsd:simpleType>
    </xsd:element>
    <xsd:element name="MediaServiceFastMetadata" ma:index="20" nillable="true" ma:displayName="MediaServiceFastMetadata" ma:hidden="true" ma:internalName="MediaServiceFastMetadata"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35d9ec1-ff0e-4daf-94ff-594c76aa1822" ma:termSetId="09814cd3-568e-fe90-9814-8d621ff8fb84" ma:anchorId="fba54fb3-c3e1-fe81-a776-ca4b69148c4d" ma:open="true" ma:isKeyword="false">
      <xsd:complexType>
        <xsd:sequence>
          <xsd:element ref="pc:Terms" minOccurs="0" maxOccurs="1"/>
        </xsd:sequence>
      </xsd:complexType>
    </xsd:element>
    <xsd:element name="MediaServiceGenerationTime" ma:index="26" nillable="true" ma:displayName="MediaServiceGenerationTime" ma:hidden="true" ma:internalName="MediaServiceGenerationTime" ma:readOnly="true">
      <xsd:simpleType>
        <xsd:restriction base="dms:Text"/>
      </xsd:simpleType>
    </xsd:element>
    <xsd:element name="MediaServiceEventHashCode" ma:index="27" nillable="true" ma:displayName="MediaServiceEventHashCode" ma:hidden="true" ma:internalName="MediaServiceEventHashCode" ma:readOnly="true">
      <xsd:simpleType>
        <xsd:restriction base="dms:Text"/>
      </xsd:simpleType>
    </xsd:element>
    <xsd:element name="MediaServiceOCR" ma:index="28" nillable="true" ma:displayName="Extracted Text" ma:internalName="MediaServiceOCR" ma:readOnly="true">
      <xsd:simpleType>
        <xsd:restriction base="dms:Note">
          <xsd:maxLength value="255"/>
        </xsd:restriction>
      </xsd:simpleType>
    </xsd:element>
    <xsd:element name="MediaServiceDateTaken" ma:index="29"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602A01-FB16-4565-AE3F-D4BAF7E36BD5}">
  <ds:schemaRefs>
    <ds:schemaRef ds:uri="http://schemas.microsoft.com/sharepoint/v3/contenttype/forms"/>
  </ds:schemaRefs>
</ds:datastoreItem>
</file>

<file path=customXml/itemProps2.xml><?xml version="1.0" encoding="utf-8"?>
<ds:datastoreItem xmlns:ds="http://schemas.openxmlformats.org/officeDocument/2006/customXml" ds:itemID="{139A1729-459F-4940-93D3-81E062007B67}">
  <ds:schemaRefs>
    <ds:schemaRef ds:uri="http://schemas.microsoft.com/office/2006/metadata/properties"/>
    <ds:schemaRef ds:uri="http://schemas.microsoft.com/office/infopath/2007/PartnerControls"/>
    <ds:schemaRef ds:uri="4897e0dd-9a17-478c-b3fd-e78e1f26f15a"/>
    <ds:schemaRef ds:uri="2e9e3e33-82e8-4ece-a1d5-bf17f46ff895"/>
  </ds:schemaRefs>
</ds:datastoreItem>
</file>

<file path=customXml/itemProps3.xml><?xml version="1.0" encoding="utf-8"?>
<ds:datastoreItem xmlns:ds="http://schemas.openxmlformats.org/officeDocument/2006/customXml" ds:itemID="{49FE9EEB-4906-4CEA-B529-A3A6F851B8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97e0dd-9a17-478c-b3fd-e78e1f26f15a"/>
    <ds:schemaRef ds:uri="2e9e3e33-82e8-4ece-a1d5-bf17f46ff8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472</TotalTime>
  <Words>2087</Words>
  <Application>Microsoft Office PowerPoint</Application>
  <PresentationFormat>Widescreen</PresentationFormat>
  <Paragraphs>93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Poppins</vt:lpstr>
      <vt:lpstr>Wingdings</vt:lpstr>
      <vt:lpstr>Office Theme</vt:lpstr>
      <vt:lpstr>oilQuad Measure engine oil viscosity for efficient tracking of engine health</vt:lpstr>
      <vt:lpstr>What is oilQuad ?</vt:lpstr>
      <vt:lpstr>Deciphering the Business Conundrum</vt:lpstr>
      <vt:lpstr>Avoiding the Issue: Potential Outcomes</vt:lpstr>
      <vt:lpstr>Key Stakeholders</vt:lpstr>
      <vt:lpstr>Addressing the Challenge</vt:lpstr>
      <vt:lpstr>Addressing the Challenge - II</vt:lpstr>
      <vt:lpstr>Architectural Framework of the Proposed Solution</vt:lpstr>
      <vt:lpstr>System Setup Procedure</vt:lpstr>
      <vt:lpstr>PowerPoint Presentation</vt:lpstr>
    </vt:vector>
  </TitlesOfParts>
  <Company>Volkswagen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Bangad, Dheeraj (VW IT Services India)</dc:creator>
  <cp:lastModifiedBy>Varun Bhattacharya</cp:lastModifiedBy>
  <cp:revision>48</cp:revision>
  <dcterms:created xsi:type="dcterms:W3CDTF">2022-09-02T06:45:29Z</dcterms:created>
  <dcterms:modified xsi:type="dcterms:W3CDTF">2023-11-04T17:14:15Z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1c9b508-7c6e-42bd-bedf-808292653d6c_Enabled">
    <vt:lpwstr>true</vt:lpwstr>
  </property>
  <property fmtid="{D5CDD505-2E9C-101B-9397-08002B2CF9AE}" pid="3" name="MSIP_Label_b1c9b508-7c6e-42bd-bedf-808292653d6c_SetDate">
    <vt:lpwstr>2023-09-11T08:54:30Z</vt:lpwstr>
  </property>
  <property fmtid="{D5CDD505-2E9C-101B-9397-08002B2CF9AE}" pid="4" name="MSIP_Label_b1c9b508-7c6e-42bd-bedf-808292653d6c_Method">
    <vt:lpwstr>Standard</vt:lpwstr>
  </property>
  <property fmtid="{D5CDD505-2E9C-101B-9397-08002B2CF9AE}" pid="5" name="MSIP_Label_b1c9b508-7c6e-42bd-bedf-808292653d6c_Name">
    <vt:lpwstr>b1c9b508-7c6e-42bd-bedf-808292653d6c</vt:lpwstr>
  </property>
  <property fmtid="{D5CDD505-2E9C-101B-9397-08002B2CF9AE}" pid="6" name="MSIP_Label_b1c9b508-7c6e-42bd-bedf-808292653d6c_SiteId">
    <vt:lpwstr>2882be50-2012-4d88-ac86-544124e120c8</vt:lpwstr>
  </property>
  <property fmtid="{D5CDD505-2E9C-101B-9397-08002B2CF9AE}" pid="7" name="MSIP_Label_b1c9b508-7c6e-42bd-bedf-808292653d6c_ActionId">
    <vt:lpwstr>2c295269-9bdf-457d-9c55-17d86e4a0354</vt:lpwstr>
  </property>
  <property fmtid="{D5CDD505-2E9C-101B-9397-08002B2CF9AE}" pid="8" name="MSIP_Label_b1c9b508-7c6e-42bd-bedf-808292653d6c_ContentBits">
    <vt:lpwstr>3</vt:lpwstr>
  </property>
  <property fmtid="{D5CDD505-2E9C-101B-9397-08002B2CF9AE}" pid="9" name="ClassificationContentMarkingFooterLocations">
    <vt:lpwstr>Office Theme:12</vt:lpwstr>
  </property>
  <property fmtid="{D5CDD505-2E9C-101B-9397-08002B2CF9AE}" pid="10" name="ClassificationContentMarkingFooterText">
    <vt:lpwstr>INTERNAL</vt:lpwstr>
  </property>
  <property fmtid="{D5CDD505-2E9C-101B-9397-08002B2CF9AE}" pid="11" name="MediaServiceImageTags">
    <vt:lpwstr/>
  </property>
  <property fmtid="{D5CDD505-2E9C-101B-9397-08002B2CF9AE}" pid="12" name="ContentTypeId">
    <vt:lpwstr>0x01010009D8CBB97D485B4B9E0211F2B050B073</vt:lpwstr>
  </property>
  <property fmtid="{D5CDD505-2E9C-101B-9397-08002B2CF9AE}" pid="13" name="RevIMBCS">
    <vt:lpwstr>1;#0.1 Initial category|0239cc7a-0c96-48a8-9e0e-a383e362571c</vt:lpwstr>
  </property>
  <property fmtid="{D5CDD505-2E9C-101B-9397-08002B2CF9AE}" pid="14" name="LegalHoldTag">
    <vt:lpwstr/>
  </property>
</Properties>
</file>