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090649710" r:id="rId2"/>
    <p:sldId id="2147308192" r:id="rId3"/>
    <p:sldId id="2147308195" r:id="rId4"/>
    <p:sldId id="2147308204" r:id="rId5"/>
    <p:sldId id="2147308206" r:id="rId6"/>
    <p:sldId id="2147308205" r:id="rId7"/>
    <p:sldId id="2147308201" r:id="rId8"/>
    <p:sldId id="21473082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96967A-8F84-E14F-E8E5-F63CFBB42E6F}" name="Gerritzen, Berit" initials="GB" userId="S::bggerritzen@deloitte.ch::7f600e94-df39-432d-bd3c-2f7186c96f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D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CF71-7DD6-4379-9680-69B007B1ABE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61651-D217-4476-AE9B-BEC8EA6B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49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34052-12FB-4B01-8A2E-D87AD7371E9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249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18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61651-D217-4476-AE9B-BEC8EA6B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733-8E13-2C7A-5885-B4063A749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F96A-EC6B-73C2-C950-B59B3FC0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663B-4650-AC4E-1B83-4EECFB82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81A9-95ED-9BC5-836B-10CF5A0C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C4A5-160E-9389-A6F4-5E7C882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44BA-EDD5-DB93-B469-8B7EC0A1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EC82C-B1B7-3990-16F3-E32E92C2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C718-1E77-AF2B-956B-6B88D0E5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8AC5-3394-547C-19D1-2D9BD5F7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1EE8-02C9-F8BD-6EBB-413A454F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BFA42-ABF2-029D-EA53-4E8166BC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FEE9-741F-BC61-1FE7-B1D49D6ED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B21E-85C5-15DD-A06E-24F9C578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8A5F-5AB0-A67C-FD30-674BEC11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CD69-70F6-8CF5-F905-56BFAE7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T_Water_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70" y="632176"/>
            <a:ext cx="11202625" cy="5998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US" sz="24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2375" y="1283977"/>
            <a:ext cx="112022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2641" y="343794"/>
            <a:ext cx="3355848" cy="203200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787878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/>
              <a:t>BREADCRUMBS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72D361-29D6-4494-B6F5-21F0E185B1CC}"/>
              </a:ext>
            </a:extLst>
          </p:cNvPr>
          <p:cNvCxnSpPr>
            <a:cxnSpLocks/>
          </p:cNvCxnSpPr>
          <p:nvPr userDrawn="1"/>
        </p:nvCxnSpPr>
        <p:spPr>
          <a:xfrm>
            <a:off x="0" y="455368"/>
            <a:ext cx="265237" cy="0"/>
          </a:xfrm>
          <a:prstGeom prst="line">
            <a:avLst/>
          </a:prstGeom>
          <a:ln w="50800">
            <a:gradFill flip="none" rotWithShape="1">
              <a:gsLst>
                <a:gs pos="51000">
                  <a:srgbClr val="00A3E0"/>
                </a:gs>
                <a:gs pos="0">
                  <a:srgbClr val="86BC2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7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965303"/>
            <a:ext cx="4407673" cy="897983"/>
          </a:xfrm>
        </p:spPr>
        <p:txBody>
          <a:bodyPr anchor="b" anchorCtr="0"/>
          <a:lstStyle>
            <a:lvl1pPr>
              <a:lnSpc>
                <a:spcPct val="85000"/>
              </a:lnSpc>
              <a:defRPr sz="2800" b="1" baseline="0">
                <a:latin typeface="+mn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5940663"/>
            <a:ext cx="4407673" cy="47820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2" y="4585210"/>
            <a:ext cx="4407673" cy="34828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Date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322074" y="0"/>
            <a:ext cx="68699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547272"/>
            <a:ext cx="2343067" cy="9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85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0992-BA26-0BCC-AA6B-3CBDE1E8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9E21-ACBC-3DF0-8981-BBB420D1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18C9-C02E-71EB-0E56-12BB6234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5579-9195-B4B3-7503-E3A304FF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1D19-7A08-D446-DBE9-16E76F68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3C91-AC0E-58A0-77C6-B5D20E70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5D91-8E5C-8213-E09C-442A8AFD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052D-E3C1-5F41-A885-5440418D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5F9-B52E-E6C6-8B4B-C20F71FB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B06A-B3D7-BCC6-496D-93D225B5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77C4-E0BF-7344-F6B3-BA40E347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A8BD-745D-5D37-B1D9-563CA7C0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D4E2-4025-E370-9E00-2EB3D685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2F97-BD2D-E4B7-A804-ED1FDB58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D0368-4976-ED06-C7D5-D8D27CB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DC7A7-21FC-79F2-A336-BE258DF1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55E-B7B8-1105-2854-1C7FD89F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4317-4FE8-F88D-00F6-4D7DF2C5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0E0D-485B-5C25-15EE-A4AD724D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ABBA9-4E67-7CE6-DA10-FCCA36B23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83374-E532-FF95-C445-01F85C14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1B2E0-E433-CD21-3880-057B255E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1F711-EA35-A3C6-D291-2BE7C6B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2E3F5-407B-1357-D842-414D59B9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AD55-8A88-7331-A13A-7E214B8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F5C34-58CE-4204-987C-4268B34D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63CAD-D38C-3B6F-0A08-95323468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B896-8616-023D-C35A-C9CF6092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94937-930A-CC0E-A869-608F25C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A376F-1A0A-540A-82BE-86DC010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5D37A-615C-A6D6-EB26-1D16C4E0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FBB9-C84E-4C28-DB2E-3A4FC2C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2376-FFAD-6FE7-5F75-934B85FB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9E4FC-3E29-23D1-E337-B57EB6954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1DE69-E3AF-1F6D-958D-4309D8B0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0411-C937-94D9-C4BE-45356CC0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679D-A41B-1D3C-2F74-4BF2ADA1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0A7-5E00-94A3-9AAC-560494CD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1372-BDFA-893F-40BC-529BBD50A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A792A-315C-11E8-7981-85516AD8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3884F-BB3E-FC39-6861-E14CCAF5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DE49-48EC-CD48-9826-B9204CA9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71ADD-E619-36A6-10A3-711CB6A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F4545-58D1-7E65-DE15-EA1CB01B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9A93-9130-040C-EA8E-79087142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FEF33-19AD-710B-185C-306FDC47D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5661-00C5-4168-8299-F8116262D6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C98C-D420-18D9-1B16-E369F346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A02D-5C1F-91D1-D832-52DC86C99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AA6A-A962-4668-B3BC-9F5202A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0835" y="3901396"/>
            <a:ext cx="5367385" cy="1028509"/>
          </a:xfrm>
          <a:noFill/>
          <a:effectLst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Converter</a:t>
            </a:r>
            <a:br>
              <a:rPr lang="en-US" dirty="0">
                <a:solidFill>
                  <a:schemeClr val="bg1"/>
                </a:solidFill>
              </a:rPr>
            </a:br>
            <a:endParaRPr lang="en-US" b="0" i="1" dirty="0">
              <a:solidFill>
                <a:schemeClr val="bg1"/>
              </a:solidFill>
            </a:endParaRPr>
          </a:p>
        </p:txBody>
      </p:sp>
      <p:pic>
        <p:nvPicPr>
          <p:cNvPr id="2050" name="Picture 25">
            <a:extLst>
              <a:ext uri="{FF2B5EF4-FFF2-40B4-BE49-F238E27FC236}">
                <a16:creationId xmlns:a16="http://schemas.microsoft.com/office/drawing/2014/main" id="{DD9CE4A4-FCBF-7D7E-207E-2D5F07A1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0839"/>
            <a:ext cx="4627629" cy="462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12E5426-3388-431A-EF93-33CD09F84C4D}"/>
              </a:ext>
            </a:extLst>
          </p:cNvPr>
          <p:cNvSpPr txBox="1">
            <a:spLocks/>
          </p:cNvSpPr>
          <p:nvPr/>
        </p:nvSpPr>
        <p:spPr>
          <a:xfrm>
            <a:off x="753987" y="4588086"/>
            <a:ext cx="1444233" cy="4411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 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1BA96-5B40-25DA-5830-88765222D9C7}"/>
              </a:ext>
            </a:extLst>
          </p:cNvPr>
          <p:cNvSpPr/>
          <p:nvPr/>
        </p:nvSpPr>
        <p:spPr>
          <a:xfrm>
            <a:off x="118664" y="278311"/>
            <a:ext cx="3858426" cy="1550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FDC381-2002-8BE3-FF00-8A5597292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" y="416407"/>
            <a:ext cx="1737931" cy="416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DA9B7-1041-B37C-45DB-32947F536515}"/>
              </a:ext>
            </a:extLst>
          </p:cNvPr>
          <p:cNvSpPr txBox="1"/>
          <p:nvPr/>
        </p:nvSpPr>
        <p:spPr>
          <a:xfrm>
            <a:off x="2746054" y="4929905"/>
            <a:ext cx="314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4FD1FF"/>
                </a:solidFill>
              </a:rPr>
              <a:t>Varun Bohara </a:t>
            </a:r>
            <a:br>
              <a:rPr lang="en-US" sz="2000" b="1" dirty="0">
                <a:solidFill>
                  <a:srgbClr val="4FD1FF"/>
                </a:solidFill>
              </a:rPr>
            </a:br>
            <a:r>
              <a:rPr lang="en-US" sz="2000" b="1" dirty="0">
                <a:solidFill>
                  <a:srgbClr val="4FD1FF"/>
                </a:solidFill>
              </a:rPr>
              <a:t>Analyst, Bangalore</a:t>
            </a:r>
          </a:p>
        </p:txBody>
      </p:sp>
    </p:spTree>
    <p:extLst>
      <p:ext uri="{BB962C8B-B14F-4D97-AF65-F5344CB8AC3E}">
        <p14:creationId xmlns:p14="http://schemas.microsoft.com/office/powerpoint/2010/main" val="319530995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36">
            <a:extLst>
              <a:ext uri="{FF2B5EF4-FFF2-40B4-BE49-F238E27FC236}">
                <a16:creationId xmlns:a16="http://schemas.microsoft.com/office/drawing/2014/main" id="{5C700D9C-DD2F-4A7E-9106-EB11697B2178}"/>
              </a:ext>
            </a:extLst>
          </p:cNvPr>
          <p:cNvSpPr/>
          <p:nvPr/>
        </p:nvSpPr>
        <p:spPr>
          <a:xfrm>
            <a:off x="894946" y="4883072"/>
            <a:ext cx="2059187" cy="2762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86BC25"/>
              </a:gs>
              <a:gs pos="0">
                <a:schemeClr val="bg1"/>
              </a:gs>
              <a:gs pos="0">
                <a:srgbClr val="00A3E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ASSUMPTIONS</a:t>
            </a:r>
          </a:p>
        </p:txBody>
      </p:sp>
      <p:sp>
        <p:nvSpPr>
          <p:cNvPr id="121" name="Rounded Rectangle 136">
            <a:extLst>
              <a:ext uri="{FF2B5EF4-FFF2-40B4-BE49-F238E27FC236}">
                <a16:creationId xmlns:a16="http://schemas.microsoft.com/office/drawing/2014/main" id="{0BF32F7B-FF52-44EF-A025-735AF16795BD}"/>
              </a:ext>
            </a:extLst>
          </p:cNvPr>
          <p:cNvSpPr/>
          <p:nvPr/>
        </p:nvSpPr>
        <p:spPr>
          <a:xfrm>
            <a:off x="5172274" y="4870035"/>
            <a:ext cx="2059187" cy="2762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86BC25"/>
              </a:gs>
              <a:gs pos="0">
                <a:schemeClr val="bg1"/>
              </a:gs>
              <a:gs pos="0">
                <a:srgbClr val="00A3E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PREREQUISITES</a:t>
            </a:r>
          </a:p>
        </p:txBody>
      </p:sp>
      <p:sp>
        <p:nvSpPr>
          <p:cNvPr id="202" name="Title 1">
            <a:extLst>
              <a:ext uri="{FF2B5EF4-FFF2-40B4-BE49-F238E27FC236}">
                <a16:creationId xmlns:a16="http://schemas.microsoft.com/office/drawing/2014/main" id="{DCB0CD56-D093-4FF0-BCBF-3E33BC3B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18" y="179382"/>
            <a:ext cx="11202625" cy="599858"/>
          </a:xfrm>
        </p:spPr>
        <p:txBody>
          <a:bodyPr/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Converter</a:t>
            </a:r>
            <a:br>
              <a:rPr lang="en-US" sz="3200" dirty="0">
                <a:gradFill>
                  <a:gsLst>
                    <a:gs pos="2000">
                      <a:srgbClr val="00B0F0"/>
                    </a:gs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5" name="Text Placeholder 13">
            <a:extLst>
              <a:ext uri="{FF2B5EF4-FFF2-40B4-BE49-F238E27FC236}">
                <a16:creationId xmlns:a16="http://schemas.microsoft.com/office/drawing/2014/main" id="{719AD451-68EF-44C2-8961-D96A00F76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783" y="989233"/>
            <a:ext cx="11676170" cy="575001"/>
          </a:xfrm>
        </p:spPr>
        <p:txBody>
          <a:bodyPr numCol="2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MicroStrategy TSQL cube conversion to Redshift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to Automation will resolve following challenges: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>
              <a:spcBef>
                <a:spcPts val="0"/>
              </a:spcBef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B109E5-2D75-4F25-9DAC-C57CF7AA1212}"/>
              </a:ext>
            </a:extLst>
          </p:cNvPr>
          <p:cNvSpPr txBox="1"/>
          <p:nvPr/>
        </p:nvSpPr>
        <p:spPr>
          <a:xfrm>
            <a:off x="458914" y="5347409"/>
            <a:ext cx="2931253" cy="10772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AWS SCT supports all the features’ conversions between SQL server and Redshift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tables/attributes not modelled as part of redesigned Redshift model would be  default.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and required configuration would be provided to source and target databases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C61E22-4C65-4173-8952-EFFEB76D89FB}"/>
              </a:ext>
            </a:extLst>
          </p:cNvPr>
          <p:cNvSpPr txBox="1"/>
          <p:nvPr/>
        </p:nvSpPr>
        <p:spPr>
          <a:xfrm>
            <a:off x="4620095" y="5330741"/>
            <a:ext cx="3188039" cy="13080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An exhaustive mapping document with lineage details between the existing DW and Redshift DataMart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level metadata export from the existing DW database server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DDL export of the T-SQLs and all the underlying objects</a:t>
            </a:r>
          </a:p>
          <a:p>
            <a:pPr>
              <a:spcAft>
                <a:spcPts val="600"/>
              </a:spcAft>
              <a:defRPr/>
            </a:pPr>
            <a:r>
              <a:rPr lang="en-US" sz="1000" i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D0FD6E-D73E-4C7E-A14D-A84D3F87F2BE}"/>
              </a:ext>
            </a:extLst>
          </p:cNvPr>
          <p:cNvSpPr txBox="1"/>
          <p:nvPr/>
        </p:nvSpPr>
        <p:spPr>
          <a:xfrm>
            <a:off x="8676537" y="5272776"/>
            <a:ext cx="29223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Source schema would be replicated (without data) on the target server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Any corner case scenarios not covered as part of testing would need additional effort to analyze, debug and enhance the solution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000" i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Rounded Rectangle 136">
            <a:extLst>
              <a:ext uri="{FF2B5EF4-FFF2-40B4-BE49-F238E27FC236}">
                <a16:creationId xmlns:a16="http://schemas.microsoft.com/office/drawing/2014/main" id="{03AB8A3A-A581-4D9E-8C3A-737826858E1A}"/>
              </a:ext>
            </a:extLst>
          </p:cNvPr>
          <p:cNvSpPr/>
          <p:nvPr/>
        </p:nvSpPr>
        <p:spPr>
          <a:xfrm>
            <a:off x="9167015" y="4882492"/>
            <a:ext cx="2057400" cy="2762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86BC25"/>
              </a:gs>
              <a:gs pos="0">
                <a:schemeClr val="bg1"/>
              </a:gs>
              <a:gs pos="0">
                <a:srgbClr val="00A3E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47BB8CE-8C7D-467D-B381-A6028E818E84}"/>
              </a:ext>
            </a:extLst>
          </p:cNvPr>
          <p:cNvSpPr/>
          <p:nvPr/>
        </p:nvSpPr>
        <p:spPr>
          <a:xfrm>
            <a:off x="258945" y="5219362"/>
            <a:ext cx="3347242" cy="1340727"/>
          </a:xfrm>
          <a:prstGeom prst="roundRect">
            <a:avLst/>
          </a:prstGeom>
          <a:ln w="12700">
            <a:gradFill flip="none" rotWithShape="1">
              <a:gsLst>
                <a:gs pos="51000">
                  <a:srgbClr val="00A3E0"/>
                </a:gs>
                <a:gs pos="0">
                  <a:srgbClr val="86BC25"/>
                </a:gs>
              </a:gsLst>
              <a:lin ang="0" scaled="1"/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17C247-48F1-4F9D-AEB8-C00D2C6959E3}"/>
              </a:ext>
            </a:extLst>
          </p:cNvPr>
          <p:cNvSpPr/>
          <p:nvPr/>
        </p:nvSpPr>
        <p:spPr>
          <a:xfrm>
            <a:off x="354818" y="2349916"/>
            <a:ext cx="11333597" cy="2207666"/>
          </a:xfrm>
          <a:prstGeom prst="roundRect">
            <a:avLst/>
          </a:prstGeom>
          <a:ln w="12700">
            <a:gradFill flip="none" rotWithShape="1">
              <a:gsLst>
                <a:gs pos="51000">
                  <a:srgbClr val="00A3E0"/>
                </a:gs>
                <a:gs pos="0">
                  <a:srgbClr val="86BC25"/>
                </a:gs>
              </a:gsLst>
              <a:lin ang="0" scaled="1"/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F45FDB9-0BD6-47B2-8278-25F904C54BDF}"/>
              </a:ext>
            </a:extLst>
          </p:cNvPr>
          <p:cNvSpPr txBox="1"/>
          <p:nvPr/>
        </p:nvSpPr>
        <p:spPr>
          <a:xfrm>
            <a:off x="521547" y="2222413"/>
            <a:ext cx="10058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3A7D1A-6479-2C91-19F9-0AB66DFE5A49}"/>
              </a:ext>
            </a:extLst>
          </p:cNvPr>
          <p:cNvSpPr/>
          <p:nvPr/>
        </p:nvSpPr>
        <p:spPr>
          <a:xfrm>
            <a:off x="4422379" y="5215655"/>
            <a:ext cx="3347242" cy="1340727"/>
          </a:xfrm>
          <a:prstGeom prst="roundRect">
            <a:avLst/>
          </a:prstGeom>
          <a:ln w="12700">
            <a:gradFill flip="none" rotWithShape="1">
              <a:gsLst>
                <a:gs pos="51000">
                  <a:srgbClr val="00A3E0"/>
                </a:gs>
                <a:gs pos="0">
                  <a:srgbClr val="86BC25"/>
                </a:gs>
              </a:gsLst>
              <a:lin ang="0" scaled="1"/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0F4C9A-981F-3E0C-E837-D45DB654856C}"/>
              </a:ext>
            </a:extLst>
          </p:cNvPr>
          <p:cNvSpPr/>
          <p:nvPr/>
        </p:nvSpPr>
        <p:spPr>
          <a:xfrm>
            <a:off x="8522094" y="5215655"/>
            <a:ext cx="3347242" cy="1340727"/>
          </a:xfrm>
          <a:prstGeom prst="roundRect">
            <a:avLst/>
          </a:prstGeom>
          <a:ln w="12700">
            <a:gradFill flip="none" rotWithShape="1">
              <a:gsLst>
                <a:gs pos="51000">
                  <a:srgbClr val="00A3E0"/>
                </a:gs>
                <a:gs pos="0">
                  <a:srgbClr val="86BC25"/>
                </a:gs>
              </a:gsLst>
              <a:lin ang="0" scaled="1"/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622F3-B64E-ACDA-2168-F261483BFF35}"/>
              </a:ext>
            </a:extLst>
          </p:cNvPr>
          <p:cNvSpPr txBox="1"/>
          <p:nvPr/>
        </p:nvSpPr>
        <p:spPr>
          <a:xfrm>
            <a:off x="354818" y="646811"/>
            <a:ext cx="29760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dirty="0"/>
              <a:t>Overview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02718904-486A-979B-6A91-5440B1C93592}"/>
              </a:ext>
            </a:extLst>
          </p:cNvPr>
          <p:cNvSpPr txBox="1">
            <a:spLocks/>
          </p:cNvSpPr>
          <p:nvPr/>
        </p:nvSpPr>
        <p:spPr>
          <a:xfrm>
            <a:off x="450081" y="1439088"/>
            <a:ext cx="11353153" cy="767843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Automated code conversion from T-SQL to Redshift  	</a:t>
            </a:r>
          </a:p>
          <a:p>
            <a:pPr lvl="1">
              <a:spcBef>
                <a:spcPts val="0"/>
              </a:spcBef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Re-map existing DW fields and tables to Redshift </a:t>
            </a: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endParaRPr lang="en-U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Adhere to the design changes based on the Redshift </a:t>
            </a:r>
          </a:p>
          <a:p>
            <a:pPr lvl="1">
              <a:spcBef>
                <a:spcPts val="0"/>
              </a:spcBef>
            </a:pP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 timeline and high number of cubes</a:t>
            </a:r>
          </a:p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>
              <a:spcBef>
                <a:spcPts val="0"/>
              </a:spcBef>
            </a:pP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8F1BF6-7A4B-AB6D-85E4-9C982E70BE3B}"/>
              </a:ext>
            </a:extLst>
          </p:cNvPr>
          <p:cNvGrpSpPr/>
          <p:nvPr/>
        </p:nvGrpSpPr>
        <p:grpSpPr>
          <a:xfrm>
            <a:off x="580361" y="2434153"/>
            <a:ext cx="4823084" cy="1186656"/>
            <a:chOff x="580361" y="2201054"/>
            <a:chExt cx="4823084" cy="1186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7F9A2C-1169-CC47-6E43-3823AF90CE80}"/>
                </a:ext>
              </a:extLst>
            </p:cNvPr>
            <p:cNvGrpSpPr/>
            <p:nvPr/>
          </p:nvGrpSpPr>
          <p:grpSpPr>
            <a:xfrm>
              <a:off x="580361" y="2404742"/>
              <a:ext cx="4823084" cy="964027"/>
              <a:chOff x="580361" y="2404742"/>
              <a:chExt cx="4823084" cy="964027"/>
            </a:xfrm>
          </p:grpSpPr>
          <p:pic>
            <p:nvPicPr>
              <p:cNvPr id="1026" name="Picture 2" descr="Any objects that the AWS SCT can’t convert automatically are marked with detailed information that you can use to convert it manually.">
                <a:extLst>
                  <a:ext uri="{FF2B5EF4-FFF2-40B4-BE49-F238E27FC236}">
                    <a16:creationId xmlns:a16="http://schemas.microsoft.com/office/drawing/2014/main" id="{ED3CA457-F5FE-9638-625E-B345EFAF79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422" y="2404742"/>
                <a:ext cx="4731421" cy="964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81535-549E-4FEF-CCA0-F2AC42483A2E}"/>
                  </a:ext>
                </a:extLst>
              </p:cNvPr>
              <p:cNvSpPr txBox="1"/>
              <p:nvPr/>
            </p:nvSpPr>
            <p:spPr>
              <a:xfrm>
                <a:off x="580361" y="3100775"/>
                <a:ext cx="1472650" cy="248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(</a:t>
                </a:r>
                <a:r>
                  <a:rPr lang="en-US" sz="900" b="1" dirty="0"/>
                  <a:t>Microsoft SQL server</a:t>
                </a:r>
                <a:r>
                  <a:rPr lang="en-US" sz="1000" b="1" dirty="0"/>
                  <a:t>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6915F9-437C-0B53-AB55-A4F39D684C6B}"/>
                  </a:ext>
                </a:extLst>
              </p:cNvPr>
              <p:cNvSpPr txBox="1"/>
              <p:nvPr/>
            </p:nvSpPr>
            <p:spPr>
              <a:xfrm>
                <a:off x="3930795" y="3108438"/>
                <a:ext cx="14726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(</a:t>
                </a:r>
                <a:r>
                  <a:rPr lang="en-US" sz="900" b="1" dirty="0"/>
                  <a:t>AWS Redshift</a:t>
                </a:r>
                <a:r>
                  <a:rPr lang="en-US" sz="1000" b="1" dirty="0"/>
                  <a:t>)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B03584-EACC-FF6F-F55F-151B095C8C81}"/>
                </a:ext>
              </a:extLst>
            </p:cNvPr>
            <p:cNvSpPr/>
            <p:nvPr/>
          </p:nvSpPr>
          <p:spPr>
            <a:xfrm>
              <a:off x="4153359" y="2322647"/>
              <a:ext cx="1029932" cy="1065063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80">
              <a:extLst>
                <a:ext uri="{FF2B5EF4-FFF2-40B4-BE49-F238E27FC236}">
                  <a16:creationId xmlns:a16="http://schemas.microsoft.com/office/drawing/2014/main" id="{5D828AA4-F836-43CB-342E-3A804F4BC5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7758" y="2201054"/>
              <a:ext cx="377851" cy="245905"/>
            </a:xfrm>
            <a:custGeom>
              <a:avLst/>
              <a:gdLst>
                <a:gd name="T0" fmla="*/ 113 w 148"/>
                <a:gd name="T1" fmla="*/ 27 h 96"/>
                <a:gd name="T2" fmla="*/ 107 w 148"/>
                <a:gd name="T3" fmla="*/ 27 h 96"/>
                <a:gd name="T4" fmla="*/ 69 w 148"/>
                <a:gd name="T5" fmla="*/ 0 h 96"/>
                <a:gd name="T6" fmla="*/ 30 w 148"/>
                <a:gd name="T7" fmla="*/ 38 h 96"/>
                <a:gd name="T8" fmla="*/ 30 w 148"/>
                <a:gd name="T9" fmla="*/ 44 h 96"/>
                <a:gd name="T10" fmla="*/ 27 w 148"/>
                <a:gd name="T11" fmla="*/ 43 h 96"/>
                <a:gd name="T12" fmla="*/ 0 w 148"/>
                <a:gd name="T13" fmla="*/ 70 h 96"/>
                <a:gd name="T14" fmla="*/ 27 w 148"/>
                <a:gd name="T15" fmla="*/ 96 h 96"/>
                <a:gd name="T16" fmla="*/ 113 w 148"/>
                <a:gd name="T17" fmla="*/ 96 h 96"/>
                <a:gd name="T18" fmla="*/ 148 w 148"/>
                <a:gd name="T19" fmla="*/ 61 h 96"/>
                <a:gd name="T20" fmla="*/ 113 w 148"/>
                <a:gd name="T21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96">
                  <a:moveTo>
                    <a:pt x="113" y="27"/>
                  </a:moveTo>
                  <a:cubicBezTo>
                    <a:pt x="111" y="27"/>
                    <a:pt x="109" y="27"/>
                    <a:pt x="107" y="27"/>
                  </a:cubicBezTo>
                  <a:cubicBezTo>
                    <a:pt x="102" y="11"/>
                    <a:pt x="87" y="0"/>
                    <a:pt x="69" y="0"/>
                  </a:cubicBezTo>
                  <a:cubicBezTo>
                    <a:pt x="47" y="0"/>
                    <a:pt x="30" y="17"/>
                    <a:pt x="30" y="38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29" y="44"/>
                    <a:pt x="28" y="43"/>
                    <a:pt x="27" y="43"/>
                  </a:cubicBezTo>
                  <a:cubicBezTo>
                    <a:pt x="12" y="43"/>
                    <a:pt x="0" y="55"/>
                    <a:pt x="0" y="70"/>
                  </a:cubicBezTo>
                  <a:cubicBezTo>
                    <a:pt x="0" y="84"/>
                    <a:pt x="12" y="96"/>
                    <a:pt x="27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32" y="96"/>
                    <a:pt x="148" y="80"/>
                    <a:pt x="148" y="61"/>
                  </a:cubicBezTo>
                  <a:cubicBezTo>
                    <a:pt x="148" y="42"/>
                    <a:pt x="132" y="27"/>
                    <a:pt x="113" y="2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" b="1" dirty="0">
                  <a:solidFill>
                    <a:schemeClr val="bg1"/>
                  </a:solidFill>
                  <a:latin typeface="Arial"/>
                </a:rPr>
                <a:t>AWS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E1301E-206E-442A-6F78-8DDD589D8BB7}"/>
              </a:ext>
            </a:extLst>
          </p:cNvPr>
          <p:cNvSpPr txBox="1"/>
          <p:nvPr/>
        </p:nvSpPr>
        <p:spPr>
          <a:xfrm>
            <a:off x="481429" y="2417246"/>
            <a:ext cx="62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 1: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DE4F8A-86E7-BF8C-F46F-45778C6C02B0}"/>
              </a:ext>
            </a:extLst>
          </p:cNvPr>
          <p:cNvSpPr txBox="1"/>
          <p:nvPr/>
        </p:nvSpPr>
        <p:spPr>
          <a:xfrm>
            <a:off x="5991518" y="2413453"/>
            <a:ext cx="623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 2: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8B747-C7C3-D45E-DF06-5B3A128077F8}"/>
              </a:ext>
            </a:extLst>
          </p:cNvPr>
          <p:cNvSpPr txBox="1"/>
          <p:nvPr/>
        </p:nvSpPr>
        <p:spPr>
          <a:xfrm>
            <a:off x="448931" y="3713405"/>
            <a:ext cx="56470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AWS SCT is a client application that can be installed on a workstation, laptop, or EC2 instance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Convert schema and code with AWS SCT. This automates much of the conversion process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SCT generates a report that helps identify any issues/limitations &amp; actions to be taken for unsupported features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52AA1C-AD31-7260-755A-6ACD9AC64FDF}"/>
              </a:ext>
            </a:extLst>
          </p:cNvPr>
          <p:cNvSpPr txBox="1"/>
          <p:nvPr/>
        </p:nvSpPr>
        <p:spPr>
          <a:xfrm>
            <a:off x="5991518" y="3701714"/>
            <a:ext cx="56470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Python code remaps fields and tables per the Redshift model. It works on 3 inputs - 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Converted SQL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Mapping document 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000" i="1" dirty="0">
                <a:latin typeface="Open Sans"/>
                <a:ea typeface="Open Sans"/>
                <a:cs typeface="Open Sans"/>
              </a:rPr>
              <a:t>Column Metadata export from source database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6D83D3-DD3D-3772-90D3-FF74A898C6DB}"/>
              </a:ext>
            </a:extLst>
          </p:cNvPr>
          <p:cNvGrpSpPr/>
          <p:nvPr/>
        </p:nvGrpSpPr>
        <p:grpSpPr>
          <a:xfrm>
            <a:off x="7433651" y="2378761"/>
            <a:ext cx="2753424" cy="1216862"/>
            <a:chOff x="7949080" y="2227152"/>
            <a:chExt cx="2753424" cy="121686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A46646D-976C-36F1-8A91-B55CC565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2580" y="3123974"/>
              <a:ext cx="341175" cy="32004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AD2CD0-39BA-4243-A371-E1E812CD30C9}"/>
                </a:ext>
              </a:extLst>
            </p:cNvPr>
            <p:cNvGrpSpPr/>
            <p:nvPr/>
          </p:nvGrpSpPr>
          <p:grpSpPr>
            <a:xfrm>
              <a:off x="7949080" y="2227152"/>
              <a:ext cx="2753424" cy="1152925"/>
              <a:chOff x="7157874" y="2231591"/>
              <a:chExt cx="2753424" cy="1152925"/>
            </a:xfrm>
          </p:grpSpPr>
          <p:pic>
            <p:nvPicPr>
              <p:cNvPr id="39" name="Picture 15">
                <a:extLst>
                  <a:ext uri="{FF2B5EF4-FFF2-40B4-BE49-F238E27FC236}">
                    <a16:creationId xmlns:a16="http://schemas.microsoft.com/office/drawing/2014/main" id="{B2566FB1-4576-5AA9-63F8-1137F5E102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3551" y="2694346"/>
                <a:ext cx="981483" cy="2924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Arrow: Bent 52">
                <a:extLst>
                  <a:ext uri="{FF2B5EF4-FFF2-40B4-BE49-F238E27FC236}">
                    <a16:creationId xmlns:a16="http://schemas.microsoft.com/office/drawing/2014/main" id="{1BDEF896-38D1-1C35-87C7-9A41889DE748}"/>
                  </a:ext>
                </a:extLst>
              </p:cNvPr>
              <p:cNvSpPr/>
              <p:nvPr/>
            </p:nvSpPr>
            <p:spPr>
              <a:xfrm rot="16200000" flipV="1">
                <a:off x="7954468" y="3114768"/>
                <a:ext cx="356616" cy="182880"/>
              </a:xfrm>
              <a:prstGeom prst="ben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Freeform 133">
                <a:extLst>
                  <a:ext uri="{FF2B5EF4-FFF2-40B4-BE49-F238E27FC236}">
                    <a16:creationId xmlns:a16="http://schemas.microsoft.com/office/drawing/2014/main" id="{79F2101F-1092-18CB-C4F5-C2A1540406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174635" y="2634047"/>
                <a:ext cx="170993" cy="370195"/>
              </a:xfrm>
              <a:custGeom>
                <a:avLst/>
                <a:gdLst>
                  <a:gd name="T0" fmla="*/ 157 w 157"/>
                  <a:gd name="T1" fmla="*/ 77 h 309"/>
                  <a:gd name="T2" fmla="*/ 106 w 157"/>
                  <a:gd name="T3" fmla="*/ 77 h 309"/>
                  <a:gd name="T4" fmla="*/ 106 w 157"/>
                  <a:gd name="T5" fmla="*/ 309 h 309"/>
                  <a:gd name="T6" fmla="*/ 51 w 157"/>
                  <a:gd name="T7" fmla="*/ 309 h 309"/>
                  <a:gd name="T8" fmla="*/ 51 w 157"/>
                  <a:gd name="T9" fmla="*/ 77 h 309"/>
                  <a:gd name="T10" fmla="*/ 0 w 157"/>
                  <a:gd name="T11" fmla="*/ 77 h 309"/>
                  <a:gd name="T12" fmla="*/ 79 w 157"/>
                  <a:gd name="T13" fmla="*/ 0 h 309"/>
                  <a:gd name="T14" fmla="*/ 157 w 157"/>
                  <a:gd name="T15" fmla="*/ 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309">
                    <a:moveTo>
                      <a:pt x="157" y="77"/>
                    </a:moveTo>
                    <a:lnTo>
                      <a:pt x="106" y="77"/>
                    </a:lnTo>
                    <a:lnTo>
                      <a:pt x="106" y="309"/>
                    </a:lnTo>
                    <a:lnTo>
                      <a:pt x="51" y="309"/>
                    </a:lnTo>
                    <a:lnTo>
                      <a:pt x="51" y="77"/>
                    </a:lnTo>
                    <a:lnTo>
                      <a:pt x="0" y="77"/>
                    </a:lnTo>
                    <a:lnTo>
                      <a:pt x="79" y="0"/>
                    </a:lnTo>
                    <a:lnTo>
                      <a:pt x="157" y="7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5D4157BC-A612-FC14-2F4E-DD31D490091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36328" y="2664916"/>
                <a:ext cx="374970" cy="301752"/>
              </a:xfrm>
              <a:custGeom>
                <a:avLst/>
                <a:gdLst>
                  <a:gd name="T0" fmla="*/ 489 w 543"/>
                  <a:gd name="T1" fmla="*/ 86 h 435"/>
                  <a:gd name="T2" fmla="*/ 489 w 543"/>
                  <a:gd name="T3" fmla="*/ 86 h 435"/>
                  <a:gd name="T4" fmla="*/ 163 w 543"/>
                  <a:gd name="T5" fmla="*/ 86 h 435"/>
                  <a:gd name="T6" fmla="*/ 163 w 543"/>
                  <a:gd name="T7" fmla="*/ 54 h 435"/>
                  <a:gd name="T8" fmla="*/ 489 w 543"/>
                  <a:gd name="T9" fmla="*/ 54 h 435"/>
                  <a:gd name="T10" fmla="*/ 489 w 543"/>
                  <a:gd name="T11" fmla="*/ 86 h 435"/>
                  <a:gd name="T12" fmla="*/ 489 w 543"/>
                  <a:gd name="T13" fmla="*/ 380 h 435"/>
                  <a:gd name="T14" fmla="*/ 489 w 543"/>
                  <a:gd name="T15" fmla="*/ 380 h 435"/>
                  <a:gd name="T16" fmla="*/ 53 w 543"/>
                  <a:gd name="T17" fmla="*/ 380 h 435"/>
                  <a:gd name="T18" fmla="*/ 53 w 543"/>
                  <a:gd name="T19" fmla="*/ 130 h 435"/>
                  <a:gd name="T20" fmla="*/ 489 w 543"/>
                  <a:gd name="T21" fmla="*/ 130 h 435"/>
                  <a:gd name="T22" fmla="*/ 489 w 543"/>
                  <a:gd name="T23" fmla="*/ 380 h 435"/>
                  <a:gd name="T24" fmla="*/ 50 w 543"/>
                  <a:gd name="T25" fmla="*/ 70 h 435"/>
                  <a:gd name="T26" fmla="*/ 50 w 543"/>
                  <a:gd name="T27" fmla="*/ 70 h 435"/>
                  <a:gd name="T28" fmla="*/ 70 w 543"/>
                  <a:gd name="T29" fmla="*/ 50 h 435"/>
                  <a:gd name="T30" fmla="*/ 91 w 543"/>
                  <a:gd name="T31" fmla="*/ 70 h 435"/>
                  <a:gd name="T32" fmla="*/ 70 w 543"/>
                  <a:gd name="T33" fmla="*/ 90 h 435"/>
                  <a:gd name="T34" fmla="*/ 50 w 543"/>
                  <a:gd name="T35" fmla="*/ 70 h 435"/>
                  <a:gd name="T36" fmla="*/ 125 w 543"/>
                  <a:gd name="T37" fmla="*/ 50 h 435"/>
                  <a:gd name="T38" fmla="*/ 125 w 543"/>
                  <a:gd name="T39" fmla="*/ 50 h 435"/>
                  <a:gd name="T40" fmla="*/ 145 w 543"/>
                  <a:gd name="T41" fmla="*/ 70 h 435"/>
                  <a:gd name="T42" fmla="*/ 125 w 543"/>
                  <a:gd name="T43" fmla="*/ 90 h 435"/>
                  <a:gd name="T44" fmla="*/ 104 w 543"/>
                  <a:gd name="T45" fmla="*/ 70 h 435"/>
                  <a:gd name="T46" fmla="*/ 125 w 543"/>
                  <a:gd name="T47" fmla="*/ 50 h 435"/>
                  <a:gd name="T48" fmla="*/ 489 w 543"/>
                  <a:gd name="T49" fmla="*/ 0 h 435"/>
                  <a:gd name="T50" fmla="*/ 489 w 543"/>
                  <a:gd name="T51" fmla="*/ 0 h 435"/>
                  <a:gd name="T52" fmla="*/ 54 w 543"/>
                  <a:gd name="T53" fmla="*/ 0 h 435"/>
                  <a:gd name="T54" fmla="*/ 0 w 543"/>
                  <a:gd name="T55" fmla="*/ 54 h 435"/>
                  <a:gd name="T56" fmla="*/ 0 w 543"/>
                  <a:gd name="T57" fmla="*/ 380 h 435"/>
                  <a:gd name="T58" fmla="*/ 54 w 543"/>
                  <a:gd name="T59" fmla="*/ 435 h 435"/>
                  <a:gd name="T60" fmla="*/ 489 w 543"/>
                  <a:gd name="T61" fmla="*/ 435 h 435"/>
                  <a:gd name="T62" fmla="*/ 543 w 543"/>
                  <a:gd name="T63" fmla="*/ 380 h 435"/>
                  <a:gd name="T64" fmla="*/ 543 w 543"/>
                  <a:gd name="T65" fmla="*/ 54 h 435"/>
                  <a:gd name="T66" fmla="*/ 489 w 543"/>
                  <a:gd name="T67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3" h="435">
                    <a:moveTo>
                      <a:pt x="489" y="86"/>
                    </a:moveTo>
                    <a:lnTo>
                      <a:pt x="489" y="86"/>
                    </a:lnTo>
                    <a:lnTo>
                      <a:pt x="163" y="86"/>
                    </a:lnTo>
                    <a:lnTo>
                      <a:pt x="163" y="54"/>
                    </a:lnTo>
                    <a:lnTo>
                      <a:pt x="489" y="54"/>
                    </a:lnTo>
                    <a:lnTo>
                      <a:pt x="489" y="86"/>
                    </a:lnTo>
                    <a:close/>
                    <a:moveTo>
                      <a:pt x="489" y="380"/>
                    </a:moveTo>
                    <a:lnTo>
                      <a:pt x="489" y="380"/>
                    </a:lnTo>
                    <a:lnTo>
                      <a:pt x="53" y="380"/>
                    </a:lnTo>
                    <a:lnTo>
                      <a:pt x="53" y="130"/>
                    </a:lnTo>
                    <a:lnTo>
                      <a:pt x="489" y="130"/>
                    </a:lnTo>
                    <a:lnTo>
                      <a:pt x="489" y="380"/>
                    </a:lnTo>
                    <a:close/>
                    <a:moveTo>
                      <a:pt x="50" y="70"/>
                    </a:moveTo>
                    <a:lnTo>
                      <a:pt x="50" y="70"/>
                    </a:lnTo>
                    <a:cubicBezTo>
                      <a:pt x="50" y="59"/>
                      <a:pt x="59" y="50"/>
                      <a:pt x="70" y="50"/>
                    </a:cubicBezTo>
                    <a:cubicBezTo>
                      <a:pt x="81" y="50"/>
                      <a:pt x="91" y="59"/>
                      <a:pt x="91" y="70"/>
                    </a:cubicBezTo>
                    <a:cubicBezTo>
                      <a:pt x="91" y="81"/>
                      <a:pt x="81" y="90"/>
                      <a:pt x="70" y="90"/>
                    </a:cubicBezTo>
                    <a:cubicBezTo>
                      <a:pt x="59" y="90"/>
                      <a:pt x="50" y="81"/>
                      <a:pt x="50" y="70"/>
                    </a:cubicBezTo>
                    <a:close/>
                    <a:moveTo>
                      <a:pt x="125" y="50"/>
                    </a:moveTo>
                    <a:lnTo>
                      <a:pt x="125" y="50"/>
                    </a:lnTo>
                    <a:cubicBezTo>
                      <a:pt x="136" y="50"/>
                      <a:pt x="145" y="59"/>
                      <a:pt x="145" y="70"/>
                    </a:cubicBezTo>
                    <a:cubicBezTo>
                      <a:pt x="145" y="81"/>
                      <a:pt x="136" y="90"/>
                      <a:pt x="125" y="90"/>
                    </a:cubicBezTo>
                    <a:cubicBezTo>
                      <a:pt x="113" y="90"/>
                      <a:pt x="104" y="81"/>
                      <a:pt x="104" y="70"/>
                    </a:cubicBezTo>
                    <a:cubicBezTo>
                      <a:pt x="104" y="59"/>
                      <a:pt x="113" y="50"/>
                      <a:pt x="125" y="50"/>
                    </a:cubicBezTo>
                    <a:close/>
                    <a:moveTo>
                      <a:pt x="489" y="0"/>
                    </a:moveTo>
                    <a:lnTo>
                      <a:pt x="489" y="0"/>
                    </a:lnTo>
                    <a:lnTo>
                      <a:pt x="54" y="0"/>
                    </a:lnTo>
                    <a:cubicBezTo>
                      <a:pt x="24" y="0"/>
                      <a:pt x="0" y="24"/>
                      <a:pt x="0" y="54"/>
                    </a:cubicBezTo>
                    <a:lnTo>
                      <a:pt x="0" y="380"/>
                    </a:lnTo>
                    <a:cubicBezTo>
                      <a:pt x="0" y="410"/>
                      <a:pt x="24" y="435"/>
                      <a:pt x="54" y="435"/>
                    </a:cubicBezTo>
                    <a:lnTo>
                      <a:pt x="489" y="435"/>
                    </a:lnTo>
                    <a:cubicBezTo>
                      <a:pt x="519" y="435"/>
                      <a:pt x="543" y="410"/>
                      <a:pt x="543" y="380"/>
                    </a:cubicBezTo>
                    <a:lnTo>
                      <a:pt x="543" y="54"/>
                    </a:lnTo>
                    <a:cubicBezTo>
                      <a:pt x="543" y="24"/>
                      <a:pt x="519" y="0"/>
                      <a:pt x="48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/>
                  </a:rPr>
                  <a:t>&lt;/&gt;</a:t>
                </a:r>
              </a:p>
            </p:txBody>
          </p:sp>
          <p:sp>
            <p:nvSpPr>
              <p:cNvPr id="63" name="Freeform 133">
                <a:extLst>
                  <a:ext uri="{FF2B5EF4-FFF2-40B4-BE49-F238E27FC236}">
                    <a16:creationId xmlns:a16="http://schemas.microsoft.com/office/drawing/2014/main" id="{214FAA96-9884-FDD3-31DA-D5D51F132EC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711739" y="2634727"/>
                <a:ext cx="170993" cy="370195"/>
              </a:xfrm>
              <a:custGeom>
                <a:avLst/>
                <a:gdLst>
                  <a:gd name="T0" fmla="*/ 157 w 157"/>
                  <a:gd name="T1" fmla="*/ 77 h 309"/>
                  <a:gd name="T2" fmla="*/ 106 w 157"/>
                  <a:gd name="T3" fmla="*/ 77 h 309"/>
                  <a:gd name="T4" fmla="*/ 106 w 157"/>
                  <a:gd name="T5" fmla="*/ 309 h 309"/>
                  <a:gd name="T6" fmla="*/ 51 w 157"/>
                  <a:gd name="T7" fmla="*/ 309 h 309"/>
                  <a:gd name="T8" fmla="*/ 51 w 157"/>
                  <a:gd name="T9" fmla="*/ 77 h 309"/>
                  <a:gd name="T10" fmla="*/ 0 w 157"/>
                  <a:gd name="T11" fmla="*/ 77 h 309"/>
                  <a:gd name="T12" fmla="*/ 79 w 157"/>
                  <a:gd name="T13" fmla="*/ 0 h 309"/>
                  <a:gd name="T14" fmla="*/ 157 w 157"/>
                  <a:gd name="T15" fmla="*/ 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309">
                    <a:moveTo>
                      <a:pt x="157" y="77"/>
                    </a:moveTo>
                    <a:lnTo>
                      <a:pt x="106" y="77"/>
                    </a:lnTo>
                    <a:lnTo>
                      <a:pt x="106" y="309"/>
                    </a:lnTo>
                    <a:lnTo>
                      <a:pt x="51" y="309"/>
                    </a:lnTo>
                    <a:lnTo>
                      <a:pt x="51" y="77"/>
                    </a:lnTo>
                    <a:lnTo>
                      <a:pt x="0" y="77"/>
                    </a:lnTo>
                    <a:lnTo>
                      <a:pt x="79" y="0"/>
                    </a:lnTo>
                    <a:lnTo>
                      <a:pt x="157" y="7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64" name="Arrow: Bent 63">
                <a:extLst>
                  <a:ext uri="{FF2B5EF4-FFF2-40B4-BE49-F238E27FC236}">
                    <a16:creationId xmlns:a16="http://schemas.microsoft.com/office/drawing/2014/main" id="{774F767E-3A94-A726-7AA3-A3347D8248D3}"/>
                  </a:ext>
                </a:extLst>
              </p:cNvPr>
              <p:cNvSpPr/>
              <p:nvPr/>
            </p:nvSpPr>
            <p:spPr>
              <a:xfrm rot="5400000">
                <a:off x="7953074" y="2385704"/>
                <a:ext cx="359404" cy="182880"/>
              </a:xfrm>
              <a:prstGeom prst="bentArrow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AF11553-4761-F744-574B-57C7B7932762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4130" y="2231591"/>
                <a:ext cx="341174" cy="320040"/>
              </a:xfrm>
              <a:prstGeom prst="rect">
                <a:avLst/>
              </a:prstGeom>
            </p:spPr>
          </p:pic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2C675BA8-DA9C-F6B6-CF2E-C8BAA09A23D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57874" y="2677853"/>
                <a:ext cx="374970" cy="301752"/>
              </a:xfrm>
              <a:custGeom>
                <a:avLst/>
                <a:gdLst>
                  <a:gd name="T0" fmla="*/ 489 w 543"/>
                  <a:gd name="T1" fmla="*/ 86 h 435"/>
                  <a:gd name="T2" fmla="*/ 489 w 543"/>
                  <a:gd name="T3" fmla="*/ 86 h 435"/>
                  <a:gd name="T4" fmla="*/ 163 w 543"/>
                  <a:gd name="T5" fmla="*/ 86 h 435"/>
                  <a:gd name="T6" fmla="*/ 163 w 543"/>
                  <a:gd name="T7" fmla="*/ 54 h 435"/>
                  <a:gd name="T8" fmla="*/ 489 w 543"/>
                  <a:gd name="T9" fmla="*/ 54 h 435"/>
                  <a:gd name="T10" fmla="*/ 489 w 543"/>
                  <a:gd name="T11" fmla="*/ 86 h 435"/>
                  <a:gd name="T12" fmla="*/ 489 w 543"/>
                  <a:gd name="T13" fmla="*/ 380 h 435"/>
                  <a:gd name="T14" fmla="*/ 489 w 543"/>
                  <a:gd name="T15" fmla="*/ 380 h 435"/>
                  <a:gd name="T16" fmla="*/ 53 w 543"/>
                  <a:gd name="T17" fmla="*/ 380 h 435"/>
                  <a:gd name="T18" fmla="*/ 53 w 543"/>
                  <a:gd name="T19" fmla="*/ 130 h 435"/>
                  <a:gd name="T20" fmla="*/ 489 w 543"/>
                  <a:gd name="T21" fmla="*/ 130 h 435"/>
                  <a:gd name="T22" fmla="*/ 489 w 543"/>
                  <a:gd name="T23" fmla="*/ 380 h 435"/>
                  <a:gd name="T24" fmla="*/ 50 w 543"/>
                  <a:gd name="T25" fmla="*/ 70 h 435"/>
                  <a:gd name="T26" fmla="*/ 50 w 543"/>
                  <a:gd name="T27" fmla="*/ 70 h 435"/>
                  <a:gd name="T28" fmla="*/ 70 w 543"/>
                  <a:gd name="T29" fmla="*/ 50 h 435"/>
                  <a:gd name="T30" fmla="*/ 91 w 543"/>
                  <a:gd name="T31" fmla="*/ 70 h 435"/>
                  <a:gd name="T32" fmla="*/ 70 w 543"/>
                  <a:gd name="T33" fmla="*/ 90 h 435"/>
                  <a:gd name="T34" fmla="*/ 50 w 543"/>
                  <a:gd name="T35" fmla="*/ 70 h 435"/>
                  <a:gd name="T36" fmla="*/ 125 w 543"/>
                  <a:gd name="T37" fmla="*/ 50 h 435"/>
                  <a:gd name="T38" fmla="*/ 125 w 543"/>
                  <a:gd name="T39" fmla="*/ 50 h 435"/>
                  <a:gd name="T40" fmla="*/ 145 w 543"/>
                  <a:gd name="T41" fmla="*/ 70 h 435"/>
                  <a:gd name="T42" fmla="*/ 125 w 543"/>
                  <a:gd name="T43" fmla="*/ 90 h 435"/>
                  <a:gd name="T44" fmla="*/ 104 w 543"/>
                  <a:gd name="T45" fmla="*/ 70 h 435"/>
                  <a:gd name="T46" fmla="*/ 125 w 543"/>
                  <a:gd name="T47" fmla="*/ 50 h 435"/>
                  <a:gd name="T48" fmla="*/ 489 w 543"/>
                  <a:gd name="T49" fmla="*/ 0 h 435"/>
                  <a:gd name="T50" fmla="*/ 489 w 543"/>
                  <a:gd name="T51" fmla="*/ 0 h 435"/>
                  <a:gd name="T52" fmla="*/ 54 w 543"/>
                  <a:gd name="T53" fmla="*/ 0 h 435"/>
                  <a:gd name="T54" fmla="*/ 0 w 543"/>
                  <a:gd name="T55" fmla="*/ 54 h 435"/>
                  <a:gd name="T56" fmla="*/ 0 w 543"/>
                  <a:gd name="T57" fmla="*/ 380 h 435"/>
                  <a:gd name="T58" fmla="*/ 54 w 543"/>
                  <a:gd name="T59" fmla="*/ 435 h 435"/>
                  <a:gd name="T60" fmla="*/ 489 w 543"/>
                  <a:gd name="T61" fmla="*/ 435 h 435"/>
                  <a:gd name="T62" fmla="*/ 543 w 543"/>
                  <a:gd name="T63" fmla="*/ 380 h 435"/>
                  <a:gd name="T64" fmla="*/ 543 w 543"/>
                  <a:gd name="T65" fmla="*/ 54 h 435"/>
                  <a:gd name="T66" fmla="*/ 489 w 543"/>
                  <a:gd name="T67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3" h="435">
                    <a:moveTo>
                      <a:pt x="489" y="86"/>
                    </a:moveTo>
                    <a:lnTo>
                      <a:pt x="489" y="86"/>
                    </a:lnTo>
                    <a:lnTo>
                      <a:pt x="163" y="86"/>
                    </a:lnTo>
                    <a:lnTo>
                      <a:pt x="163" y="54"/>
                    </a:lnTo>
                    <a:lnTo>
                      <a:pt x="489" y="54"/>
                    </a:lnTo>
                    <a:lnTo>
                      <a:pt x="489" y="86"/>
                    </a:lnTo>
                    <a:close/>
                    <a:moveTo>
                      <a:pt x="489" y="380"/>
                    </a:moveTo>
                    <a:lnTo>
                      <a:pt x="489" y="380"/>
                    </a:lnTo>
                    <a:lnTo>
                      <a:pt x="53" y="380"/>
                    </a:lnTo>
                    <a:lnTo>
                      <a:pt x="53" y="130"/>
                    </a:lnTo>
                    <a:lnTo>
                      <a:pt x="489" y="130"/>
                    </a:lnTo>
                    <a:lnTo>
                      <a:pt x="489" y="380"/>
                    </a:lnTo>
                    <a:close/>
                    <a:moveTo>
                      <a:pt x="50" y="70"/>
                    </a:moveTo>
                    <a:lnTo>
                      <a:pt x="50" y="70"/>
                    </a:lnTo>
                    <a:cubicBezTo>
                      <a:pt x="50" y="59"/>
                      <a:pt x="59" y="50"/>
                      <a:pt x="70" y="50"/>
                    </a:cubicBezTo>
                    <a:cubicBezTo>
                      <a:pt x="81" y="50"/>
                      <a:pt x="91" y="59"/>
                      <a:pt x="91" y="70"/>
                    </a:cubicBezTo>
                    <a:cubicBezTo>
                      <a:pt x="91" y="81"/>
                      <a:pt x="81" y="90"/>
                      <a:pt x="70" y="90"/>
                    </a:cubicBezTo>
                    <a:cubicBezTo>
                      <a:pt x="59" y="90"/>
                      <a:pt x="50" y="81"/>
                      <a:pt x="50" y="70"/>
                    </a:cubicBezTo>
                    <a:close/>
                    <a:moveTo>
                      <a:pt x="125" y="50"/>
                    </a:moveTo>
                    <a:lnTo>
                      <a:pt x="125" y="50"/>
                    </a:lnTo>
                    <a:cubicBezTo>
                      <a:pt x="136" y="50"/>
                      <a:pt x="145" y="59"/>
                      <a:pt x="145" y="70"/>
                    </a:cubicBezTo>
                    <a:cubicBezTo>
                      <a:pt x="145" y="81"/>
                      <a:pt x="136" y="90"/>
                      <a:pt x="125" y="90"/>
                    </a:cubicBezTo>
                    <a:cubicBezTo>
                      <a:pt x="113" y="90"/>
                      <a:pt x="104" y="81"/>
                      <a:pt x="104" y="70"/>
                    </a:cubicBezTo>
                    <a:cubicBezTo>
                      <a:pt x="104" y="59"/>
                      <a:pt x="113" y="50"/>
                      <a:pt x="125" y="50"/>
                    </a:cubicBezTo>
                    <a:close/>
                    <a:moveTo>
                      <a:pt x="489" y="0"/>
                    </a:moveTo>
                    <a:lnTo>
                      <a:pt x="489" y="0"/>
                    </a:lnTo>
                    <a:lnTo>
                      <a:pt x="54" y="0"/>
                    </a:lnTo>
                    <a:cubicBezTo>
                      <a:pt x="24" y="0"/>
                      <a:pt x="0" y="24"/>
                      <a:pt x="0" y="54"/>
                    </a:cubicBezTo>
                    <a:lnTo>
                      <a:pt x="0" y="380"/>
                    </a:lnTo>
                    <a:cubicBezTo>
                      <a:pt x="0" y="410"/>
                      <a:pt x="24" y="435"/>
                      <a:pt x="54" y="435"/>
                    </a:cubicBezTo>
                    <a:lnTo>
                      <a:pt x="489" y="435"/>
                    </a:lnTo>
                    <a:cubicBezTo>
                      <a:pt x="519" y="435"/>
                      <a:pt x="543" y="410"/>
                      <a:pt x="543" y="380"/>
                    </a:cubicBezTo>
                    <a:lnTo>
                      <a:pt x="543" y="54"/>
                    </a:lnTo>
                    <a:cubicBezTo>
                      <a:pt x="543" y="24"/>
                      <a:pt x="519" y="0"/>
                      <a:pt x="48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&lt;/&gt;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4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BAC85808-687E-EB98-4D59-617D3294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18" y="1026905"/>
            <a:ext cx="11328814" cy="5644271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9BC35-A155-C6AD-C358-D4F22CCBAA1B}"/>
              </a:ext>
            </a:extLst>
          </p:cNvPr>
          <p:cNvSpPr txBox="1"/>
          <p:nvPr/>
        </p:nvSpPr>
        <p:spPr>
          <a:xfrm>
            <a:off x="354818" y="438092"/>
            <a:ext cx="29760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dirty="0"/>
              <a:t>Step 1: Schema Conversion </a:t>
            </a:r>
          </a:p>
        </p:txBody>
      </p:sp>
    </p:spTree>
    <p:extLst>
      <p:ext uri="{BB962C8B-B14F-4D97-AF65-F5344CB8AC3E}">
        <p14:creationId xmlns:p14="http://schemas.microsoft.com/office/powerpoint/2010/main" val="19323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28E86D-5332-0CBA-F682-E5480CF0978B}"/>
              </a:ext>
            </a:extLst>
          </p:cNvPr>
          <p:cNvSpPr txBox="1">
            <a:spLocks/>
          </p:cNvSpPr>
          <p:nvPr/>
        </p:nvSpPr>
        <p:spPr>
          <a:xfrm>
            <a:off x="1310327" y="1809857"/>
            <a:ext cx="2343170" cy="2215387"/>
          </a:xfrm>
          <a:prstGeom prst="ellipse">
            <a:avLst/>
          </a:prstGeom>
          <a:solidFill>
            <a:srgbClr val="00B0F0"/>
          </a:solidFill>
          <a:ln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03342">
              <a:lnSpc>
                <a:spcPct val="90000"/>
              </a:lnSpc>
              <a:spcBef>
                <a:spcPct val="0"/>
              </a:spcBef>
              <a:spcAft>
                <a:spcPts val="473"/>
              </a:spcAft>
            </a:pPr>
            <a:r>
              <a:rPr lang="en-US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1400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Updating Table and Column Names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A603-BF76-6982-0F0A-9F7BD45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77638" y="1085754"/>
            <a:ext cx="208548" cy="128809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3FEBA61-321A-EE74-1EC9-99FDF4A4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53279"/>
              </p:ext>
            </p:extLst>
          </p:nvPr>
        </p:nvGraphicFramePr>
        <p:xfrm>
          <a:off x="3950988" y="3429000"/>
          <a:ext cx="8146324" cy="25561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27753">
                  <a:extLst>
                    <a:ext uri="{9D8B030D-6E8A-4147-A177-3AD203B41FA5}">
                      <a16:colId xmlns:a16="http://schemas.microsoft.com/office/drawing/2014/main" val="3059290198"/>
                    </a:ext>
                  </a:extLst>
                </a:gridCol>
                <a:gridCol w="4118571">
                  <a:extLst>
                    <a:ext uri="{9D8B030D-6E8A-4147-A177-3AD203B41FA5}">
                      <a16:colId xmlns:a16="http://schemas.microsoft.com/office/drawing/2014/main" val="2876296189"/>
                    </a:ext>
                  </a:extLst>
                </a:gridCol>
              </a:tblGrid>
              <a:tr h="300495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058132"/>
                  </a:ext>
                </a:extLst>
              </a:tr>
              <a:tr h="2190404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/>
                        <a:t>concat(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curr_address_line1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curr_zip_cd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curr_state</a:t>
                      </a:r>
                      <a:r>
                        <a:rPr lang="en-US" dirty="0"/>
                        <a:t>) as 'full address'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rpt_dim_advisor </a:t>
                      </a:r>
                      <a:r>
                        <a:rPr lang="en-US" dirty="0"/>
                        <a:t>as rda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/>
                        <a:t>concat(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currnt_addr_ln_1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currnt_zip_cd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currnt_state_cd</a:t>
                      </a:r>
                      <a:r>
                        <a:rPr lang="en-US" dirty="0"/>
                        <a:t>) as 'full address'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dim_advsr </a:t>
                      </a:r>
                      <a:r>
                        <a:rPr lang="en-US" dirty="0"/>
                        <a:t>as rda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5744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0A1E2-153C-5836-6EF9-42F8333A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36684"/>
              </p:ext>
            </p:extLst>
          </p:nvPr>
        </p:nvGraphicFramePr>
        <p:xfrm>
          <a:off x="3950988" y="236925"/>
          <a:ext cx="8202204" cy="29896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37283">
                  <a:extLst>
                    <a:ext uri="{9D8B030D-6E8A-4147-A177-3AD203B41FA5}">
                      <a16:colId xmlns:a16="http://schemas.microsoft.com/office/drawing/2014/main" val="1637482960"/>
                    </a:ext>
                  </a:extLst>
                </a:gridCol>
                <a:gridCol w="1713738">
                  <a:extLst>
                    <a:ext uri="{9D8B030D-6E8A-4147-A177-3AD203B41FA5}">
                      <a16:colId xmlns:a16="http://schemas.microsoft.com/office/drawing/2014/main" val="2004681107"/>
                    </a:ext>
                  </a:extLst>
                </a:gridCol>
                <a:gridCol w="1980354">
                  <a:extLst>
                    <a:ext uri="{9D8B030D-6E8A-4147-A177-3AD203B41FA5}">
                      <a16:colId xmlns:a16="http://schemas.microsoft.com/office/drawing/2014/main" val="2116787293"/>
                    </a:ext>
                  </a:extLst>
                </a:gridCol>
                <a:gridCol w="2370829">
                  <a:extLst>
                    <a:ext uri="{9D8B030D-6E8A-4147-A177-3AD203B41FA5}">
                      <a16:colId xmlns:a16="http://schemas.microsoft.com/office/drawing/2014/main" val="2001745217"/>
                    </a:ext>
                  </a:extLst>
                </a:gridCol>
              </a:tblGrid>
              <a:tr h="8936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70573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RPT_DIM_ADVISOR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CURR_ADDRESS_LINE1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DIM_ADVSR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CURRNT_ADDR_LN_1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7760676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RPT_DIM_ADVISOR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CURR_ZIP_CD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DIM_ADVSR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CURRNT_ZIP_CD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3798671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RPT_DIM_ADVISOR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CURR_STATE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DIM_ADVSR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CURRNT_STATE_CD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585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7F335-1950-D2C9-7902-B3A360D6FF45}"/>
              </a:ext>
            </a:extLst>
          </p:cNvPr>
          <p:cNvSpPr txBox="1"/>
          <p:nvPr/>
        </p:nvSpPr>
        <p:spPr>
          <a:xfrm>
            <a:off x="0" y="151995"/>
            <a:ext cx="41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dirty="0"/>
              <a:t>Step 2: Remapping of Columns and Tables </a:t>
            </a:r>
          </a:p>
        </p:txBody>
      </p:sp>
    </p:spTree>
    <p:extLst>
      <p:ext uri="{BB962C8B-B14F-4D97-AF65-F5344CB8AC3E}">
        <p14:creationId xmlns:p14="http://schemas.microsoft.com/office/powerpoint/2010/main" val="25362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28E86D-5332-0CBA-F682-E5480CF0978B}"/>
              </a:ext>
            </a:extLst>
          </p:cNvPr>
          <p:cNvSpPr txBox="1">
            <a:spLocks/>
          </p:cNvSpPr>
          <p:nvPr/>
        </p:nvSpPr>
        <p:spPr>
          <a:xfrm>
            <a:off x="1310327" y="1809857"/>
            <a:ext cx="2343170" cy="2215387"/>
          </a:xfrm>
          <a:prstGeom prst="ellipse">
            <a:avLst/>
          </a:prstGeom>
          <a:solidFill>
            <a:srgbClr val="00B0F0"/>
          </a:solidFill>
          <a:ln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03342">
              <a:lnSpc>
                <a:spcPct val="90000"/>
              </a:lnSpc>
              <a:spcBef>
                <a:spcPct val="0"/>
              </a:spcBef>
              <a:spcAft>
                <a:spcPts val="473"/>
              </a:spcAft>
            </a:pPr>
            <a:r>
              <a:rPr lang="en-US" sz="1204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.Source Column dropped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A603-BF76-6982-0F0A-9F7BD45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77638" y="1085754"/>
            <a:ext cx="208548" cy="128809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3FEBA61-321A-EE74-1EC9-99FDF4A4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54978"/>
              </p:ext>
            </p:extLst>
          </p:nvPr>
        </p:nvGraphicFramePr>
        <p:xfrm>
          <a:off x="3950988" y="2764862"/>
          <a:ext cx="8146324" cy="3749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27753">
                  <a:extLst>
                    <a:ext uri="{9D8B030D-6E8A-4147-A177-3AD203B41FA5}">
                      <a16:colId xmlns:a16="http://schemas.microsoft.com/office/drawing/2014/main" val="3059290198"/>
                    </a:ext>
                  </a:extLst>
                </a:gridCol>
                <a:gridCol w="4118571">
                  <a:extLst>
                    <a:ext uri="{9D8B030D-6E8A-4147-A177-3AD203B41FA5}">
                      <a16:colId xmlns:a16="http://schemas.microsoft.com/office/drawing/2014/main" val="2876296189"/>
                    </a:ext>
                  </a:extLst>
                </a:gridCol>
              </a:tblGrid>
              <a:tr h="362836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058132"/>
                  </a:ext>
                </a:extLst>
              </a:tr>
              <a:tr h="3356229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/>
                        <a:t>concat(</a:t>
                      </a:r>
                    </a:p>
                    <a:p>
                      <a:r>
                        <a:rPr lang="en-US" dirty="0"/>
                        <a:t>curr_address_line1,</a:t>
                      </a:r>
                    </a:p>
                    <a:p>
                      <a:r>
                        <a:rPr lang="en-US" dirty="0"/>
                        <a:t>curr_address_line2,</a:t>
                      </a:r>
                    </a:p>
                    <a:p>
                      <a:r>
                        <a:rPr lang="en-US" dirty="0"/>
                        <a:t>curr_city ,</a:t>
                      </a:r>
                    </a:p>
                    <a:p>
                      <a:r>
                        <a:rPr lang="en-US" dirty="0"/>
                        <a:t>curr_zip_cd,</a:t>
                      </a:r>
                    </a:p>
                    <a:p>
                      <a:r>
                        <a:rPr lang="en-US" dirty="0"/>
                        <a:t>curr_state) as 'full address' </a:t>
                      </a:r>
                    </a:p>
                    <a:p>
                      <a:r>
                        <a:rPr lang="en-US" dirty="0"/>
                        <a:t>from rpt_dim_advisor as rda </a:t>
                      </a:r>
                    </a:p>
                    <a:p>
                      <a:r>
                        <a:rPr lang="en-US" dirty="0"/>
                        <a:t>where curr_zip_cd in </a:t>
                      </a:r>
                    </a:p>
                    <a:p>
                      <a:r>
                        <a:rPr lang="en-US" dirty="0"/>
                        <a:t>(select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sas_zip_cd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rpt_dim_sas_office </a:t>
                      </a:r>
                    </a:p>
                    <a:p>
                      <a:r>
                        <a:rPr lang="en-US" dirty="0"/>
                        <a:t>where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actv_ind</a:t>
                      </a:r>
                      <a:r>
                        <a:rPr lang="en-US" dirty="0"/>
                        <a:t>=1);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/>
                        <a:t>concat(</a:t>
                      </a:r>
                    </a:p>
                    <a:p>
                      <a:r>
                        <a:rPr lang="en-US" dirty="0"/>
                        <a:t>currnt_addr_ln_1,</a:t>
                      </a:r>
                    </a:p>
                    <a:p>
                      <a:r>
                        <a:rPr lang="en-US" dirty="0"/>
                        <a:t>currnt_addr_ln_2,</a:t>
                      </a:r>
                    </a:p>
                    <a:p>
                      <a:r>
                        <a:rPr lang="en-US" dirty="0"/>
                        <a:t>currnt_city_nm ,</a:t>
                      </a:r>
                    </a:p>
                    <a:p>
                      <a:r>
                        <a:rPr lang="en-US" dirty="0"/>
                        <a:t>currnt_zip_cd,</a:t>
                      </a:r>
                    </a:p>
                    <a:p>
                      <a:r>
                        <a:rPr lang="en-US" dirty="0"/>
                        <a:t>currnt_state_cd) as 'full address' </a:t>
                      </a:r>
                    </a:p>
                    <a:p>
                      <a:r>
                        <a:rPr lang="en-US" dirty="0"/>
                        <a:t>from dim_advsr as rda </a:t>
                      </a:r>
                    </a:p>
                    <a:p>
                      <a:r>
                        <a:rPr lang="en-US" dirty="0"/>
                        <a:t>where currnt_zip_cd in </a:t>
                      </a:r>
                    </a:p>
                    <a:p>
                      <a:r>
                        <a:rPr lang="en-US" dirty="0"/>
                        <a:t>(select 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'' as sas_zip_cd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 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dim_sas_ofc </a:t>
                      </a:r>
                    </a:p>
                    <a:p>
                      <a:r>
                        <a:rPr lang="en-US" dirty="0"/>
                        <a:t>where 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active_ind </a:t>
                      </a:r>
                      <a:r>
                        <a:rPr lang="en-US" dirty="0"/>
                        <a:t>=1);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5744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0A1E2-153C-5836-6EF9-42F8333A89DB}"/>
              </a:ext>
            </a:extLst>
          </p:cNvPr>
          <p:cNvGraphicFramePr>
            <a:graphicFrameLocks noGrp="1"/>
          </p:cNvGraphicFramePr>
          <p:nvPr/>
        </p:nvGraphicFramePr>
        <p:xfrm>
          <a:off x="3950988" y="236925"/>
          <a:ext cx="8146324" cy="22910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37283">
                  <a:extLst>
                    <a:ext uri="{9D8B030D-6E8A-4147-A177-3AD203B41FA5}">
                      <a16:colId xmlns:a16="http://schemas.microsoft.com/office/drawing/2014/main" val="1637482960"/>
                    </a:ext>
                  </a:extLst>
                </a:gridCol>
                <a:gridCol w="1657858">
                  <a:extLst>
                    <a:ext uri="{9D8B030D-6E8A-4147-A177-3AD203B41FA5}">
                      <a16:colId xmlns:a16="http://schemas.microsoft.com/office/drawing/2014/main" val="2004681107"/>
                    </a:ext>
                  </a:extLst>
                </a:gridCol>
                <a:gridCol w="1980354">
                  <a:extLst>
                    <a:ext uri="{9D8B030D-6E8A-4147-A177-3AD203B41FA5}">
                      <a16:colId xmlns:a16="http://schemas.microsoft.com/office/drawing/2014/main" val="2116787293"/>
                    </a:ext>
                  </a:extLst>
                </a:gridCol>
                <a:gridCol w="2370829">
                  <a:extLst>
                    <a:ext uri="{9D8B030D-6E8A-4147-A177-3AD203B41FA5}">
                      <a16:colId xmlns:a16="http://schemas.microsoft.com/office/drawing/2014/main" val="2001745217"/>
                    </a:ext>
                  </a:extLst>
                </a:gridCol>
              </a:tblGrid>
              <a:tr h="8936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70573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RPT_DIM_SAS_OFFICE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DIM_SAC_OFC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7760676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RPT_DIM_SAS_OFFICE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ACTV_IND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DIM_SAC_OFC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ACTIVE_IND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379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91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28E86D-5332-0CBA-F682-E5480CF0978B}"/>
              </a:ext>
            </a:extLst>
          </p:cNvPr>
          <p:cNvSpPr txBox="1">
            <a:spLocks/>
          </p:cNvSpPr>
          <p:nvPr/>
        </p:nvSpPr>
        <p:spPr>
          <a:xfrm>
            <a:off x="1310327" y="1809857"/>
            <a:ext cx="2343170" cy="2215387"/>
          </a:xfrm>
          <a:prstGeom prst="ellipse">
            <a:avLst/>
          </a:prstGeom>
          <a:solidFill>
            <a:srgbClr val="00B0F0"/>
          </a:solidFill>
          <a:ln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03342">
              <a:lnSpc>
                <a:spcPct val="90000"/>
              </a:lnSpc>
              <a:spcBef>
                <a:spcPct val="0"/>
              </a:spcBef>
              <a:spcAft>
                <a:spcPts val="473"/>
              </a:spcAft>
            </a:pPr>
            <a:r>
              <a:rPr lang="en-US" sz="1204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Target Column dropped</a:t>
            </a:r>
            <a:endParaRPr lang="en-US" sz="1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A603-BF76-6982-0F0A-9F7BD45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77638" y="1114034"/>
            <a:ext cx="208548" cy="128809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3FEBA61-321A-EE74-1EC9-99FDF4A4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89288"/>
              </p:ext>
            </p:extLst>
          </p:nvPr>
        </p:nvGraphicFramePr>
        <p:xfrm>
          <a:off x="4047360" y="3330766"/>
          <a:ext cx="7750471" cy="272440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32033">
                  <a:extLst>
                    <a:ext uri="{9D8B030D-6E8A-4147-A177-3AD203B41FA5}">
                      <a16:colId xmlns:a16="http://schemas.microsoft.com/office/drawing/2014/main" val="3059290198"/>
                    </a:ext>
                  </a:extLst>
                </a:gridCol>
                <a:gridCol w="3918438">
                  <a:extLst>
                    <a:ext uri="{9D8B030D-6E8A-4147-A177-3AD203B41FA5}">
                      <a16:colId xmlns:a16="http://schemas.microsoft.com/office/drawing/2014/main" val="2876296189"/>
                    </a:ext>
                  </a:extLst>
                </a:gridCol>
              </a:tblGrid>
              <a:tr h="238373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058132"/>
                  </a:ext>
                </a:extLst>
              </a:tr>
              <a:tr h="2358645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status_cd </a:t>
                      </a:r>
                      <a:r>
                        <a:rPr lang="en-US" dirty="0"/>
                        <a:t>as 'status code',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status_cd_desc </a:t>
                      </a:r>
                      <a:r>
                        <a:rPr lang="en-US" dirty="0"/>
                        <a:t>as 'desciption'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ref_is_pend_status_code </a:t>
                      </a:r>
                      <a:r>
                        <a:rPr lang="en-US" dirty="0"/>
                        <a:t>as ripsc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</a:p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'' as 'status code',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'' as 'desciption' 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ref_pending_st_code </a:t>
                      </a:r>
                      <a:r>
                        <a:rPr lang="en-US" dirty="0"/>
                        <a:t>as ripsc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5744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0A1E2-153C-5836-6EF9-42F8333A89DB}"/>
              </a:ext>
            </a:extLst>
          </p:cNvPr>
          <p:cNvGraphicFramePr>
            <a:graphicFrameLocks noGrp="1"/>
          </p:cNvGraphicFramePr>
          <p:nvPr/>
        </p:nvGraphicFramePr>
        <p:xfrm>
          <a:off x="3950988" y="236925"/>
          <a:ext cx="8146324" cy="22910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37283">
                  <a:extLst>
                    <a:ext uri="{9D8B030D-6E8A-4147-A177-3AD203B41FA5}">
                      <a16:colId xmlns:a16="http://schemas.microsoft.com/office/drawing/2014/main" val="1637482960"/>
                    </a:ext>
                  </a:extLst>
                </a:gridCol>
                <a:gridCol w="1657858">
                  <a:extLst>
                    <a:ext uri="{9D8B030D-6E8A-4147-A177-3AD203B41FA5}">
                      <a16:colId xmlns:a16="http://schemas.microsoft.com/office/drawing/2014/main" val="2004681107"/>
                    </a:ext>
                  </a:extLst>
                </a:gridCol>
                <a:gridCol w="1980354">
                  <a:extLst>
                    <a:ext uri="{9D8B030D-6E8A-4147-A177-3AD203B41FA5}">
                      <a16:colId xmlns:a16="http://schemas.microsoft.com/office/drawing/2014/main" val="2116787293"/>
                    </a:ext>
                  </a:extLst>
                </a:gridCol>
                <a:gridCol w="2370829">
                  <a:extLst>
                    <a:ext uri="{9D8B030D-6E8A-4147-A177-3AD203B41FA5}">
                      <a16:colId xmlns:a16="http://schemas.microsoft.com/office/drawing/2014/main" val="2001745217"/>
                    </a:ext>
                  </a:extLst>
                </a:gridCol>
              </a:tblGrid>
              <a:tr h="8936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8770573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REF_IS_PEND_STATUS_CODE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REF_PENDING_ST_CODE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7760676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REF_IS_PEND_STATUS_CODE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/>
                        <a:t>STATUS_CD_DESC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REF_PENDING_ST_CODE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379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2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28E86D-5332-0CBA-F682-E5480CF0978B}"/>
              </a:ext>
            </a:extLst>
          </p:cNvPr>
          <p:cNvSpPr txBox="1">
            <a:spLocks/>
          </p:cNvSpPr>
          <p:nvPr/>
        </p:nvSpPr>
        <p:spPr>
          <a:xfrm>
            <a:off x="1305965" y="1951499"/>
            <a:ext cx="2219660" cy="2054893"/>
          </a:xfrm>
          <a:prstGeom prst="ellipse">
            <a:avLst/>
          </a:prstGeom>
          <a:solidFill>
            <a:srgbClr val="00B0F0"/>
          </a:solidFill>
          <a:ln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7839">
              <a:lnSpc>
                <a:spcPct val="90000"/>
              </a:lnSpc>
              <a:spcBef>
                <a:spcPct val="0"/>
              </a:spcBef>
              <a:spcAft>
                <a:spcPts val="550"/>
              </a:spcAft>
            </a:pPr>
            <a:r>
              <a:rPr lang="en-US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Source/Target Table dropped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A603-BF76-6982-0F0A-9F7BD45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5438" y="1257159"/>
            <a:ext cx="240714" cy="148676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3FEBA61-321A-EE74-1EC9-99FDF4A4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39583"/>
              </p:ext>
            </p:extLst>
          </p:nvPr>
        </p:nvGraphicFramePr>
        <p:xfrm>
          <a:off x="4109214" y="401346"/>
          <a:ext cx="7741920" cy="58532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27805">
                  <a:extLst>
                    <a:ext uri="{9D8B030D-6E8A-4147-A177-3AD203B41FA5}">
                      <a16:colId xmlns:a16="http://schemas.microsoft.com/office/drawing/2014/main" val="3059290198"/>
                    </a:ext>
                  </a:extLst>
                </a:gridCol>
                <a:gridCol w="3914115">
                  <a:extLst>
                    <a:ext uri="{9D8B030D-6E8A-4147-A177-3AD203B41FA5}">
                      <a16:colId xmlns:a16="http://schemas.microsoft.com/office/drawing/2014/main" val="2876296189"/>
                    </a:ext>
                  </a:extLst>
                </a:gridCol>
              </a:tblGrid>
              <a:tr h="537255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058132"/>
                  </a:ext>
                </a:extLst>
              </a:tr>
              <a:tr h="5316017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select </a:t>
                      </a:r>
                    </a:p>
                    <a:p>
                      <a:r>
                        <a:rPr lang="en-US" sz="1800" dirty="0"/>
                        <a:t>status_cd as 'status code',</a:t>
                      </a:r>
                    </a:p>
                    <a:p>
                      <a:r>
                        <a:rPr lang="en-US" sz="1800" dirty="0"/>
                        <a:t>status_cd_desc as 'desciption' </a:t>
                      </a:r>
                    </a:p>
                    <a:p>
                      <a:r>
                        <a:rPr lang="en-US" sz="1800" dirty="0"/>
                        <a:t>from ref_is_pend_status_code as ripsc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with ref_is_pend_status_code </a:t>
                      </a:r>
                      <a:r>
                        <a:rPr lang="en-US" sz="1800" dirty="0"/>
                        <a:t>as (</a:t>
                      </a:r>
                    </a:p>
                    <a:p>
                      <a:r>
                        <a:rPr lang="en-US" sz="1800" dirty="0"/>
                        <a:t>select 1 as status_cd_key_id, </a:t>
                      </a:r>
                    </a:p>
                    <a:p>
                      <a:r>
                        <a:rPr lang="en-US" sz="1800" dirty="0"/>
                        <a:t>'' as status_cd, </a:t>
                      </a:r>
                    </a:p>
                    <a:p>
                      <a:r>
                        <a:rPr lang="en-US" sz="1800" dirty="0"/>
                        <a:t>'' as status_cd_desc, </a:t>
                      </a:r>
                    </a:p>
                    <a:p>
                      <a:r>
                        <a:rPr lang="en-US" sz="1800" dirty="0"/>
                        <a:t>'' as status_type, </a:t>
                      </a:r>
                    </a:p>
                    <a:p>
                      <a:r>
                        <a:rPr lang="en-US" sz="1800" dirty="0"/>
                        <a:t>'' as display_ind, </a:t>
                      </a:r>
                    </a:p>
                    <a:p>
                      <a:r>
                        <a:rPr lang="en-US" sz="1800" dirty="0"/>
                        <a:t>'' as src_sys_name, </a:t>
                      </a:r>
                    </a:p>
                    <a:p>
                      <a:r>
                        <a:rPr lang="en-US" sz="1800" dirty="0"/>
                        <a:t>1 as batch_num, </a:t>
                      </a:r>
                    </a:p>
                    <a:p>
                      <a:r>
                        <a:rPr lang="en-US" sz="1800" dirty="0"/>
                        <a:t>1 as load_dts, </a:t>
                      </a:r>
                    </a:p>
                    <a:p>
                      <a:r>
                        <a:rPr lang="en-US" sz="1800" dirty="0"/>
                        <a:t>'' as lst_updt_usr, </a:t>
                      </a:r>
                    </a:p>
                    <a:p>
                      <a:r>
                        <a:rPr lang="en-US" sz="1800" dirty="0"/>
                        <a:t>1 as lst_updt_dts</a:t>
                      </a:r>
                    </a:p>
                    <a:p>
                      <a:r>
                        <a:rPr lang="en-US" sz="1800" dirty="0"/>
                        <a:t>)</a:t>
                      </a:r>
                    </a:p>
                    <a:p>
                      <a:r>
                        <a:rPr lang="en-US" sz="1800" dirty="0"/>
                        <a:t>select </a:t>
                      </a:r>
                    </a:p>
                    <a:p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status_cd </a:t>
                      </a:r>
                      <a:r>
                        <a:rPr lang="en-US" sz="1800" dirty="0"/>
                        <a:t>as 'status code',</a:t>
                      </a:r>
                    </a:p>
                    <a:p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status_cd_desc  </a:t>
                      </a:r>
                      <a:r>
                        <a:rPr lang="en-US" sz="1800" dirty="0"/>
                        <a:t>as 'desciption' </a:t>
                      </a:r>
                    </a:p>
                    <a:p>
                      <a:r>
                        <a:rPr lang="en-US" sz="1800" dirty="0"/>
                        <a:t>from </a:t>
                      </a:r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ref_is_pend_status_code </a:t>
                      </a:r>
                      <a:r>
                        <a:rPr lang="en-US" sz="1800" dirty="0"/>
                        <a:t>as ripsc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57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3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28E86D-5332-0CBA-F682-E5480CF0978B}"/>
              </a:ext>
            </a:extLst>
          </p:cNvPr>
          <p:cNvSpPr txBox="1">
            <a:spLocks/>
          </p:cNvSpPr>
          <p:nvPr/>
        </p:nvSpPr>
        <p:spPr>
          <a:xfrm>
            <a:off x="1501271" y="1809858"/>
            <a:ext cx="2152225" cy="2118538"/>
          </a:xfrm>
          <a:prstGeom prst="ellipse">
            <a:avLst/>
          </a:prstGeom>
          <a:solidFill>
            <a:srgbClr val="00B0F0"/>
          </a:solidFill>
          <a:ln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2056">
              <a:lnSpc>
                <a:spcPct val="90000"/>
              </a:lnSpc>
              <a:spcBef>
                <a:spcPct val="0"/>
              </a:spcBef>
              <a:spcAft>
                <a:spcPts val="365"/>
              </a:spcAft>
            </a:pP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 Table with Alias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DA603-BF76-6982-0F0A-9F7BD45897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73109" y="1208302"/>
            <a:ext cx="208548" cy="12880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D9C24-A342-D645-FC80-2D8CF444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20354"/>
              </p:ext>
            </p:extLst>
          </p:nvPr>
        </p:nvGraphicFramePr>
        <p:xfrm>
          <a:off x="3950988" y="3581373"/>
          <a:ext cx="7940286" cy="291922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70143">
                  <a:extLst>
                    <a:ext uri="{9D8B030D-6E8A-4147-A177-3AD203B41FA5}">
                      <a16:colId xmlns:a16="http://schemas.microsoft.com/office/drawing/2014/main" val="3059290198"/>
                    </a:ext>
                  </a:extLst>
                </a:gridCol>
                <a:gridCol w="3970143">
                  <a:extLst>
                    <a:ext uri="{9D8B030D-6E8A-4147-A177-3AD203B41FA5}">
                      <a16:colId xmlns:a16="http://schemas.microsoft.com/office/drawing/2014/main" val="2876296189"/>
                    </a:ext>
                  </a:extLst>
                </a:gridCol>
              </a:tblGrid>
              <a:tr h="449333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58132"/>
                  </a:ext>
                </a:extLst>
              </a:tr>
              <a:tr h="246989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with advice as </a:t>
                      </a:r>
                    </a:p>
                    <a:p>
                      <a:r>
                        <a:rPr lang="en-US" sz="1800" dirty="0"/>
                        <a:t>(select * from </a:t>
                      </a:r>
                    </a:p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fct_daily_trans_smry </a:t>
                      </a:r>
                      <a:r>
                        <a:rPr lang="en-US" sz="1800" dirty="0"/>
                        <a:t>as fdts </a:t>
                      </a:r>
                    </a:p>
                    <a:p>
                      <a:r>
                        <a:rPr lang="en-US" sz="1800" dirty="0"/>
                        <a:t>left join </a:t>
                      </a:r>
                    </a:p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rpt_dim_advisor </a:t>
                      </a:r>
                      <a:r>
                        <a:rPr lang="en-US" sz="1800" dirty="0"/>
                        <a:t>as rda</a:t>
                      </a:r>
                    </a:p>
                    <a:p>
                      <a:r>
                        <a:rPr lang="en-US" sz="1800" dirty="0"/>
                        <a:t>on fdts.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advisor_key_id </a:t>
                      </a:r>
                      <a:r>
                        <a:rPr lang="en-US" sz="1800" dirty="0"/>
                        <a:t>=rda.</a:t>
                      </a: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advisor_key_id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with advice as </a:t>
                      </a:r>
                    </a:p>
                    <a:p>
                      <a:r>
                        <a:rPr lang="en-US" sz="1800" dirty="0"/>
                        <a:t>(select * from </a:t>
                      </a:r>
                    </a:p>
                    <a:p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fct_dly_plcy_trx </a:t>
                      </a:r>
                      <a:r>
                        <a:rPr lang="en-US" sz="1800" dirty="0"/>
                        <a:t>as fdts </a:t>
                      </a:r>
                    </a:p>
                    <a:p>
                      <a:r>
                        <a:rPr lang="en-US" sz="1800" dirty="0"/>
                        <a:t>left join </a:t>
                      </a:r>
                    </a:p>
                    <a:p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dim_advsr </a:t>
                      </a:r>
                      <a:r>
                        <a:rPr lang="en-US" sz="1800" dirty="0"/>
                        <a:t>as rda</a:t>
                      </a:r>
                    </a:p>
                    <a:p>
                      <a:r>
                        <a:rPr lang="en-US" sz="1800" dirty="0"/>
                        <a:t>on fdts.</a:t>
                      </a:r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advsr_mdm_id </a:t>
                      </a:r>
                      <a:r>
                        <a:rPr lang="en-US" sz="1800" dirty="0"/>
                        <a:t>= rda.</a:t>
                      </a:r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dim_advsr_id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744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76A4BE-76D7-7122-750B-44DB4282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99613"/>
              </p:ext>
            </p:extLst>
          </p:nvPr>
        </p:nvGraphicFramePr>
        <p:xfrm>
          <a:off x="3950988" y="236925"/>
          <a:ext cx="8076066" cy="301532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67025">
                  <a:extLst>
                    <a:ext uri="{9D8B030D-6E8A-4147-A177-3AD203B41FA5}">
                      <a16:colId xmlns:a16="http://schemas.microsoft.com/office/drawing/2014/main" val="1637482960"/>
                    </a:ext>
                  </a:extLst>
                </a:gridCol>
                <a:gridCol w="1657858">
                  <a:extLst>
                    <a:ext uri="{9D8B030D-6E8A-4147-A177-3AD203B41FA5}">
                      <a16:colId xmlns:a16="http://schemas.microsoft.com/office/drawing/2014/main" val="2004681107"/>
                    </a:ext>
                  </a:extLst>
                </a:gridCol>
                <a:gridCol w="1980354">
                  <a:extLst>
                    <a:ext uri="{9D8B030D-6E8A-4147-A177-3AD203B41FA5}">
                      <a16:colId xmlns:a16="http://schemas.microsoft.com/office/drawing/2014/main" val="2116787293"/>
                    </a:ext>
                  </a:extLst>
                </a:gridCol>
                <a:gridCol w="2370829">
                  <a:extLst>
                    <a:ext uri="{9D8B030D-6E8A-4147-A177-3AD203B41FA5}">
                      <a16:colId xmlns:a16="http://schemas.microsoft.com/office/drawing/2014/main" val="2001745217"/>
                    </a:ext>
                  </a:extLst>
                </a:gridCol>
              </a:tblGrid>
              <a:tr h="8936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Source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Table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Target Column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8770573"/>
                  </a:ext>
                </a:extLst>
              </a:tr>
              <a:tr h="698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RPT_DIM_ADVISOR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Advisor_Key_Id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DIM_ADVSR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ADVSR_MDM_ID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7760676"/>
                  </a:ext>
                </a:extLst>
              </a:tr>
              <a:tr h="1422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FCT_DAILY_TRANS_SMRY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Advisor_Key_Id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FCT_DLY_PLCY_TRX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DIM_ADVSR_ID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750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1016</Words>
  <Application>Microsoft Office PowerPoint</Application>
  <PresentationFormat>Widescreen</PresentationFormat>
  <Paragraphs>211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Open Sans</vt:lpstr>
      <vt:lpstr>Wingdings 2</vt:lpstr>
      <vt:lpstr>Office Theme</vt:lpstr>
      <vt:lpstr>Code Converter </vt:lpstr>
      <vt:lpstr>Code Converter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Approach</dc:title>
  <dc:creator>Subramanyan, Praveen</dc:creator>
  <cp:lastModifiedBy>Bohara, Varun</cp:lastModifiedBy>
  <cp:revision>71</cp:revision>
  <dcterms:created xsi:type="dcterms:W3CDTF">2023-07-31T09:08:48Z</dcterms:created>
  <dcterms:modified xsi:type="dcterms:W3CDTF">2023-10-06T06:02:33Z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2023-07-31T09:08:48Z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d8607954-e371-45f1-91aa-9a2938f64a57</vt:lpwstr>
  </property>
  <property fmtid="{D5CDD505-2E9C-101B-9397-08002B2CF9AE}" pid="8" name="MSIP_Label_ea60d57e-af5b-4752-ac57-3e4f28ca11dc_ContentBits">
    <vt:lpwstr>0</vt:lpwstr>
  </property>
</Properties>
</file>