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57" r:id="rId3"/>
    <p:sldId id="260" r:id="rId4"/>
    <p:sldId id="261" r:id="rId5"/>
    <p:sldId id="259" r:id="rId6"/>
    <p:sldId id="262" r:id="rId7"/>
    <p:sldId id="264" r:id="rId8"/>
    <p:sldId id="265" r:id="rId9"/>
    <p:sldId id="267" r:id="rId10"/>
    <p:sldId id="266" r:id="rId11"/>
    <p:sldId id="263" r:id="rId12"/>
    <p:sldId id="268"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15947-26B1-4FC8-8A19-6892E44568CA}" type="datetimeFigureOut">
              <a:rPr lang="en-IN" smtClean="0"/>
              <a:t>24-10-2020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A58A-112C-4ED1-B08C-019BAF5A7330}" type="slidenum">
              <a:rPr lang="en-IN" smtClean="0"/>
              <a:t>‹#›</a:t>
            </a:fld>
            <a:endParaRPr lang="en-IN"/>
          </a:p>
        </p:txBody>
      </p:sp>
    </p:spTree>
    <p:extLst>
      <p:ext uri="{BB962C8B-B14F-4D97-AF65-F5344CB8AC3E}">
        <p14:creationId xmlns:p14="http://schemas.microsoft.com/office/powerpoint/2010/main" val="498509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3A58A-112C-4ED1-B08C-019BAF5A7330}" type="slidenum">
              <a:rPr lang="en-IN" smtClean="0"/>
              <a:t>13</a:t>
            </a:fld>
            <a:endParaRPr lang="en-IN"/>
          </a:p>
        </p:txBody>
      </p:sp>
    </p:spTree>
    <p:extLst>
      <p:ext uri="{BB962C8B-B14F-4D97-AF65-F5344CB8AC3E}">
        <p14:creationId xmlns:p14="http://schemas.microsoft.com/office/powerpoint/2010/main" val="71071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B659-5C72-46A4-B6DC-3F8ACF820C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20C850-7BE1-44FD-BBCF-9075FBD09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2D91B1-602E-4430-810B-56392424B6FE}"/>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31633BF2-29F7-467D-A14B-FEAD7E0AE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932E0-D790-47D5-BC30-13B68F15D455}"/>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3040949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615C-47FA-4F39-AC8E-263D774AD6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7DEE6C-8209-4A66-AA16-FAB460CA7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438C2-157C-4419-8B7F-41590FB246CF}"/>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9C4FB72F-7837-4726-975B-CD11DCB2E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56CB3-3EF6-4B49-9AF5-D85C60730F06}"/>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277566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2D83F-CCAD-43EC-98A3-2804B0D03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219D0-0EF9-47C0-AF2B-130ED2FB8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CE395-85B9-47C5-9590-0DA5986924BC}"/>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B143B62D-466E-4029-ADB4-3837B083C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3E642-0928-4C03-BAE7-6E183091ADA0}"/>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94047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979C-1DED-4A5E-8F4E-D4B5604241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D8CCED-A680-4908-8A20-43CB88D3A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8DE2B-6A0A-4DD6-BD42-309D81DCAEF3}"/>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7D63C678-C4C3-4A8A-9306-83D088FE7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16817-A1FF-42FA-9A40-9C71796E5E66}"/>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239897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66E2-F0BF-46BB-B5CD-F9E22AF1D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4C86F2-7562-461D-91DB-1B1DCE29C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F6DFB-E242-40E5-8672-90C8C76F41A3}"/>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423B78CF-6346-48F1-8898-B70D6F00A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C27FB-C3D0-42D3-9789-B7FD14547B6E}"/>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259724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C4D6-C127-4E84-8A30-739C2271B0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77C35-2599-46AF-9A44-73EB1AA23C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882925-F1E9-4F87-A53F-0D21578179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3D5028-0D5C-4E47-9884-7297E72E6B06}"/>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id="{8465E511-42AF-44EC-82C5-BEBA23815C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57F1EA-3CA7-4B26-94E4-8BA344B90D90}"/>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386366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98AE-50D6-4204-BA8A-4F4627CD6D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F06B8C-529D-4F3A-90DE-54E0E79B12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8717F7-FEE5-436F-B95B-72C9242193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40953B-611D-46FD-9898-6921608EB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B7D19-5E0E-4B96-93F9-D74518B8B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881197-AC15-4066-B770-E3B61B28DF74}"/>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8" name="Footer Placeholder 7">
            <a:extLst>
              <a:ext uri="{FF2B5EF4-FFF2-40B4-BE49-F238E27FC236}">
                <a16:creationId xmlns:a16="http://schemas.microsoft.com/office/drawing/2014/main" id="{2D3483F2-C46F-4752-8FD4-5C8BFCECB9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CD4DFD-7CE2-4B20-8817-8F3BAC5B4B33}"/>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1604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2478-EBEF-4C33-B9D9-3BC5BC2F3C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211303-1193-4C16-B360-675A1BA94409}"/>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4" name="Footer Placeholder 3">
            <a:extLst>
              <a:ext uri="{FF2B5EF4-FFF2-40B4-BE49-F238E27FC236}">
                <a16:creationId xmlns:a16="http://schemas.microsoft.com/office/drawing/2014/main" id="{09FFDB76-14BE-47A5-85CC-AD13045C06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A478CC-77D4-473C-ABB9-8887ABAFED2C}"/>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326440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8CD462-02EA-4A41-BE3E-65D33EE78386}"/>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3" name="Footer Placeholder 2">
            <a:extLst>
              <a:ext uri="{FF2B5EF4-FFF2-40B4-BE49-F238E27FC236}">
                <a16:creationId xmlns:a16="http://schemas.microsoft.com/office/drawing/2014/main" id="{24F03091-C671-4C3B-BBEC-EB346678F2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2B739E-E5B8-4DB2-B66D-E489382D0FDD}"/>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62499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D732-BC38-4600-B988-3D3A3C848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405438-4452-4A1B-8AB0-357CA8D8E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040C64-6DEA-416A-A668-11DA98225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7B820-2522-4127-816F-B68BA7C9E405}"/>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id="{AD88AECC-47FE-44DA-96B2-B58EB6F7E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923DB1-B609-4245-B60F-52AED48270BD}"/>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28961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570B5-BC68-4396-8494-7FFEABFF6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09FD8D-525E-4A80-BA80-17A847F42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01886B-8F37-4F07-8456-F9C8EF7E1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BA420-B785-4D6E-9391-FBB3CB0963F1}"/>
              </a:ext>
            </a:extLst>
          </p:cNvPr>
          <p:cNvSpPr>
            <a:spLocks noGrp="1"/>
          </p:cNvSpPr>
          <p:nvPr>
            <p:ph type="dt" sz="half" idx="10"/>
          </p:nvPr>
        </p:nvSpPr>
        <p:spPr/>
        <p:txBody>
          <a:bodyPr/>
          <a:lstStyle/>
          <a:p>
            <a:fld id="{9EF69E87-21EE-4BF0-8847-205AB327FE1A}" type="datetimeFigureOut">
              <a:rPr lang="en-IN" smtClean="0"/>
              <a:pPr/>
              <a:t>24-10-2020</a:t>
            </a:fld>
            <a:endParaRPr lang="en-IN"/>
          </a:p>
        </p:txBody>
      </p:sp>
      <p:sp>
        <p:nvSpPr>
          <p:cNvPr id="6" name="Footer Placeholder 5">
            <a:extLst>
              <a:ext uri="{FF2B5EF4-FFF2-40B4-BE49-F238E27FC236}">
                <a16:creationId xmlns:a16="http://schemas.microsoft.com/office/drawing/2014/main" id="{791B3371-E980-40C9-886F-0486D67A8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12B94-37B8-4819-B2A4-7B9D9DB44E09}"/>
              </a:ext>
            </a:extLst>
          </p:cNvPr>
          <p:cNvSpPr>
            <a:spLocks noGrp="1"/>
          </p:cNvSpPr>
          <p:nvPr>
            <p:ph type="sldNum" sz="quarter" idx="12"/>
          </p:nvPr>
        </p:nvSpPr>
        <p:spPr/>
        <p:txBody>
          <a:bodyPr/>
          <a:lstStyle/>
          <a:p>
            <a:fld id="{F661CC13-527B-497F-A805-E8D6D10EC6BB}" type="slidenum">
              <a:rPr lang="en-IN" smtClean="0"/>
              <a:pPr/>
              <a:t>‹#›</a:t>
            </a:fld>
            <a:endParaRPr lang="en-IN"/>
          </a:p>
        </p:txBody>
      </p:sp>
    </p:spTree>
    <p:extLst>
      <p:ext uri="{BB962C8B-B14F-4D97-AF65-F5344CB8AC3E}">
        <p14:creationId xmlns:p14="http://schemas.microsoft.com/office/powerpoint/2010/main" val="247915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FA745-BB8D-4678-8D74-DC183E996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1C3ED-E6D6-41EF-AA7C-19941CC53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38A02-C0FE-4B3A-B02A-1FFF718C9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F69E87-21EE-4BF0-8847-205AB327FE1A}" type="datetimeFigureOut">
              <a:rPr lang="en-IN" smtClean="0"/>
              <a:pPr/>
              <a:t>24-10-2020</a:t>
            </a:fld>
            <a:endParaRPr lang="en-IN"/>
          </a:p>
        </p:txBody>
      </p:sp>
      <p:sp>
        <p:nvSpPr>
          <p:cNvPr id="5" name="Footer Placeholder 4">
            <a:extLst>
              <a:ext uri="{FF2B5EF4-FFF2-40B4-BE49-F238E27FC236}">
                <a16:creationId xmlns:a16="http://schemas.microsoft.com/office/drawing/2014/main" id="{D5647EC2-ABFC-43FE-BD73-74B33CDBC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0111C6-A518-4AEE-9FB6-CF03B7845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CC13-527B-497F-A805-E8D6D10EC6BB}" type="slidenum">
              <a:rPr lang="en-IN" smtClean="0"/>
              <a:pPr/>
              <a:t>‹#›</a:t>
            </a:fld>
            <a:endParaRPr lang="en-IN"/>
          </a:p>
        </p:txBody>
      </p:sp>
    </p:spTree>
    <p:extLst>
      <p:ext uri="{BB962C8B-B14F-4D97-AF65-F5344CB8AC3E}">
        <p14:creationId xmlns:p14="http://schemas.microsoft.com/office/powerpoint/2010/main" val="5757780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croll.in/article/843911/how-memes-have-made-it-easier-to-spread-anger-and-hat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47B3-FA6F-40D3-8643-6BAD6F314E1B}"/>
              </a:ext>
            </a:extLst>
          </p:cNvPr>
          <p:cNvSpPr>
            <a:spLocks noGrp="1"/>
          </p:cNvSpPr>
          <p:nvPr>
            <p:ph type="ctrTitle"/>
          </p:nvPr>
        </p:nvSpPr>
        <p:spPr/>
        <p:txBody>
          <a:bodyPr/>
          <a:lstStyle/>
          <a:p>
            <a:r>
              <a:rPr lang="en-IN" b="1" dirty="0"/>
              <a:t>Literature Survey</a:t>
            </a:r>
          </a:p>
        </p:txBody>
      </p:sp>
    </p:spTree>
    <p:extLst>
      <p:ext uri="{BB962C8B-B14F-4D97-AF65-F5344CB8AC3E}">
        <p14:creationId xmlns:p14="http://schemas.microsoft.com/office/powerpoint/2010/main" val="40144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3B593-BDA5-45CD-983D-E028A8F313B9}"/>
              </a:ext>
            </a:extLst>
          </p:cNvPr>
          <p:cNvSpPr>
            <a:spLocks noGrp="1"/>
          </p:cNvSpPr>
          <p:nvPr>
            <p:ph idx="1"/>
          </p:nvPr>
        </p:nvSpPr>
        <p:spPr>
          <a:xfrm>
            <a:off x="838200" y="506777"/>
            <a:ext cx="10515600" cy="6276975"/>
          </a:xfrm>
        </p:spPr>
        <p:txBody>
          <a:bodyPr>
            <a:normAutofit/>
          </a:bodyPr>
          <a:lstStyle/>
          <a:p>
            <a:pPr marL="0" indent="0" algn="just">
              <a:lnSpc>
                <a:spcPct val="107000"/>
              </a:lnSpc>
              <a:spcAft>
                <a:spcPts val="800"/>
              </a:spcAft>
              <a:buNone/>
              <a:tabLst>
                <a:tab pos="3589020" algn="l"/>
              </a:tabLst>
            </a:pPr>
            <a:endParaRPr lang="en-IN" sz="14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20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Experiments </a:t>
            </a: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Text descriptors : VGG-16 and BERT</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Classifier : A Multi-Layer Perceptron (MLP) with two Hidden Layers, Hidden size = 100</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SGD with momentum, learning rate = 0.01, momentum = 0.9, Batch size = 30.</a:t>
            </a:r>
          </a:p>
          <a:p>
            <a:pPr marL="800100" lvl="1" indent="-342900" algn="just">
              <a:lnSpc>
                <a:spcPct val="107000"/>
              </a:lnSpc>
              <a:spcAft>
                <a:spcPts val="800"/>
              </a:spcAft>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Result : Large loss functions.</a:t>
            </a:r>
          </a:p>
          <a:p>
            <a:pPr marL="0" indent="0" algn="just">
              <a:lnSpc>
                <a:spcPct val="107000"/>
              </a:lnSpc>
              <a:spcAft>
                <a:spcPts val="800"/>
              </a:spcAft>
              <a:buNone/>
              <a:tabLst>
                <a:tab pos="3589020" algn="l"/>
              </a:tabLst>
            </a:pPr>
            <a:r>
              <a:rPr lang="en-IN" sz="1800" dirty="0">
                <a:effectLst/>
                <a:latin typeface="Times New Roman" panose="02020603050405020304" pitchFamily="18" charset="0"/>
                <a:ea typeface="Calibri" panose="020F0502020204030204" pitchFamily="34" charset="0"/>
              </a:rPr>
              <a:t> </a:t>
            </a:r>
          </a:p>
          <a:p>
            <a:pPr marL="800100" lvl="1" indent="-342900" algn="just">
              <a:lnSpc>
                <a:spcPct val="107000"/>
              </a:lnSpc>
              <a:buFont typeface="Wingdings" panose="05000000000000000000" pitchFamily="2" charset="2"/>
              <a:buChar char=""/>
              <a:tabLst>
                <a:tab pos="3589020" algn="l"/>
              </a:tabLst>
            </a:pPr>
            <a:r>
              <a:rPr lang="en-IN" sz="1800" dirty="0">
                <a:effectLst/>
                <a:latin typeface="Times New Roman" panose="02020603050405020304" pitchFamily="18" charset="0"/>
                <a:ea typeface="Calibri" panose="020F0502020204030204" pitchFamily="34" charset="0"/>
              </a:rPr>
              <a:t>Optimizer : Adam with β1 = 0.9 and β2 = 0.999.</a:t>
            </a:r>
          </a:p>
          <a:p>
            <a:pPr lvl="3" algn="just">
              <a:lnSpc>
                <a:spcPct val="107000"/>
              </a:lnSpc>
              <a:spcAft>
                <a:spcPts val="800"/>
              </a:spcAft>
              <a:buFont typeface="+mj-lt"/>
              <a:buAutoNum type="romanLcPeriod"/>
              <a:tabLst>
                <a:tab pos="3589020" algn="l"/>
              </a:tabLst>
            </a:pPr>
            <a:r>
              <a:rPr lang="en-IN" dirty="0">
                <a:effectLst/>
                <a:latin typeface="Times New Roman" panose="02020603050405020304" pitchFamily="18" charset="0"/>
                <a:ea typeface="Calibri" panose="020F0502020204030204" pitchFamily="34" charset="0"/>
              </a:rPr>
              <a:t>Improved accuracy (84%)</a:t>
            </a:r>
          </a:p>
          <a:p>
            <a:pPr marL="1371600" lvl="3" indent="0" algn="just">
              <a:lnSpc>
                <a:spcPct val="107000"/>
              </a:lnSpc>
              <a:spcAft>
                <a:spcPts val="800"/>
              </a:spcAft>
              <a:buNone/>
              <a:tabLst>
                <a:tab pos="3589020" algn="l"/>
              </a:tabLst>
            </a:pPr>
            <a:endParaRPr lang="en-IN"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Possible Other Descriptor : XLNET model which has been proved to outperform BERT.</a:t>
            </a:r>
          </a:p>
          <a:p>
            <a:pPr marL="0" indent="0">
              <a:buNone/>
            </a:pPr>
            <a:endParaRPr lang="en-IN" dirty="0"/>
          </a:p>
        </p:txBody>
      </p:sp>
    </p:spTree>
    <p:extLst>
      <p:ext uri="{BB962C8B-B14F-4D97-AF65-F5344CB8AC3E}">
        <p14:creationId xmlns:p14="http://schemas.microsoft.com/office/powerpoint/2010/main" val="202172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218" y="855394"/>
            <a:ext cx="10515600" cy="1356360"/>
          </a:xfrm>
        </p:spPr>
        <p:txBody>
          <a:bodyPr>
            <a:normAutofit/>
          </a:bodyPr>
          <a:lstStyle/>
          <a:p>
            <a:pPr marL="342900" indent="-3429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Conclusion : </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Calibri" panose="020F0502020204030204" pitchFamily="34" charset="0"/>
              </a:rPr>
              <a:t>The quality of the annotations </a:t>
            </a:r>
            <a:r>
              <a:rPr lang="en-IN" sz="2000" dirty="0">
                <a:latin typeface="Times New Roman" panose="02020603050405020304" pitchFamily="18" charset="0"/>
                <a:ea typeface="Calibri" panose="020F0502020204030204" pitchFamily="34" charset="0"/>
              </a:rPr>
              <a:t>was </a:t>
            </a:r>
            <a:r>
              <a:rPr lang="en-IN" sz="2000" dirty="0">
                <a:effectLst/>
                <a:latin typeface="Times New Roman" panose="02020603050405020304" pitchFamily="18" charset="0"/>
                <a:ea typeface="Calibri" panose="020F0502020204030204" pitchFamily="34" charset="0"/>
              </a:rPr>
              <a:t>very bad, and this has probably been one of the main limitation of the project and reasons to get much worse training and evaluation of the model.</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366F7-220A-477A-874E-156994C8FFAE}"/>
              </a:ext>
            </a:extLst>
          </p:cNvPr>
          <p:cNvSpPr>
            <a:spLocks noGrp="1"/>
          </p:cNvSpPr>
          <p:nvPr>
            <p:ph idx="1"/>
          </p:nvPr>
        </p:nvSpPr>
        <p:spPr>
          <a:xfrm>
            <a:off x="838200" y="942486"/>
            <a:ext cx="10515600" cy="5223852"/>
          </a:xfrm>
        </p:spPr>
        <p:txBody>
          <a:bodyPr/>
          <a:lstStyle/>
          <a:p>
            <a:pPr>
              <a:lnSpc>
                <a:spcPct val="107000"/>
              </a:lnSpc>
              <a:spcAft>
                <a:spcPts val="800"/>
              </a:spcAft>
              <a:tabLst>
                <a:tab pos="3589020" algn="l"/>
              </a:tabLst>
            </a:pPr>
            <a:r>
              <a:rPr lang="en-IN" sz="1800" b="1" dirty="0">
                <a:effectLst/>
                <a:latin typeface="Times New Roman" panose="02020603050405020304" pitchFamily="18" charset="0"/>
                <a:ea typeface="Calibri" panose="020F0502020204030204" pitchFamily="34" charset="0"/>
              </a:rPr>
              <a:t>Reference  Paper 2 : “</a:t>
            </a:r>
            <a:r>
              <a:rPr lang="en-IN" sz="1800" dirty="0">
                <a:effectLst/>
                <a:latin typeface="Times New Roman" panose="02020603050405020304" pitchFamily="18" charset="0"/>
                <a:ea typeface="Calibri" panose="020F0502020204030204" pitchFamily="34" charset="0"/>
              </a:rPr>
              <a:t>VISUALBERT: A SIMPLE AND PERFORMANT BASELINE FOR VISION AND LANGUAGE”</a:t>
            </a: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Authors: Liunian Harold Li, Mark Yatskar, Da Yin , Cho-</a:t>
            </a:r>
            <a:r>
              <a:rPr lang="en-IN" sz="1800" dirty="0" err="1">
                <a:effectLst/>
                <a:latin typeface="Times New Roman" panose="02020603050405020304" pitchFamily="18" charset="0"/>
                <a:ea typeface="Calibri" panose="020F0502020204030204" pitchFamily="34" charset="0"/>
              </a:rPr>
              <a:t>Jui</a:t>
            </a:r>
            <a:r>
              <a:rPr lang="en-IN" sz="1800" dirty="0">
                <a:effectLst/>
                <a:latin typeface="Times New Roman" panose="02020603050405020304" pitchFamily="18" charset="0"/>
                <a:ea typeface="Calibri" panose="020F0502020204030204" pitchFamily="34" charset="0"/>
              </a:rPr>
              <a:t> Hsieh &amp;   Kai-Wei Chang</a:t>
            </a:r>
          </a:p>
          <a:p>
            <a:pPr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Credential: University of California, Los Angeles, Allen Institute for Artificial Intelligence, Peking University.</a:t>
            </a:r>
          </a:p>
          <a:p>
            <a:pPr marL="0" indent="0">
              <a:lnSpc>
                <a:spcPct val="107000"/>
              </a:lnSpc>
              <a:spcAft>
                <a:spcPts val="800"/>
              </a:spcAft>
              <a:buNone/>
              <a:tabLst>
                <a:tab pos="3589020" algn="l"/>
              </a:tabLst>
            </a:pPr>
            <a:r>
              <a:rPr lang="en-IN" sz="1800" dirty="0">
                <a:effectLst/>
                <a:latin typeface="Times New Roman" panose="02020603050405020304" pitchFamily="18" charset="0"/>
                <a:ea typeface="Calibri" panose="020F0502020204030204" pitchFamily="34" charset="0"/>
              </a:rPr>
              <a:t> </a:t>
            </a:r>
          </a:p>
          <a:p>
            <a:pPr>
              <a:lnSpc>
                <a:spcPct val="107000"/>
              </a:lnSpc>
              <a:spcAft>
                <a:spcPts val="800"/>
              </a:spcAft>
              <a:buFont typeface="Wingdings" panose="05000000000000000000" pitchFamily="2" charset="2"/>
              <a:buChar char="q"/>
              <a:tabLst>
                <a:tab pos="3589020" algn="l"/>
              </a:tabLst>
            </a:pPr>
            <a:r>
              <a:rPr lang="en-IN" sz="1800" b="1" dirty="0">
                <a:effectLst/>
                <a:latin typeface="Times New Roman" panose="02020603050405020304" pitchFamily="18" charset="0"/>
                <a:ea typeface="Calibri" panose="020F0502020204030204" pitchFamily="34" charset="0"/>
              </a:rPr>
              <a:t>Work Summary</a:t>
            </a:r>
            <a:r>
              <a:rPr lang="en-IN" sz="1800" dirty="0">
                <a:effectLst/>
                <a:latin typeface="Times New Roman" panose="02020603050405020304" pitchFamily="18" charset="0"/>
                <a:ea typeface="Calibri" panose="020F0502020204030204" pitchFamily="34" charset="0"/>
              </a:rPr>
              <a:t> : They propose VisualBERT, a simple and flexible framework for modeling a broad range of vision-and-language tasks.</a:t>
            </a:r>
          </a:p>
          <a:p>
            <a:pPr lvl="1">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Further they propose two visually-grounded language model objectives for pre-training VisualBERT on image caption data.</a:t>
            </a:r>
          </a:p>
          <a:p>
            <a:pPr marL="0" indent="0">
              <a:buNone/>
            </a:pPr>
            <a:endParaRPr lang="en-IN" dirty="0"/>
          </a:p>
        </p:txBody>
      </p:sp>
    </p:spTree>
    <p:extLst>
      <p:ext uri="{BB962C8B-B14F-4D97-AF65-F5344CB8AC3E}">
        <p14:creationId xmlns:p14="http://schemas.microsoft.com/office/powerpoint/2010/main" val="274956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4AD59CED-324C-44C4-A86B-74BE3D858539}"/>
              </a:ext>
            </a:extLst>
          </p:cNvPr>
          <p:cNvSpPr>
            <a:spLocks noGrp="1"/>
          </p:cNvSpPr>
          <p:nvPr>
            <p:ph idx="1"/>
          </p:nvPr>
        </p:nvSpPr>
        <p:spPr>
          <a:xfrm>
            <a:off x="765908" y="424974"/>
            <a:ext cx="11254154" cy="6433026"/>
          </a:xfrm>
        </p:spPr>
        <p:txBody>
          <a:bodyPr>
            <a:normAutofit fontScale="25000" lnSpcReduction="20000"/>
          </a:bodyPr>
          <a:lstStyle/>
          <a:p>
            <a:pPr>
              <a:lnSpc>
                <a:spcPct val="107000"/>
              </a:lnSpc>
              <a:spcAft>
                <a:spcPts val="800"/>
              </a:spcAft>
              <a:buFont typeface="Wingdings" panose="05000000000000000000" pitchFamily="2" charset="2"/>
              <a:buChar char="q"/>
              <a:tabLst>
                <a:tab pos="3589020" algn="l"/>
              </a:tabLst>
            </a:pPr>
            <a:r>
              <a:rPr lang="en-IN" sz="6400" b="1" dirty="0">
                <a:effectLst/>
                <a:latin typeface="Times New Roman" panose="02020603050405020304" pitchFamily="18" charset="0"/>
                <a:ea typeface="Calibri" panose="020F0502020204030204" pitchFamily="34" charset="0"/>
              </a:rPr>
              <a:t>Introduction : </a:t>
            </a:r>
            <a:endParaRPr lang="en-IN" sz="6400" dirty="0">
              <a:effectLst/>
              <a:latin typeface="Times New Roman" panose="02020603050405020304" pitchFamily="18" charset="0"/>
              <a:ea typeface="Calibri" panose="020F0502020204030204" pitchFamily="34" charset="0"/>
            </a:endParaRPr>
          </a:p>
          <a:p>
            <a:pPr>
              <a:lnSpc>
                <a:spcPct val="107000"/>
              </a:lnSpc>
              <a:spcAft>
                <a:spcPts val="800"/>
              </a:spcAft>
              <a:tabLst>
                <a:tab pos="3589020" algn="l"/>
              </a:tabLst>
            </a:pPr>
            <a:r>
              <a:rPr lang="en-IN" sz="6400" dirty="0">
                <a:effectLst/>
                <a:latin typeface="Times New Roman" panose="02020603050405020304" pitchFamily="18" charset="0"/>
                <a:ea typeface="Calibri" panose="020F0502020204030204" pitchFamily="34" charset="0"/>
              </a:rPr>
              <a:t>VisualBERT, a simple and flexible model designed for capturing rich semantics in the image and associated text.	</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1. VisualBERT : Integration of  “BERT” a recent Transformer-based model for natural language processing, and pretrained object proposals systems such as “Faster-RCNN”.</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2. In particular, image features extracted from object proposals are treated as unordered input tokens and fed into VisualBERT along with text. The text and image inputs are “jointly processed” by multiple Transformer layers in VisualBERT. The rich interaction among words and object proposals allows the model to capture the intricate associations between text and image.</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           3. Pre-training VisualBERT on image caption data(COCO), where  detailed semantics of an image are expressed in natural language. </a:t>
            </a:r>
          </a:p>
          <a:p>
            <a:pPr marL="742950" lvl="1" indent="-285750">
              <a:lnSpc>
                <a:spcPct val="107000"/>
              </a:lnSpc>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Two Reasons for pre-training:</a:t>
            </a:r>
          </a:p>
          <a:p>
            <a:pPr marL="1143000" lvl="2" indent="-228600">
              <a:lnSpc>
                <a:spcPct val="107000"/>
              </a:lnSpc>
              <a:buFont typeface="Wingdings" panose="05000000000000000000" pitchFamily="2" charset="2"/>
              <a:buChar char=""/>
              <a:tabLst>
                <a:tab pos="3589020" algn="l"/>
              </a:tabLst>
            </a:pPr>
            <a:r>
              <a:rPr lang="en-IN" sz="6400" dirty="0">
                <a:effectLst/>
                <a:latin typeface="Times New Roman" panose="02020603050405020304" pitchFamily="18" charset="0"/>
                <a:ea typeface="Calibri" panose="020F0502020204030204" pitchFamily="34" charset="0"/>
              </a:rPr>
              <a:t> Part of the text is masked and the model learns to predict the masked words based on the remaining text and visual context; </a:t>
            </a:r>
          </a:p>
          <a:p>
            <a:pPr marL="1143000" lvl="2" indent="-228600">
              <a:lnSpc>
                <a:spcPct val="107000"/>
              </a:lnSpc>
              <a:spcAft>
                <a:spcPts val="800"/>
              </a:spcAft>
              <a:buFont typeface="Wingdings" panose="05000000000000000000" pitchFamily="2" charset="2"/>
              <a:buChar char=""/>
              <a:tabLst>
                <a:tab pos="3589020" algn="l"/>
              </a:tabLst>
            </a:pPr>
            <a:r>
              <a:rPr lang="en-IN" sz="6400" dirty="0">
                <a:effectLst/>
                <a:latin typeface="Times New Roman" panose="02020603050405020304" pitchFamily="18" charset="0"/>
                <a:ea typeface="Calibri" panose="020F0502020204030204" pitchFamily="34" charset="0"/>
              </a:rPr>
              <a:t> The model is trained to determine whether the provided text matches the image. </a:t>
            </a:r>
          </a:p>
          <a:p>
            <a:pPr marL="0" indent="0">
              <a:lnSpc>
                <a:spcPct val="107000"/>
              </a:lnSpc>
              <a:spcAft>
                <a:spcPts val="800"/>
              </a:spcAft>
              <a:buNone/>
              <a:tabLst>
                <a:tab pos="3589020" algn="l"/>
              </a:tabLst>
            </a:pPr>
            <a:r>
              <a:rPr lang="en-IN" sz="6400" dirty="0">
                <a:effectLst/>
                <a:latin typeface="Times New Roman" panose="02020603050405020304" pitchFamily="18" charset="0"/>
                <a:ea typeface="Calibri" panose="020F0502020204030204" pitchFamily="34" charset="0"/>
              </a:rPr>
              <a:t>This shows that such pre-training on image caption data is important  for VisualBERT to learn transferable text and visual representations.</a:t>
            </a:r>
          </a:p>
          <a:p>
            <a:pPr marL="0" indent="0">
              <a:lnSpc>
                <a:spcPct val="107000"/>
              </a:lnSpc>
              <a:spcAft>
                <a:spcPts val="800"/>
              </a:spcAft>
              <a:buNone/>
              <a:tabLst>
                <a:tab pos="3589020" algn="l"/>
              </a:tabLst>
            </a:pPr>
            <a:r>
              <a:rPr lang="en-IN" sz="6400" dirty="0">
                <a:latin typeface="Times New Roman" panose="02020603050405020304" pitchFamily="18" charset="0"/>
                <a:ea typeface="Calibri" panose="020F0502020204030204" pitchFamily="34" charset="0"/>
              </a:rPr>
              <a:t>Additionally,</a:t>
            </a:r>
            <a:endParaRPr lang="en-IN" sz="6400" dirty="0">
              <a:effectLst/>
              <a:latin typeface="Times New Roman" panose="02020603050405020304" pitchFamily="18" charset="0"/>
              <a:ea typeface="Calibri" panose="020F0502020204030204" pitchFamily="34" charset="0"/>
            </a:endParaRPr>
          </a:p>
          <a:p>
            <a:pPr marL="342900" lvl="0" indent="-342900">
              <a:lnSpc>
                <a:spcPct val="107000"/>
              </a:lnSpc>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VisualBERT learns to ground entities and encode certain dependency relationships between words and image regions, which helps model understand the detailed semantics of an image . In VisualBERT, the self-attention mechanism allows the model to capture the implicit relations between objects. </a:t>
            </a:r>
          </a:p>
          <a:p>
            <a:pPr marL="742950" lvl="1" indent="-285750">
              <a:lnSpc>
                <a:spcPct val="107000"/>
              </a:lnSpc>
              <a:spcAft>
                <a:spcPts val="800"/>
              </a:spcAft>
              <a:buFont typeface="Symbol" panose="05050102010706020507" pitchFamily="18" charset="2"/>
              <a:buChar char=""/>
              <a:tabLst>
                <a:tab pos="3589020" algn="l"/>
              </a:tabLst>
            </a:pPr>
            <a:r>
              <a:rPr lang="en-IN" sz="6400" dirty="0">
                <a:effectLst/>
                <a:latin typeface="Times New Roman" panose="02020603050405020304" pitchFamily="18" charset="0"/>
                <a:ea typeface="Calibri" panose="020F0502020204030204" pitchFamily="34" charset="0"/>
              </a:rPr>
              <a:t>Furthermore,  pre-training on image caption data is an effective way to teach the model how to capture such relations</a:t>
            </a:r>
            <a:r>
              <a:rPr lang="en-IN" sz="1600" dirty="0">
                <a:effectLst/>
                <a:latin typeface="Times New Roman" panose="02020603050405020304" pitchFamily="18" charset="0"/>
                <a:ea typeface="Calibri" panose="020F0502020204030204" pitchFamily="34" charset="0"/>
              </a:rPr>
              <a:t>.</a:t>
            </a:r>
          </a:p>
          <a:p>
            <a:endParaRPr lang="en-IN" dirty="0"/>
          </a:p>
        </p:txBody>
      </p:sp>
    </p:spTree>
    <p:extLst>
      <p:ext uri="{BB962C8B-B14F-4D97-AF65-F5344CB8AC3E}">
        <p14:creationId xmlns:p14="http://schemas.microsoft.com/office/powerpoint/2010/main" val="351405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E80A07-7529-4494-9236-E0B163355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369" y="1171680"/>
            <a:ext cx="10515600" cy="4030207"/>
          </a:xfrm>
        </p:spPr>
      </p:pic>
    </p:spTree>
    <p:extLst>
      <p:ext uri="{BB962C8B-B14F-4D97-AF65-F5344CB8AC3E}">
        <p14:creationId xmlns:p14="http://schemas.microsoft.com/office/powerpoint/2010/main" val="152426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655A1-3C7E-4649-804F-DA2E329A2DC3}"/>
              </a:ext>
            </a:extLst>
          </p:cNvPr>
          <p:cNvSpPr>
            <a:spLocks noGrp="1"/>
          </p:cNvSpPr>
          <p:nvPr>
            <p:ph idx="1"/>
          </p:nvPr>
        </p:nvSpPr>
        <p:spPr>
          <a:xfrm>
            <a:off x="838200" y="551716"/>
            <a:ext cx="11197492" cy="5919421"/>
          </a:xfrm>
        </p:spPr>
        <p:txBody>
          <a:bodyPr/>
          <a:lstStyle/>
          <a:p>
            <a:pPr algn="just">
              <a:lnSpc>
                <a:spcPct val="107000"/>
              </a:lnSpc>
              <a:spcAft>
                <a:spcPts val="800"/>
              </a:spcAft>
              <a:tabLst>
                <a:tab pos="3589020" algn="l"/>
              </a:tabLst>
            </a:pPr>
            <a:r>
              <a:rPr lang="en-IN" sz="1800" b="1" dirty="0">
                <a:effectLst/>
                <a:latin typeface="Times New Roman" panose="02020603050405020304" pitchFamily="18" charset="0"/>
                <a:ea typeface="Calibri" panose="020F0502020204030204" pitchFamily="34" charset="0"/>
              </a:rPr>
              <a:t>Training VisualBERT </a:t>
            </a:r>
            <a:r>
              <a:rPr lang="en-IN" sz="1400" b="1" dirty="0">
                <a:effectLst/>
                <a:latin typeface="Times New Roman" panose="02020603050405020304" pitchFamily="18" charset="0"/>
                <a:ea typeface="Calibri" panose="020F0502020204030204" pitchFamily="34" charset="0"/>
              </a:rPr>
              <a:t>: </a:t>
            </a:r>
            <a:endParaRPr lang="en-IN" sz="1400" dirty="0">
              <a:effectLst/>
              <a:latin typeface="Times New Roman" panose="02020603050405020304" pitchFamily="18" charset="0"/>
              <a:ea typeface="Calibri" panose="020F0502020204030204" pitchFamily="34" charset="0"/>
            </a:endParaRPr>
          </a:p>
          <a:p>
            <a:pPr lvl="1"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rPr>
              <a:t>Procedure : </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1</a:t>
            </a:r>
            <a:r>
              <a:rPr lang="en-IN" sz="1000" dirty="0">
                <a:latin typeface="Times New Roman" panose="02020603050405020304" pitchFamily="18" charset="0"/>
                <a:ea typeface="Calibri" panose="020F0502020204030204" pitchFamily="34" charset="0"/>
              </a:rPr>
              <a:t>. </a:t>
            </a:r>
            <a:r>
              <a:rPr lang="en-IN" sz="1600" b="1" dirty="0">
                <a:effectLst/>
                <a:latin typeface="Times New Roman" panose="02020603050405020304" pitchFamily="18" charset="0"/>
                <a:ea typeface="Calibri" panose="020F0502020204030204" pitchFamily="34" charset="0"/>
              </a:rPr>
              <a:t>Task-Agnostic Pre-Training</a:t>
            </a:r>
            <a:r>
              <a:rPr lang="en-IN" sz="1600" dirty="0">
                <a:effectLst/>
                <a:latin typeface="Times New Roman" panose="02020603050405020304" pitchFamily="18" charset="0"/>
                <a:ea typeface="Calibri" panose="020F0502020204030204" pitchFamily="34" charset="0"/>
              </a:rPr>
              <a:t> </a:t>
            </a:r>
            <a:r>
              <a:rPr lang="en-IN" sz="1000" dirty="0">
                <a:effectLst/>
                <a:latin typeface="Times New Roman" panose="02020603050405020304" pitchFamily="18" charset="0"/>
                <a:ea typeface="Calibri" panose="020F0502020204030204" pitchFamily="34" charset="0"/>
              </a:rPr>
              <a:t>:</a:t>
            </a:r>
          </a:p>
          <a:p>
            <a:pPr marL="800100" lvl="1" indent="-342900" algn="just">
              <a:lnSpc>
                <a:spcPct val="107000"/>
              </a:lnSpc>
              <a:buFont typeface="Symbol" panose="05050102010706020507" pitchFamily="18" charset="2"/>
              <a:buChar char=""/>
              <a:tabLst>
                <a:tab pos="3589020" algn="l"/>
              </a:tabLst>
            </a:pPr>
            <a:r>
              <a:rPr lang="en-IN" sz="1600" dirty="0">
                <a:effectLst/>
                <a:latin typeface="Times New Roman" panose="02020603050405020304" pitchFamily="18" charset="0"/>
                <a:ea typeface="Calibri" panose="020F0502020204030204" pitchFamily="34" charset="0"/>
              </a:rPr>
              <a:t>Train VisualBERT: Using COCO image caption dataset using two visually-grounded language model objectives.</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Masked language modeling with the image. Some elements of text input are masked and must be predicted but vectors corresponding to image regions are not masked. </a:t>
            </a:r>
          </a:p>
          <a:p>
            <a:pPr marL="1200150" lvl="2" indent="-285750">
              <a:lnSpc>
                <a:spcPct val="107000"/>
              </a:lnSpc>
              <a:buFont typeface="+mj-lt"/>
              <a:buAutoNum type="alphaLcPeriod"/>
              <a:tabLst>
                <a:tab pos="3589020" algn="l"/>
              </a:tabLst>
            </a:pPr>
            <a:r>
              <a:rPr lang="en-IN" sz="1600" dirty="0">
                <a:effectLst/>
                <a:latin typeface="Times New Roman" panose="02020603050405020304" pitchFamily="18" charset="0"/>
                <a:ea typeface="Calibri" panose="020F0502020204030204" pitchFamily="34" charset="0"/>
              </a:rPr>
              <a:t>Sentence-image prediction: For COCO, where there are multiple captions corresponding to one image, we provide a text segment consisting of two captions. One of the caption is describing the image, while the other has a 50% chance to be another corresponding caption and a 50% chance to be a randomly drawn caption. The model is trained to distinguish these two situations. </a:t>
            </a:r>
          </a:p>
          <a:p>
            <a:pPr marL="457200" lvl="1" indent="0" algn="just">
              <a:lnSpc>
                <a:spcPct val="107000"/>
              </a:lnSpc>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2. </a:t>
            </a:r>
            <a:r>
              <a:rPr lang="en-IN" sz="1600" b="1" dirty="0">
                <a:effectLst/>
                <a:latin typeface="Times New Roman" panose="02020603050405020304" pitchFamily="18" charset="0"/>
                <a:ea typeface="Calibri" panose="020F0502020204030204" pitchFamily="34" charset="0"/>
              </a:rPr>
              <a:t>Task-Specific Pre-Training</a:t>
            </a:r>
            <a:r>
              <a:rPr lang="en-IN" sz="1600" dirty="0">
                <a:effectLst/>
                <a:latin typeface="Times New Roman" panose="02020603050405020304" pitchFamily="18" charset="0"/>
                <a:ea typeface="Calibri" panose="020F0502020204030204" pitchFamily="34" charset="0"/>
              </a:rPr>
              <a:t> : Before fine-tuning VisualBERT to a downstream task, they find it beneficial to train the model using the data of the task with the masked language modeling with the image objective. This step allows the model to adapt to the new target domain.</a:t>
            </a:r>
          </a:p>
          <a:p>
            <a:pPr marL="457200" lvl="1" indent="0" algn="just">
              <a:lnSpc>
                <a:spcPct val="107000"/>
              </a:lnSpc>
              <a:spcAft>
                <a:spcPts val="800"/>
              </a:spcAft>
              <a:buNone/>
              <a:tabLst>
                <a:tab pos="3589020" algn="l"/>
              </a:tabLst>
            </a:pPr>
            <a:r>
              <a:rPr lang="en-IN" sz="1600" dirty="0">
                <a:latin typeface="Times New Roman" panose="02020603050405020304" pitchFamily="18" charset="0"/>
                <a:ea typeface="Calibri" panose="020F0502020204030204" pitchFamily="34" charset="0"/>
              </a:rPr>
              <a:t>3. </a:t>
            </a:r>
            <a:r>
              <a:rPr lang="en-IN" sz="1600" b="1" dirty="0">
                <a:effectLst/>
                <a:latin typeface="Times New Roman" panose="02020603050405020304" pitchFamily="18" charset="0"/>
                <a:ea typeface="Calibri" panose="020F0502020204030204" pitchFamily="34" charset="0"/>
              </a:rPr>
              <a:t>Fine-Tuning</a:t>
            </a:r>
            <a:r>
              <a:rPr lang="en-IN" sz="1600" dirty="0">
                <a:effectLst/>
                <a:latin typeface="Times New Roman" panose="02020603050405020304" pitchFamily="18" charset="0"/>
                <a:ea typeface="Calibri" panose="020F0502020204030204" pitchFamily="34" charset="0"/>
              </a:rPr>
              <a:t> : This step mirrors BERT fine-tuning, where a task-specific input, output, and objective are introduced, and the Transformer is trained to maximize performance on the task.</a:t>
            </a:r>
          </a:p>
          <a:p>
            <a:endParaRPr lang="en-IN" dirty="0"/>
          </a:p>
        </p:txBody>
      </p:sp>
    </p:spTree>
    <p:extLst>
      <p:ext uri="{BB962C8B-B14F-4D97-AF65-F5344CB8AC3E}">
        <p14:creationId xmlns:p14="http://schemas.microsoft.com/office/powerpoint/2010/main" val="28111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1D02D-5B82-4675-BFC3-2AFB7C944E80}"/>
              </a:ext>
            </a:extLst>
          </p:cNvPr>
          <p:cNvSpPr>
            <a:spLocks noGrp="1"/>
          </p:cNvSpPr>
          <p:nvPr>
            <p:ph idx="1"/>
          </p:nvPr>
        </p:nvSpPr>
        <p:spPr>
          <a:xfrm>
            <a:off x="767861" y="933939"/>
            <a:ext cx="11056815" cy="5924061"/>
          </a:xfrm>
        </p:spPr>
        <p:txBody>
          <a:bodyPr>
            <a:normAutofit/>
          </a:bodyPr>
          <a:lstStyle/>
          <a:p>
            <a:pPr algn="just">
              <a:lnSpc>
                <a:spcPct val="107000"/>
              </a:lnSpc>
              <a:spcAft>
                <a:spcPts val="800"/>
              </a:spcAft>
              <a:buFont typeface="Wingdings" panose="05000000000000000000" pitchFamily="2" charset="2"/>
              <a:buChar char="q"/>
              <a:tabLst>
                <a:tab pos="3589020" algn="l"/>
              </a:tabLst>
            </a:pPr>
            <a:r>
              <a:rPr lang="en-IN" sz="1800" b="1" dirty="0">
                <a:effectLst/>
                <a:latin typeface="Open Sans" panose="020B0606030504020204" pitchFamily="34" charset="0"/>
                <a:ea typeface="Calibri" panose="020F0502020204030204" pitchFamily="34" charset="0"/>
              </a:rPr>
              <a:t>Experiment  : </a:t>
            </a:r>
            <a:endParaRPr lang="en-IN" sz="1800" dirty="0">
              <a:effectLst/>
              <a:latin typeface="Times New Roman" panose="02020603050405020304" pitchFamily="18" charset="0"/>
              <a:ea typeface="Calibri" panose="020F0502020204030204" pitchFamily="34" charset="0"/>
            </a:endParaRPr>
          </a:p>
          <a:p>
            <a:pPr marL="457200" algn="just">
              <a:lnSpc>
                <a:spcPct val="107000"/>
              </a:lnSpc>
              <a:spcAft>
                <a:spcPts val="800"/>
              </a:spcAft>
              <a:tabLst>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Evaluation of VisualBERT on </a:t>
            </a:r>
            <a:r>
              <a:rPr lang="en-IN" sz="1800" dirty="0">
                <a:latin typeface="Times New Roman" panose="02020603050405020304" pitchFamily="18" charset="0"/>
                <a:ea typeface="Calibri" panose="020F0502020204030204" pitchFamily="34" charset="0"/>
                <a:cs typeface="Times New Roman" panose="02020603050405020304" pitchFamily="18" charset="0"/>
              </a:rPr>
              <a:t>two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different types of vision-and-language applications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nSpc>
                <a:spcPct val="107000"/>
              </a:lnSpc>
              <a:buFont typeface="+mj-lt"/>
              <a:buAutoNum type="arabicPeriod"/>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 Question Answering (VQA 2.0)</a:t>
            </a:r>
          </a:p>
          <a:p>
            <a:pPr marL="800100" lvl="1" indent="-342900">
              <a:lnSpc>
                <a:spcPct val="107000"/>
              </a:lnSpc>
              <a:buFont typeface="+mj-lt"/>
              <a:buAutoNum type="arabicPeriod"/>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 Commonsense Reasoning (VCR) </a:t>
            </a:r>
          </a:p>
          <a:p>
            <a:pPr marL="693420">
              <a:lnSpc>
                <a:spcPct val="107000"/>
              </a:lnSpc>
              <a:spcAft>
                <a:spcPts val="800"/>
              </a:spcAft>
              <a:tabLst>
                <a:tab pos="548640" algn="l"/>
                <a:tab pos="358902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Optimizer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all Models : SGD with Adam</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full model with parameter initialization from BERT that undergoes pre-training on COCO, pre-training on the task data, and fine-tuning for the task. </a:t>
            </a:r>
          </a:p>
          <a:p>
            <a:pPr marL="342900" lvl="0" indent="-342900" algn="just">
              <a:lnSpc>
                <a:spcPct val="107000"/>
              </a:lnSpc>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 w/o Early Fusion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VisualBERT but where image representations are not combined with the text in the initial Transformer layer but instead at the very end with a new Transformer layer. This allows us to test whether interaction between language and vision throughout the whole Transformer stack is important to performance. </a:t>
            </a:r>
          </a:p>
          <a:p>
            <a:pPr marL="342900" lvl="0" indent="-342900" algn="just">
              <a:lnSpc>
                <a:spcPct val="107000"/>
              </a:lnSpc>
              <a:spcAft>
                <a:spcPts val="800"/>
              </a:spcAft>
              <a:buFont typeface="Symbol" panose="05050102010706020507" pitchFamily="18" charset="2"/>
              <a:buChar char=""/>
              <a:tabLst>
                <a:tab pos="358902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VisualBERT w/o COCO Pre-training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VisualBERT but where they skip task-agnostic pre-training on COCO captions. This allows to validate the importance of this step.</a:t>
            </a:r>
          </a:p>
          <a:p>
            <a:pPr marL="0" indent="0">
              <a:buNone/>
            </a:pPr>
            <a:endParaRPr lang="en-IN" dirty="0"/>
          </a:p>
        </p:txBody>
      </p:sp>
    </p:spTree>
    <p:extLst>
      <p:ext uri="{BB962C8B-B14F-4D97-AF65-F5344CB8AC3E}">
        <p14:creationId xmlns:p14="http://schemas.microsoft.com/office/powerpoint/2010/main" val="1333497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DA65A-3AFB-4FCF-9FB4-B2137DB876DB}"/>
              </a:ext>
            </a:extLst>
          </p:cNvPr>
          <p:cNvSpPr>
            <a:spLocks noGrp="1"/>
          </p:cNvSpPr>
          <p:nvPr>
            <p:ph idx="1"/>
          </p:nvPr>
        </p:nvSpPr>
        <p:spPr>
          <a:xfrm>
            <a:off x="627185" y="100037"/>
            <a:ext cx="10668000" cy="6278880"/>
          </a:xfrm>
        </p:spPr>
        <p:txBody>
          <a:bodyPr>
            <a:normAutofit/>
          </a:bodyPr>
          <a:lstStyle/>
          <a:p>
            <a:pPr indent="0" algn="just">
              <a:lnSpc>
                <a:spcPct val="107000"/>
              </a:lnSpc>
              <a:spcAft>
                <a:spcPts val="800"/>
              </a:spcAft>
              <a:buNone/>
              <a:tabLst>
                <a:tab pos="3589020" algn="l"/>
              </a:tabLst>
            </a:pPr>
            <a:endParaRPr lang="en-IN" sz="1800" dirty="0">
              <a:effectLst/>
              <a:latin typeface="Times New Roman" panose="02020603050405020304" pitchFamily="18" charset="0"/>
              <a:ea typeface="Calibri" panose="020F0502020204030204" pitchFamily="34" charset="0"/>
            </a:endParaRPr>
          </a:p>
          <a:p>
            <a:pPr marL="0" lvl="0" indent="0" algn="just">
              <a:lnSpc>
                <a:spcPct val="107000"/>
              </a:lnSpc>
              <a:spcAft>
                <a:spcPts val="800"/>
              </a:spcAft>
              <a:buNone/>
              <a:tabLst>
                <a:tab pos="3589020" algn="l"/>
              </a:tabLst>
            </a:pPr>
            <a:r>
              <a:rPr lang="en-IN" sz="1800" b="1" dirty="0">
                <a:effectLst/>
                <a:latin typeface="Times New Roman" panose="02020603050405020304" pitchFamily="18" charset="0"/>
                <a:ea typeface="Calibri" panose="020F0502020204030204" pitchFamily="34" charset="0"/>
              </a:rPr>
              <a:t>1</a:t>
            </a:r>
            <a:r>
              <a:rPr lang="en-IN" sz="1200"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VQA</a:t>
            </a:r>
            <a:r>
              <a:rPr lang="en-IN" b="1" dirty="0">
                <a:effectLst/>
                <a:latin typeface="Times New Roman" panose="02020603050405020304" pitchFamily="18" charset="0"/>
                <a:ea typeface="Calibri" panose="020F0502020204030204" pitchFamily="34" charset="0"/>
              </a:rPr>
              <a:t> </a:t>
            </a:r>
            <a:r>
              <a:rPr lang="en-IN" sz="2000" b="1" dirty="0">
                <a:effectLst/>
                <a:latin typeface="Times New Roman" panose="02020603050405020304" pitchFamily="18" charset="0"/>
                <a:ea typeface="Calibri" panose="020F0502020204030204" pitchFamily="34" charset="0"/>
              </a:rPr>
              <a:t>:</a:t>
            </a:r>
            <a:endParaRPr lang="en-IN" sz="1400" b="1"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2000" dirty="0">
                <a:effectLst/>
                <a:latin typeface="Times New Roman" panose="02020603050405020304" pitchFamily="18" charset="0"/>
                <a:ea typeface="Calibri" panose="020F0502020204030204" pitchFamily="34" charset="0"/>
              </a:rPr>
              <a:t>Dataset :  VQA (2.0) </a:t>
            </a:r>
            <a:r>
              <a:rPr lang="en-IN" sz="1600" dirty="0">
                <a:effectLst/>
                <a:latin typeface="Times New Roman" panose="02020603050405020304" pitchFamily="18" charset="0"/>
                <a:ea typeface="Calibri" panose="020F0502020204030204" pitchFamily="34" charset="0"/>
              </a:rPr>
              <a:t>: </a:t>
            </a:r>
          </a:p>
          <a:p>
            <a:pPr lvl="1">
              <a:lnSpc>
                <a:spcPct val="107000"/>
              </a:lnSpc>
              <a:spcAft>
                <a:spcPts val="800"/>
              </a:spcAft>
              <a:buSzPts val="1000"/>
              <a:tabLst>
                <a:tab pos="914400" algn="l"/>
              </a:tabLst>
            </a:pPr>
            <a:r>
              <a:rPr lang="en-IN" sz="1800" dirty="0">
                <a:solidFill>
                  <a:srgbClr val="222222"/>
                </a:solidFill>
                <a:effectLst/>
                <a:latin typeface="Times New Roman" panose="02020603050405020304" pitchFamily="18" charset="0"/>
                <a:ea typeface="Times New Roman" panose="02020603050405020304" pitchFamily="18" charset="0"/>
              </a:rPr>
              <a:t>COCO images</a:t>
            </a:r>
            <a:br>
              <a:rPr lang="en-IN" sz="1800" dirty="0">
                <a:solidFill>
                  <a:srgbClr val="222222"/>
                </a:solidFill>
                <a:effectLst/>
                <a:latin typeface="Times New Roman" panose="02020603050405020304" pitchFamily="18" charset="0"/>
                <a:ea typeface="Times New Roman" panose="02020603050405020304" pitchFamily="18" charset="0"/>
              </a:rPr>
            </a:br>
            <a:r>
              <a:rPr lang="en-IN" sz="1800" dirty="0">
                <a:solidFill>
                  <a:srgbClr val="222222"/>
                </a:solidFill>
                <a:effectLst/>
                <a:latin typeface="Times New Roman" panose="02020603050405020304" pitchFamily="18" charset="0"/>
                <a:ea typeface="Times New Roman" panose="02020603050405020304" pitchFamily="18" charset="0"/>
              </a:rPr>
              <a:t>(all of current train/</a:t>
            </a:r>
            <a:r>
              <a:rPr lang="en-IN" sz="1800" dirty="0" err="1">
                <a:solidFill>
                  <a:srgbClr val="222222"/>
                </a:solidFill>
                <a:effectLst/>
                <a:latin typeface="Times New Roman" panose="02020603050405020304" pitchFamily="18" charset="0"/>
                <a:ea typeface="Times New Roman" panose="02020603050405020304" pitchFamily="18" charset="0"/>
              </a:rPr>
              <a:t>val</a:t>
            </a:r>
            <a:r>
              <a:rPr lang="en-IN" sz="1800" dirty="0">
                <a:solidFill>
                  <a:srgbClr val="222222"/>
                </a:solidFill>
                <a:effectLst/>
                <a:latin typeface="Times New Roman" panose="02020603050405020304" pitchFamily="18" charset="0"/>
                <a:ea typeface="Times New Roman" panose="02020603050405020304" pitchFamily="18" charset="0"/>
              </a:rPr>
              <a:t>/test)</a:t>
            </a:r>
            <a:r>
              <a:rPr lang="en-IN" sz="1800" dirty="0">
                <a:latin typeface="Times New Roman" panose="02020603050405020304" pitchFamily="18" charset="0"/>
                <a:ea typeface="Times New Roman" panose="02020603050405020304" pitchFamily="18" charset="0"/>
              </a:rPr>
              <a:t>,</a:t>
            </a:r>
            <a:r>
              <a:rPr lang="en-IN" sz="1800" dirty="0">
                <a:solidFill>
                  <a:srgbClr val="222222"/>
                </a:solidFill>
                <a:effectLst/>
                <a:latin typeface="Times New Roman" panose="02020603050405020304" pitchFamily="18" charset="0"/>
                <a:ea typeface="Times New Roman" panose="02020603050405020304" pitchFamily="18" charset="0"/>
              </a:rPr>
              <a:t> Questions ,ground truth answers </a:t>
            </a:r>
            <a:endParaRPr lang="en-IN" sz="18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rPr>
              <a:t>Training :  Faster RCNN for image features</a:t>
            </a:r>
            <a:r>
              <a:rPr lang="en-IN" sz="2000" dirty="0">
                <a:solidFill>
                  <a:srgbClr val="222222"/>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rPr>
              <a:t>Model Performance :</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6" name="Picture 5">
            <a:extLst>
              <a:ext uri="{FF2B5EF4-FFF2-40B4-BE49-F238E27FC236}">
                <a16:creationId xmlns:a16="http://schemas.microsoft.com/office/drawing/2014/main" id="{FF5A28F3-882B-4157-AD2D-0079E17ED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468" y="4042610"/>
            <a:ext cx="8809146" cy="1764631"/>
          </a:xfrm>
          <a:prstGeom prst="rect">
            <a:avLst/>
          </a:prstGeom>
        </p:spPr>
      </p:pic>
    </p:spTree>
    <p:extLst>
      <p:ext uri="{BB962C8B-B14F-4D97-AF65-F5344CB8AC3E}">
        <p14:creationId xmlns:p14="http://schemas.microsoft.com/office/powerpoint/2010/main" val="219230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F1EAB-6064-44B1-BAFC-326DE7F83C0D}"/>
              </a:ext>
            </a:extLst>
          </p:cNvPr>
          <p:cNvSpPr>
            <a:spLocks noGrp="1"/>
          </p:cNvSpPr>
          <p:nvPr>
            <p:ph idx="1"/>
          </p:nvPr>
        </p:nvSpPr>
        <p:spPr>
          <a:xfrm>
            <a:off x="599214" y="962231"/>
            <a:ext cx="10515600" cy="6002922"/>
          </a:xfrm>
        </p:spPr>
        <p:txBody>
          <a:bodyPr/>
          <a:lstStyle/>
          <a:p>
            <a:pPr marL="0" lvl="0" indent="0">
              <a:lnSpc>
                <a:spcPct val="107000"/>
              </a:lnSpc>
              <a:buNone/>
            </a:pPr>
            <a:r>
              <a:rPr lang="en-IN" sz="1800" dirty="0">
                <a:solidFill>
                  <a:srgbClr val="222222"/>
                </a:solidFill>
                <a:effectLst/>
                <a:latin typeface="Times New Roman" panose="02020603050405020304" pitchFamily="18" charset="0"/>
                <a:ea typeface="Times New Roman" panose="02020603050405020304" pitchFamily="18" charset="0"/>
              </a:rPr>
              <a:t>2. </a:t>
            </a:r>
            <a:r>
              <a:rPr lang="en-IN" sz="18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VCR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Dataset : VCR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objects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list of objects detected, for instance, ["person", "person", "horse", "horse", "horse", "horse"]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img_fn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the filename of the image, within the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vcr1images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metadata_fn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the json metadata file for the image, within the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vcr1images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directory.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Tokenized version of the question. Detection tags are represented as lists, so one example might be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["What", "are", [0,1], "doing", "?"]</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which corresponds to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What are 0 and 1 doing?</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where 0 and 1 are indexes (starting at 0) into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objects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A list of four answer choices, with the same format as </a:t>
            </a:r>
            <a:r>
              <a:rPr lang="en-IN" sz="1800" dirty="0">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question</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answer_label</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 Which answer (0 to 3) is right in </a:t>
            </a:r>
            <a:r>
              <a:rPr lang="en-IN" sz="1800" dirty="0" err="1">
                <a:solidFill>
                  <a:srgbClr val="E83E8C"/>
                </a:solidFill>
                <a:effectLst/>
                <a:latin typeface="Times New Roman" panose="02020603050405020304" pitchFamily="18" charset="0"/>
                <a:ea typeface="Times New Roman" panose="02020603050405020304" pitchFamily="18" charset="0"/>
                <a:cs typeface="Times New Roman" panose="02020603050405020304" pitchFamily="18" charset="0"/>
              </a:rPr>
              <a:t>answer_choices</a:t>
            </a:r>
            <a:r>
              <a:rPr lang="en-IN" sz="18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3968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0E3C-8939-4A98-9B18-D45EDFB728A4}"/>
              </a:ext>
            </a:extLst>
          </p:cNvPr>
          <p:cNvSpPr>
            <a:spLocks noGrp="1"/>
          </p:cNvSpPr>
          <p:nvPr>
            <p:ph idx="1"/>
          </p:nvPr>
        </p:nvSpPr>
        <p:spPr>
          <a:xfrm>
            <a:off x="728784" y="813533"/>
            <a:ext cx="10515600" cy="6044467"/>
          </a:xfrm>
        </p:spPr>
        <p:txBody>
          <a:bodyPr/>
          <a:lstStyle/>
          <a:p>
            <a:pPr marL="0" indent="0">
              <a:buNone/>
            </a:pPr>
            <a:r>
              <a:rPr lang="en-IN" sz="1800" dirty="0">
                <a:solidFill>
                  <a:srgbClr val="222222"/>
                </a:solidFill>
                <a:effectLst/>
                <a:latin typeface="Times New Roman" panose="02020603050405020304" pitchFamily="18" charset="0"/>
                <a:ea typeface="Times New Roman" panose="02020603050405020304" pitchFamily="18" charset="0"/>
              </a:rPr>
              <a:t>Model Performance : </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sz="1800" b="1" dirty="0">
              <a:solidFill>
                <a:srgbClr val="222222"/>
              </a:solidFill>
              <a:effectLst/>
              <a:latin typeface="Times New Roman" panose="02020603050405020304" pitchFamily="18" charset="0"/>
              <a:ea typeface="Times New Roman" panose="02020603050405020304" pitchFamily="18" charset="0"/>
            </a:endParaRPr>
          </a:p>
          <a:p>
            <a:pPr marL="0" indent="0">
              <a:buNone/>
            </a:pPr>
            <a:r>
              <a:rPr lang="en-IN" sz="1800" b="1" dirty="0">
                <a:solidFill>
                  <a:srgbClr val="222222"/>
                </a:solidFill>
                <a:effectLst/>
                <a:latin typeface="Times New Roman" panose="02020603050405020304" pitchFamily="18" charset="0"/>
                <a:ea typeface="Times New Roman" panose="02020603050405020304" pitchFamily="18" charset="0"/>
              </a:rPr>
              <a:t>Conclusion </a:t>
            </a:r>
            <a:r>
              <a:rPr lang="en-IN" sz="1800" dirty="0">
                <a:solidFill>
                  <a:srgbClr val="222222"/>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rPr>
              <a:t>Despite VisualBERT is simple, it achieves strong performance on these above evaluation tasks.</a:t>
            </a:r>
            <a:endParaRPr lang="en-IN" sz="1800" dirty="0">
              <a:effectLst/>
              <a:latin typeface="Times New Roman" panose="02020603050405020304" pitchFamily="18" charset="0"/>
              <a:ea typeface="Calibri" panose="020F0502020204030204" pitchFamily="34" charset="0"/>
            </a:endParaRPr>
          </a:p>
          <a:p>
            <a:pPr marL="0" indent="0">
              <a:buNone/>
            </a:pPr>
            <a:endParaRPr lang="en-IN" dirty="0"/>
          </a:p>
        </p:txBody>
      </p:sp>
      <p:pic>
        <p:nvPicPr>
          <p:cNvPr id="6" name="Picture 5">
            <a:extLst>
              <a:ext uri="{FF2B5EF4-FFF2-40B4-BE49-F238E27FC236}">
                <a16:creationId xmlns:a16="http://schemas.microsoft.com/office/drawing/2014/main" id="{73D8091B-D739-41AD-A713-052A4CED4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086" y="1588168"/>
            <a:ext cx="8754487" cy="1840831"/>
          </a:xfrm>
          <a:prstGeom prst="rect">
            <a:avLst/>
          </a:prstGeom>
        </p:spPr>
      </p:pic>
    </p:spTree>
    <p:extLst>
      <p:ext uri="{BB962C8B-B14F-4D97-AF65-F5344CB8AC3E}">
        <p14:creationId xmlns:p14="http://schemas.microsoft.com/office/powerpoint/2010/main" val="364248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DCA5-95FA-4757-BB98-C99F818596B4}"/>
              </a:ext>
            </a:extLst>
          </p:cNvPr>
          <p:cNvSpPr>
            <a:spLocks noGrp="1"/>
          </p:cNvSpPr>
          <p:nvPr>
            <p:ph type="title"/>
          </p:nvPr>
        </p:nvSpPr>
        <p:spPr/>
        <p:txBody>
          <a:bodyPr/>
          <a:lstStyle/>
          <a:p>
            <a:r>
              <a:rPr lang="en-US" dirty="0"/>
              <a:t>Hateful Memes</a:t>
            </a:r>
            <a:endParaRPr lang="en-IN" dirty="0"/>
          </a:p>
        </p:txBody>
      </p:sp>
      <p:sp>
        <p:nvSpPr>
          <p:cNvPr id="3" name="Content Placeholder 2">
            <a:extLst>
              <a:ext uri="{FF2B5EF4-FFF2-40B4-BE49-F238E27FC236}">
                <a16:creationId xmlns:a16="http://schemas.microsoft.com/office/drawing/2014/main" id="{47E405DD-0DA4-448A-BC5C-D96CD6E2FFF6}"/>
              </a:ext>
            </a:extLst>
          </p:cNvPr>
          <p:cNvSpPr>
            <a:spLocks noGrp="1"/>
          </p:cNvSpPr>
          <p:nvPr>
            <p:ph idx="1"/>
          </p:nvPr>
        </p:nvSpPr>
        <p:spPr/>
        <p:txBody>
          <a:bodyPr/>
          <a:lstStyle/>
          <a:p>
            <a:r>
              <a:rPr lang="en-US" dirty="0"/>
              <a:t>Non Hateful Memes</a:t>
            </a:r>
          </a:p>
          <a:p>
            <a:endParaRPr lang="en-IN" dirty="0"/>
          </a:p>
        </p:txBody>
      </p:sp>
      <p:pic>
        <p:nvPicPr>
          <p:cNvPr id="4" name="Picture 3" descr="meme1.jpg"/>
          <p:cNvPicPr>
            <a:picLocks noChangeAspect="1"/>
          </p:cNvPicPr>
          <p:nvPr/>
        </p:nvPicPr>
        <p:blipFill>
          <a:blip r:embed="rId2"/>
          <a:stretch>
            <a:fillRect/>
          </a:stretch>
        </p:blipFill>
        <p:spPr>
          <a:xfrm>
            <a:off x="1181685" y="2236763"/>
            <a:ext cx="3727939" cy="3938954"/>
          </a:xfrm>
          <a:prstGeom prst="rect">
            <a:avLst/>
          </a:prstGeom>
        </p:spPr>
      </p:pic>
      <p:sp>
        <p:nvSpPr>
          <p:cNvPr id="5" name="Right Arrow 4"/>
          <p:cNvSpPr/>
          <p:nvPr/>
        </p:nvSpPr>
        <p:spPr>
          <a:xfrm>
            <a:off x="5148775" y="3446586"/>
            <a:ext cx="1195754" cy="737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meme3.jpg"/>
          <p:cNvPicPr>
            <a:picLocks noChangeAspect="1"/>
          </p:cNvPicPr>
          <p:nvPr/>
        </p:nvPicPr>
        <p:blipFill>
          <a:blip r:embed="rId3"/>
          <a:stretch>
            <a:fillRect/>
          </a:stretch>
        </p:blipFill>
        <p:spPr>
          <a:xfrm>
            <a:off x="6811033" y="2405575"/>
            <a:ext cx="4316511" cy="3657600"/>
          </a:xfrm>
          <a:prstGeom prst="rect">
            <a:avLst/>
          </a:prstGeom>
        </p:spPr>
      </p:pic>
      <p:sp>
        <p:nvSpPr>
          <p:cNvPr id="7" name="TextBox 6"/>
          <p:cNvSpPr txBox="1"/>
          <p:nvPr/>
        </p:nvSpPr>
        <p:spPr>
          <a:xfrm>
            <a:off x="7723164" y="1899138"/>
            <a:ext cx="1788310" cy="400110"/>
          </a:xfrm>
          <a:prstGeom prst="rect">
            <a:avLst/>
          </a:prstGeom>
          <a:noFill/>
        </p:spPr>
        <p:txBody>
          <a:bodyPr wrap="none" rtlCol="0">
            <a:spAutoFit/>
          </a:bodyPr>
          <a:lstStyle/>
          <a:p>
            <a:r>
              <a:rPr lang="en-US" sz="2000" dirty="0"/>
              <a:t>Hateful Memes</a:t>
            </a:r>
            <a:endParaRPr lang="en-IN" sz="2000" dirty="0"/>
          </a:p>
        </p:txBody>
      </p:sp>
      <p:sp>
        <p:nvSpPr>
          <p:cNvPr id="8" name="TextBox 7"/>
          <p:cNvSpPr txBox="1"/>
          <p:nvPr/>
        </p:nvSpPr>
        <p:spPr>
          <a:xfrm>
            <a:off x="5458265" y="1800666"/>
            <a:ext cx="399918" cy="400110"/>
          </a:xfrm>
          <a:prstGeom prst="rect">
            <a:avLst/>
          </a:prstGeom>
          <a:noFill/>
        </p:spPr>
        <p:txBody>
          <a:bodyPr wrap="none" rtlCol="0">
            <a:spAutoFit/>
          </a:bodyPr>
          <a:lstStyle/>
          <a:p>
            <a:r>
              <a:rPr lang="en-US" sz="2000" dirty="0" err="1"/>
              <a:t>vs</a:t>
            </a:r>
            <a:endParaRPr lang="en-IN" sz="2000" dirty="0"/>
          </a:p>
        </p:txBody>
      </p:sp>
    </p:spTree>
    <p:extLst>
      <p:ext uri="{BB962C8B-B14F-4D97-AF65-F5344CB8AC3E}">
        <p14:creationId xmlns:p14="http://schemas.microsoft.com/office/powerpoint/2010/main" val="19936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281354"/>
            <a:ext cx="2313454" cy="523220"/>
          </a:xfrm>
          <a:prstGeom prst="rect">
            <a:avLst/>
          </a:prstGeom>
          <a:noFill/>
        </p:spPr>
        <p:txBody>
          <a:bodyPr wrap="none" rtlCol="0">
            <a:spAutoFit/>
          </a:bodyPr>
          <a:lstStyle/>
          <a:p>
            <a:r>
              <a:rPr lang="en-US" sz="2800" dirty="0"/>
              <a:t>Rise of memes</a:t>
            </a:r>
            <a:endParaRPr lang="en-IN" sz="2800" dirty="0"/>
          </a:p>
        </p:txBody>
      </p:sp>
      <p:pic>
        <p:nvPicPr>
          <p:cNvPr id="3" name="Picture 2" descr="meme2.png"/>
          <p:cNvPicPr>
            <a:picLocks noChangeAspect="1"/>
          </p:cNvPicPr>
          <p:nvPr/>
        </p:nvPicPr>
        <p:blipFill>
          <a:blip r:embed="rId2"/>
          <a:stretch>
            <a:fillRect/>
          </a:stretch>
        </p:blipFill>
        <p:spPr>
          <a:xfrm>
            <a:off x="956603" y="815627"/>
            <a:ext cx="10818055" cy="53281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4061" y="562708"/>
            <a:ext cx="5593904" cy="369332"/>
          </a:xfrm>
          <a:prstGeom prst="rect">
            <a:avLst/>
          </a:prstGeom>
          <a:noFill/>
        </p:spPr>
        <p:txBody>
          <a:bodyPr wrap="none" rtlCol="0">
            <a:spAutoFit/>
          </a:bodyPr>
          <a:lstStyle/>
          <a:p>
            <a:r>
              <a:rPr lang="en-US" dirty="0"/>
              <a:t>Why to classify between hateful memes and fine memes?</a:t>
            </a:r>
          </a:p>
        </p:txBody>
      </p:sp>
      <p:sp>
        <p:nvSpPr>
          <p:cNvPr id="3" name="TextBox 2"/>
          <p:cNvSpPr txBox="1"/>
          <p:nvPr/>
        </p:nvSpPr>
        <p:spPr>
          <a:xfrm>
            <a:off x="731519" y="1322362"/>
            <a:ext cx="7272997" cy="2031325"/>
          </a:xfrm>
          <a:prstGeom prst="rect">
            <a:avLst/>
          </a:prstGeom>
          <a:noFill/>
        </p:spPr>
        <p:txBody>
          <a:bodyPr wrap="square" rtlCol="0">
            <a:spAutoFit/>
          </a:bodyPr>
          <a:lstStyle/>
          <a:p>
            <a:r>
              <a:rPr lang="en-US" dirty="0">
                <a:hlinkClick r:id="rId2"/>
              </a:rPr>
              <a:t>How memes have made it easier to spread anger and hate?</a:t>
            </a:r>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7375-2A83-4CFE-BA92-82A5B8D8E256}"/>
              </a:ext>
            </a:extLst>
          </p:cNvPr>
          <p:cNvSpPr>
            <a:spLocks noGrp="1"/>
          </p:cNvSpPr>
          <p:nvPr>
            <p:ph type="title"/>
          </p:nvPr>
        </p:nvSpPr>
        <p:spPr/>
        <p:txBody>
          <a:bodyPr/>
          <a:lstStyle/>
          <a:p>
            <a:r>
              <a:rPr lang="en-US" dirty="0"/>
              <a:t>Datasets Available</a:t>
            </a:r>
            <a:endParaRPr lang="en-IN" dirty="0"/>
          </a:p>
        </p:txBody>
      </p:sp>
      <p:sp>
        <p:nvSpPr>
          <p:cNvPr id="3" name="Content Placeholder 2">
            <a:extLst>
              <a:ext uri="{FF2B5EF4-FFF2-40B4-BE49-F238E27FC236}">
                <a16:creationId xmlns:a16="http://schemas.microsoft.com/office/drawing/2014/main" id="{D2BBF42C-ACEE-434B-AE68-D4BF8BE1886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3020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0"/>
            <a:ext cx="2833036" cy="1411705"/>
          </a:xfrm>
        </p:spPr>
        <p:txBody>
          <a:bodyPr>
            <a:normAutofit/>
          </a:bodyPr>
          <a:lstStyle/>
          <a:p>
            <a:r>
              <a:rPr lang="en-US" sz="3600" b="1" dirty="0"/>
              <a:t>Works done : </a:t>
            </a:r>
            <a:endParaRPr lang="en-IN" sz="3600" b="1" dirty="0"/>
          </a:p>
        </p:txBody>
      </p:sp>
      <p:sp>
        <p:nvSpPr>
          <p:cNvPr id="3" name="Content Placeholder 2"/>
          <p:cNvSpPr>
            <a:spLocks noGrp="1"/>
          </p:cNvSpPr>
          <p:nvPr>
            <p:ph idx="1"/>
          </p:nvPr>
        </p:nvSpPr>
        <p:spPr>
          <a:xfrm>
            <a:off x="838200" y="1638351"/>
            <a:ext cx="10515600" cy="4351338"/>
          </a:xfrm>
        </p:spPr>
        <p:txBody>
          <a:bodyPr>
            <a:normAutofit/>
          </a:bodyPr>
          <a:lstStyle/>
          <a:p>
            <a:pPr indent="0" algn="just">
              <a:lnSpc>
                <a:spcPct val="107000"/>
              </a:lnSpc>
              <a:spcAft>
                <a:spcPts val="800"/>
              </a:spcAft>
              <a:buNone/>
              <a:tabLst>
                <a:tab pos="3589020" algn="l"/>
              </a:tabLst>
            </a:pPr>
            <a:r>
              <a:rPr lang="en-IN" sz="1600" b="1" dirty="0">
                <a:effectLst/>
                <a:latin typeface="Times New Roman" panose="02020603050405020304" pitchFamily="18" charset="0"/>
                <a:ea typeface="Calibri" panose="020F0502020204030204" pitchFamily="34" charset="0"/>
              </a:rPr>
              <a:t>Reference  Paper 1 : “</a:t>
            </a:r>
            <a:r>
              <a:rPr lang="en-IN" sz="1600" dirty="0">
                <a:effectLst/>
                <a:latin typeface="Times New Roman" panose="02020603050405020304" pitchFamily="18" charset="0"/>
                <a:ea typeface="Calibri" panose="020F0502020204030204" pitchFamily="34" charset="0"/>
              </a:rPr>
              <a:t>Multimodal Hate Speech Detection in Memes.”</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Author: Benet Oriol </a:t>
            </a:r>
            <a:r>
              <a:rPr lang="en-IN" sz="1600" dirty="0" err="1">
                <a:effectLst/>
                <a:latin typeface="Times New Roman" panose="02020603050405020304" pitchFamily="18" charset="0"/>
                <a:ea typeface="Calibri" panose="020F0502020204030204" pitchFamily="34" charset="0"/>
              </a:rPr>
              <a:t>Sabat</a:t>
            </a:r>
            <a:endParaRPr lang="en-IN" sz="1600" dirty="0">
              <a:effectLst/>
              <a:latin typeface="Times New Roman" panose="02020603050405020304" pitchFamily="18" charset="0"/>
              <a:ea typeface="Calibri" panose="020F0502020204030204" pitchFamily="34" charset="0"/>
            </a:endParaRP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Credential  : </a:t>
            </a:r>
            <a:r>
              <a:rPr lang="en-IN" sz="1600" dirty="0" err="1">
                <a:effectLst/>
                <a:latin typeface="Times New Roman" panose="02020603050405020304" pitchFamily="18" charset="0"/>
                <a:ea typeface="Calibri" panose="020F0502020204030204" pitchFamily="34" charset="0"/>
              </a:rPr>
              <a:t>Universitat</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Plitechnica</a:t>
            </a:r>
            <a:r>
              <a:rPr lang="en-IN" sz="1600" dirty="0">
                <a:effectLst/>
                <a:latin typeface="Times New Roman" panose="02020603050405020304" pitchFamily="18" charset="0"/>
                <a:ea typeface="Calibri" panose="020F0502020204030204" pitchFamily="34" charset="0"/>
              </a:rPr>
              <a:t> De Catalunya.</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Publication : </a:t>
            </a:r>
            <a:r>
              <a:rPr lang="en-IN" sz="1600" dirty="0" err="1">
                <a:effectLst/>
                <a:latin typeface="Times New Roman" panose="02020603050405020304" pitchFamily="18" charset="0"/>
                <a:ea typeface="Calibri" panose="020F0502020204030204" pitchFamily="34" charset="0"/>
              </a:rPr>
              <a:t>Universitat</a:t>
            </a:r>
            <a:r>
              <a:rPr lang="en-IN" sz="1600" dirty="0">
                <a:effectLst/>
                <a:latin typeface="Times New Roman" panose="02020603050405020304" pitchFamily="18" charset="0"/>
                <a:ea typeface="Calibri" panose="020F0502020204030204" pitchFamily="34" charset="0"/>
              </a:rPr>
              <a:t> </a:t>
            </a:r>
            <a:r>
              <a:rPr lang="en-IN" sz="1600" dirty="0" err="1">
                <a:effectLst/>
                <a:latin typeface="Times New Roman" panose="02020603050405020304" pitchFamily="18" charset="0"/>
                <a:ea typeface="Calibri" panose="020F0502020204030204" pitchFamily="34" charset="0"/>
              </a:rPr>
              <a:t>Polit`ecnica</a:t>
            </a:r>
            <a:r>
              <a:rPr lang="en-IN" sz="1600" dirty="0">
                <a:effectLst/>
                <a:latin typeface="Times New Roman" panose="02020603050405020304" pitchFamily="18" charset="0"/>
                <a:ea typeface="Calibri" panose="020F0502020204030204" pitchFamily="34" charset="0"/>
              </a:rPr>
              <a:t> de Catalunya (UPC) 2019</a:t>
            </a:r>
          </a:p>
          <a:p>
            <a:pPr marL="457200" algn="just">
              <a:lnSpc>
                <a:spcPct val="107000"/>
              </a:lnSpc>
              <a:spcAft>
                <a:spcPts val="800"/>
              </a:spcAft>
              <a:tabLst>
                <a:tab pos="3589020" algn="l"/>
              </a:tabLst>
            </a:pPr>
            <a:endParaRPr lang="en-IN" sz="1600"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Work Summary</a:t>
            </a:r>
            <a:r>
              <a:rPr lang="en-IN" sz="1600" dirty="0">
                <a:effectLst/>
                <a:latin typeface="Times New Roman" panose="02020603050405020304" pitchFamily="18" charset="0"/>
                <a:ea typeface="Calibri" panose="020F0502020204030204" pitchFamily="34" charset="0"/>
              </a:rPr>
              <a:t>  :  This thesis explores a multimodal approach to Hate Speech detection, involving vision and language (text). More specifically, we deal with the context of memes, a form of internet humour which will present additional challenges. Also study different ways to fine-tune pretrained descriptors for their specific task.</a:t>
            </a:r>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01B27-E8D7-469C-B8B8-E22F09C78F70}"/>
              </a:ext>
            </a:extLst>
          </p:cNvPr>
          <p:cNvSpPr>
            <a:spLocks noGrp="1"/>
          </p:cNvSpPr>
          <p:nvPr>
            <p:ph idx="1"/>
          </p:nvPr>
        </p:nvSpPr>
        <p:spPr>
          <a:xfrm>
            <a:off x="343877" y="573991"/>
            <a:ext cx="11353800" cy="6284009"/>
          </a:xfrm>
        </p:spPr>
        <p:txBody>
          <a:bodyPr>
            <a:normAutofit/>
          </a:bodyPr>
          <a:lstStyle/>
          <a:p>
            <a:pPr marL="514350" indent="-285750">
              <a:lnSpc>
                <a:spcPct val="107000"/>
              </a:lnSpc>
              <a:spcAft>
                <a:spcPts val="800"/>
              </a:spcAft>
              <a:buFont typeface="Wingdings" panose="05000000000000000000" pitchFamily="2" charset="2"/>
              <a:buChar char="q"/>
              <a:tabLst>
                <a:tab pos="3589020" algn="l"/>
              </a:tabLst>
            </a:pPr>
            <a:r>
              <a:rPr lang="en-IN" sz="1800" b="1" dirty="0">
                <a:effectLst/>
                <a:latin typeface="Times New Roman" panose="02020603050405020304" pitchFamily="18" charset="0"/>
                <a:ea typeface="Calibri" panose="020F0502020204030204" pitchFamily="34" charset="0"/>
              </a:rPr>
              <a:t>Introduction</a:t>
            </a:r>
            <a:r>
              <a:rPr lang="en-IN" sz="2000" b="1" dirty="0">
                <a:effectLst/>
                <a:latin typeface="Times New Roman" panose="02020603050405020304" pitchFamily="18" charset="0"/>
                <a:ea typeface="Calibri" panose="020F0502020204030204" pitchFamily="34" charset="0"/>
              </a:rPr>
              <a:t> </a:t>
            </a:r>
            <a:r>
              <a:rPr lang="en-IN" sz="600" b="1" dirty="0">
                <a:effectLst/>
                <a:latin typeface="Times New Roman" panose="02020603050405020304" pitchFamily="18" charset="0"/>
                <a:ea typeface="Calibri" panose="020F0502020204030204" pitchFamily="34" charset="0"/>
              </a:rPr>
              <a:t> </a:t>
            </a:r>
            <a:r>
              <a:rPr lang="en-IN"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Memes are a form of humorist content which is normally based on an image, and most of the time some sort of text such as a caption.</a:t>
            </a:r>
          </a:p>
          <a:p>
            <a:pPr marL="342900" lvl="0" indent="-342900" algn="just">
              <a:lnSpc>
                <a:spcPct val="107000"/>
              </a:lnSpc>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This format has also been used to produce hate speech in the form of dark humour.</a:t>
            </a:r>
          </a:p>
          <a:p>
            <a:pPr marL="342900" lvl="0" indent="-342900" algn="just">
              <a:lnSpc>
                <a:spcPct val="107000"/>
              </a:lnSpc>
              <a:spcAft>
                <a:spcPts val="800"/>
              </a:spcAft>
              <a:buFont typeface="Times New Roman" panose="02020603050405020304" pitchFamily="18" charset="0"/>
              <a:buAutoNum type="arabicPeriod"/>
              <a:tabLst>
                <a:tab pos="3589020" algn="l"/>
              </a:tabLst>
            </a:pPr>
            <a:r>
              <a:rPr lang="en-IN" sz="1600" dirty="0">
                <a:effectLst/>
                <a:latin typeface="Times New Roman" panose="02020603050405020304" pitchFamily="18" charset="0"/>
                <a:ea typeface="Calibri" panose="020F0502020204030204" pitchFamily="34" charset="0"/>
              </a:rPr>
              <a:t>The multimodal (combined) analysis of image and text for hate speech has been a limitedly explored task, and can be used to tackle the hate memes problem.</a:t>
            </a:r>
          </a:p>
          <a:p>
            <a:pPr marL="0" lvl="0" indent="0" algn="just">
              <a:lnSpc>
                <a:spcPct val="107000"/>
              </a:lnSpc>
              <a:spcAft>
                <a:spcPts val="800"/>
              </a:spcAft>
              <a:buNone/>
              <a:tabLst>
                <a:tab pos="3589020" algn="l"/>
              </a:tabLst>
            </a:pPr>
            <a:endParaRPr lang="en-IN" sz="1600" dirty="0">
              <a:effectLst/>
              <a:latin typeface="Times New Roman" panose="02020603050405020304" pitchFamily="18" charset="0"/>
              <a:ea typeface="Calibri" panose="020F0502020204030204" pitchFamily="34" charset="0"/>
            </a:endParaRPr>
          </a:p>
          <a:p>
            <a:pPr marL="457200" lvl="1" indent="0" algn="just">
              <a:lnSpc>
                <a:spcPct val="107000"/>
              </a:lnSpc>
              <a:spcAft>
                <a:spcPts val="800"/>
              </a:spcAft>
              <a:buNone/>
              <a:tabLst>
                <a:tab pos="3589020" algn="l"/>
              </a:tabLst>
            </a:pPr>
            <a:r>
              <a:rPr lang="en-IN" sz="1600" dirty="0">
                <a:effectLst/>
                <a:latin typeface="Times New Roman" panose="02020603050405020304" pitchFamily="18" charset="0"/>
                <a:ea typeface="Calibri" panose="020F0502020204030204" pitchFamily="34" charset="0"/>
              </a:rPr>
              <a:t>Purpose</a:t>
            </a:r>
            <a:r>
              <a:rPr lang="en-IN" sz="1200" dirty="0">
                <a:effectLst/>
                <a:latin typeface="Times New Roman" panose="02020603050405020304" pitchFamily="18" charset="0"/>
                <a:ea typeface="Calibri" panose="020F0502020204030204" pitchFamily="34" charset="0"/>
              </a:rPr>
              <a:t> : </a:t>
            </a:r>
          </a:p>
          <a:p>
            <a:pPr marL="457200"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To create a tool to automatically predict hate speech on memes,  using both image and text modalities.</a:t>
            </a:r>
          </a:p>
          <a:p>
            <a:pPr marL="457200" algn="just">
              <a:lnSpc>
                <a:spcPct val="107000"/>
              </a:lnSpc>
              <a:spcAft>
                <a:spcPts val="800"/>
              </a:spcAft>
              <a:tabLst>
                <a:tab pos="3589020" algn="l"/>
              </a:tabLst>
            </a:pPr>
            <a:endParaRPr lang="en-IN" sz="1600" b="1" dirty="0">
              <a:effectLst/>
              <a:latin typeface="Times New Roman" panose="02020603050405020304" pitchFamily="18" charset="0"/>
              <a:ea typeface="Calibri" panose="020F0502020204030204" pitchFamily="34" charset="0"/>
            </a:endParaRPr>
          </a:p>
          <a:p>
            <a:pPr marL="514350" indent="-285750" algn="just">
              <a:lnSpc>
                <a:spcPct val="107000"/>
              </a:lnSpc>
              <a:spcAft>
                <a:spcPts val="800"/>
              </a:spcAft>
              <a:buFont typeface="Wingdings" panose="05000000000000000000" pitchFamily="2" charset="2"/>
              <a:buChar char="q"/>
              <a:tabLst>
                <a:tab pos="3589020" algn="l"/>
              </a:tabLst>
            </a:pPr>
            <a:r>
              <a:rPr lang="en-IN" sz="1600" b="1" dirty="0">
                <a:effectLst/>
                <a:latin typeface="Times New Roman" panose="02020603050405020304" pitchFamily="18" charset="0"/>
                <a:ea typeface="Calibri" panose="020F0502020204030204" pitchFamily="34" charset="0"/>
              </a:rPr>
              <a:t>Specifications : </a:t>
            </a:r>
            <a:endParaRPr lang="en-IN" sz="1600" dirty="0">
              <a:effectLst/>
              <a:latin typeface="Times New Roman" panose="02020603050405020304" pitchFamily="18" charset="0"/>
              <a:ea typeface="Calibri" panose="020F0502020204030204" pitchFamily="34" charset="0"/>
            </a:endParaRPr>
          </a:p>
          <a:p>
            <a:pPr marL="342900" lvl="0" indent="-342900" algn="just">
              <a:lnSpc>
                <a:spcPct val="107000"/>
              </a:lnSpc>
              <a:buFont typeface="+mj-lt"/>
              <a:buAutoNum type="arabicPeriod"/>
              <a:tabLst>
                <a:tab pos="3589020" algn="l"/>
              </a:tabLst>
            </a:pPr>
            <a:r>
              <a:rPr lang="en-IN" sz="1600" dirty="0">
                <a:effectLst/>
                <a:latin typeface="Times New Roman" panose="02020603050405020304" pitchFamily="18" charset="0"/>
                <a:ea typeface="Calibri" panose="020F0502020204030204" pitchFamily="34" charset="0"/>
              </a:rPr>
              <a:t>Pytorch API as the basic deep learning framework for development</a:t>
            </a:r>
          </a:p>
          <a:p>
            <a:pPr marL="342900" lvl="0" indent="-342900" algn="just">
              <a:lnSpc>
                <a:spcPct val="107000"/>
              </a:lnSpc>
              <a:spcAft>
                <a:spcPts val="800"/>
              </a:spcAft>
              <a:buFont typeface="+mj-lt"/>
              <a:buAutoNum type="arabicPeriod"/>
              <a:tabLst>
                <a:tab pos="3589020" algn="l"/>
              </a:tabLst>
            </a:pPr>
            <a:r>
              <a:rPr lang="en-IN" sz="1600" dirty="0">
                <a:effectLst/>
                <a:latin typeface="Times New Roman" panose="02020603050405020304" pitchFamily="18" charset="0"/>
                <a:ea typeface="Calibri" panose="020F0502020204030204" pitchFamily="34" charset="0"/>
              </a:rPr>
              <a:t>Python language.</a:t>
            </a:r>
          </a:p>
          <a:p>
            <a:endParaRPr lang="en-IN" dirty="0"/>
          </a:p>
        </p:txBody>
      </p:sp>
    </p:spTree>
    <p:extLst>
      <p:ext uri="{BB962C8B-B14F-4D97-AF65-F5344CB8AC3E}">
        <p14:creationId xmlns:p14="http://schemas.microsoft.com/office/powerpoint/2010/main" val="289489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FBF90A-6582-4D8F-89C7-77280F708183}"/>
              </a:ext>
            </a:extLst>
          </p:cNvPr>
          <p:cNvSpPr>
            <a:spLocks noGrp="1"/>
          </p:cNvSpPr>
          <p:nvPr>
            <p:ph idx="1"/>
          </p:nvPr>
        </p:nvSpPr>
        <p:spPr>
          <a:xfrm>
            <a:off x="693371" y="999393"/>
            <a:ext cx="10515600" cy="6190762"/>
          </a:xfrm>
        </p:spPr>
        <p:txBody>
          <a:bodyPr>
            <a:normAutofit fontScale="85000" lnSpcReduction="20000"/>
          </a:bodyPr>
          <a:lstStyle/>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Methods : </a:t>
            </a:r>
            <a:r>
              <a:rPr lang="en-IN" sz="1900" dirty="0">
                <a:effectLst/>
                <a:latin typeface="Times New Roman" panose="02020603050405020304" pitchFamily="18" charset="0"/>
                <a:ea typeface="Calibri" panose="020F0502020204030204" pitchFamily="34" charset="0"/>
              </a:rPr>
              <a:t> </a:t>
            </a:r>
          </a:p>
          <a:p>
            <a:pPr marL="342900" lvl="0"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Pretrained embedding for text and images and train a classifier with these embeddings </a:t>
            </a:r>
          </a:p>
          <a:p>
            <a:pPr marL="342900" lvl="0" indent="-342900" algn="just">
              <a:lnSpc>
                <a:spcPct val="107000"/>
              </a:lnSpc>
              <a:spcAft>
                <a:spcPts val="800"/>
              </a:spcAft>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Implementations of BERT and VGG-16 features.</a:t>
            </a:r>
          </a:p>
          <a:p>
            <a:pPr marL="0" indent="0" algn="just">
              <a:lnSpc>
                <a:spcPct val="107000"/>
              </a:lnSpc>
              <a:spcAft>
                <a:spcPts val="800"/>
              </a:spcAft>
              <a:buNone/>
              <a:tabLst>
                <a:tab pos="3589020" algn="l"/>
              </a:tabLst>
            </a:pPr>
            <a:endParaRPr lang="en-IN" sz="1900" dirty="0">
              <a:effectLst/>
              <a:latin typeface="Times New Roman" panose="02020603050405020304" pitchFamily="18" charset="0"/>
              <a:ea typeface="Calibri" panose="020F0502020204030204" pitchFamily="34" charset="0"/>
            </a:endParaRPr>
          </a:p>
          <a:p>
            <a:pPr algn="just">
              <a:lnSpc>
                <a:spcPct val="107000"/>
              </a:lnSpc>
              <a:spcAft>
                <a:spcPts val="800"/>
              </a:spcAft>
              <a:buFont typeface="Wingdings" panose="05000000000000000000" pitchFamily="2" charset="2"/>
              <a:buChar char="q"/>
              <a:tabLst>
                <a:tab pos="3589020" algn="l"/>
              </a:tabLst>
            </a:pPr>
            <a:r>
              <a:rPr lang="en-IN" sz="1900" b="1" dirty="0">
                <a:effectLst/>
                <a:latin typeface="Times New Roman" panose="02020603050405020304" pitchFamily="18" charset="0"/>
                <a:ea typeface="Calibri" panose="020F0502020204030204" pitchFamily="34" charset="0"/>
              </a:rPr>
              <a:t>Hate speech detection</a:t>
            </a:r>
            <a:r>
              <a:rPr lang="en-IN" sz="1900" dirty="0">
                <a:effectLst/>
                <a:latin typeface="Times New Roman" panose="02020603050405020304" pitchFamily="18" charset="0"/>
                <a:ea typeface="Calibri" panose="020F0502020204030204" pitchFamily="34" charset="0"/>
              </a:rPr>
              <a:t> : </a:t>
            </a: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Dataset : </a:t>
            </a:r>
          </a:p>
          <a:p>
            <a:pPr marL="800100" lvl="1" indent="-342900" algn="just">
              <a:lnSpc>
                <a:spcPct val="107000"/>
              </a:lnSpc>
              <a:buFont typeface="+mj-lt"/>
              <a:buAutoNum type="arabicPeriod"/>
              <a:tabLst>
                <a:tab pos="3589020" algn="l"/>
              </a:tabLst>
            </a:pPr>
            <a:r>
              <a:rPr lang="en-IN" sz="1900" dirty="0">
                <a:effectLst/>
                <a:latin typeface="Times New Roman" panose="02020603050405020304" pitchFamily="18" charset="0"/>
                <a:ea typeface="Calibri" panose="020F0502020204030204" pitchFamily="34" charset="0"/>
              </a:rPr>
              <a:t>Memes from Google images.(Hate memes.)</a:t>
            </a:r>
          </a:p>
          <a:p>
            <a:pPr lvl="3"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racist meme, jew meme, muslim meme</a:t>
            </a:r>
            <a:r>
              <a:rPr lang="en-IN" sz="21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r>
              <a:rPr lang="en-IN" sz="1900" dirty="0">
                <a:effectLst/>
                <a:latin typeface="Times New Roman" panose="02020603050405020304" pitchFamily="18" charset="0"/>
                <a:ea typeface="Calibri" panose="020F0502020204030204" pitchFamily="34" charset="0"/>
              </a:rPr>
              <a:t>2. Memes from Reddit Memes dataset(Non-Hateful Memes</a:t>
            </a:r>
            <a:r>
              <a:rPr lang="en-IN" sz="1600" dirty="0">
                <a:effectLst/>
                <a:latin typeface="Times New Roman" panose="02020603050405020304" pitchFamily="18" charset="0"/>
                <a:ea typeface="Calibri" panose="020F0502020204030204" pitchFamily="34" charset="0"/>
              </a:rPr>
              <a:t>)</a:t>
            </a:r>
          </a:p>
          <a:p>
            <a:pPr marL="457200" lvl="1" indent="0" algn="just">
              <a:lnSpc>
                <a:spcPct val="107000"/>
              </a:lnSpc>
              <a:buNone/>
              <a:tabLst>
                <a:tab pos="3589020" algn="l"/>
              </a:tabLst>
            </a:pPr>
            <a:endParaRPr lang="en-IN" sz="1500" dirty="0">
              <a:effectLst/>
              <a:latin typeface="Times New Roman" panose="02020603050405020304" pitchFamily="18" charset="0"/>
              <a:ea typeface="Calibri" panose="020F0502020204030204" pitchFamily="34" charset="0"/>
            </a:endParaRPr>
          </a:p>
          <a:p>
            <a:pPr marL="742950" lvl="1" indent="-285750" algn="just">
              <a:lnSpc>
                <a:spcPct val="107000"/>
              </a:lnSpc>
              <a:buFont typeface="Symbol" panose="05050102010706020507" pitchFamily="18" charset="2"/>
              <a:buChar char=""/>
              <a:tabLst>
                <a:tab pos="3589020" algn="l"/>
              </a:tabLst>
            </a:pPr>
            <a:r>
              <a:rPr lang="en-IN" sz="1900" dirty="0">
                <a:effectLst/>
                <a:latin typeface="Times New Roman" panose="02020603050405020304" pitchFamily="18" charset="0"/>
                <a:ea typeface="Calibri" panose="020F0502020204030204" pitchFamily="34" charset="0"/>
              </a:rPr>
              <a:t>Architecture : </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Using OCR – Extract the text of the image(pytesseract)</a:t>
            </a:r>
          </a:p>
          <a:p>
            <a:pPr marL="1143000" lvl="2" indent="-228600" algn="just">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Text Embeddings – BERT (bert-base-multilingual-cased.)</a:t>
            </a:r>
          </a:p>
          <a:p>
            <a:pPr marL="1143000" lvl="2" indent="-228600">
              <a:lnSpc>
                <a:spcPct val="107000"/>
              </a:lnSpc>
              <a:buFont typeface="Wingdings" panose="05000000000000000000" pitchFamily="2" charset="2"/>
              <a:buChar char=""/>
              <a:tabLst>
                <a:tab pos="3589020" algn="l"/>
              </a:tabLst>
            </a:pPr>
            <a:r>
              <a:rPr lang="en-IN" sz="1900" dirty="0">
                <a:effectLst/>
                <a:latin typeface="Times New Roman" panose="02020603050405020304" pitchFamily="18" charset="0"/>
                <a:ea typeface="Calibri" panose="020F0502020204030204" pitchFamily="34" charset="0"/>
              </a:rPr>
              <a:t>Image Embeddings – VGG-16 (Pre-trained on ImageNet) </a:t>
            </a:r>
          </a:p>
          <a:p>
            <a:pPr marL="0" indent="0">
              <a:lnSpc>
                <a:spcPct val="107000"/>
              </a:lnSpc>
              <a:spcAft>
                <a:spcPts val="800"/>
              </a:spcAft>
              <a:buNone/>
              <a:tabLst>
                <a:tab pos="3589020" algn="l"/>
              </a:tabLst>
            </a:pPr>
            <a:endParaRPr lang="en-IN" sz="8000" dirty="0">
              <a:effectLst/>
              <a:latin typeface="Times New Roman" panose="02020603050405020304" pitchFamily="18" charset="0"/>
              <a:ea typeface="Calibri" panose="020F0502020204030204" pitchFamily="34" charset="0"/>
            </a:endParaRPr>
          </a:p>
          <a:p>
            <a:pPr algn="just">
              <a:lnSpc>
                <a:spcPct val="107000"/>
              </a:lnSpc>
              <a:spcAft>
                <a:spcPts val="800"/>
              </a:spcAft>
              <a:tabLst>
                <a:tab pos="3589020" algn="l"/>
              </a:tabLst>
            </a:pPr>
            <a:r>
              <a:rPr lang="en-IN" sz="1600" dirty="0">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99023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74D6B-78BB-4348-AD8F-8051D19016B5}"/>
              </a:ext>
            </a:extLst>
          </p:cNvPr>
          <p:cNvSpPr>
            <a:spLocks noGrp="1"/>
          </p:cNvSpPr>
          <p:nvPr>
            <p:ph idx="1"/>
          </p:nvPr>
        </p:nvSpPr>
        <p:spPr>
          <a:xfrm>
            <a:off x="838200" y="958119"/>
            <a:ext cx="10515600" cy="4351338"/>
          </a:xfrm>
        </p:spPr>
        <p:txBody>
          <a:bodyPr/>
          <a:lstStyle/>
          <a:p>
            <a:pPr>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rPr>
              <a:t>Fusion and the classifier  - </a:t>
            </a:r>
          </a:p>
          <a:p>
            <a:endParaRPr lang="en-IN" dirty="0"/>
          </a:p>
        </p:txBody>
      </p:sp>
      <p:pic>
        <p:nvPicPr>
          <p:cNvPr id="5" name="Picture 4">
            <a:extLst>
              <a:ext uri="{FF2B5EF4-FFF2-40B4-BE49-F238E27FC236}">
                <a16:creationId xmlns:a16="http://schemas.microsoft.com/office/drawing/2014/main" id="{2D5A773B-A107-4984-97BC-F951F4D48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45" y="2134551"/>
            <a:ext cx="10149509" cy="2131267"/>
          </a:xfrm>
          <a:prstGeom prst="rect">
            <a:avLst/>
          </a:prstGeom>
        </p:spPr>
      </p:pic>
    </p:spTree>
    <p:extLst>
      <p:ext uri="{BB962C8B-B14F-4D97-AF65-F5344CB8AC3E}">
        <p14:creationId xmlns:p14="http://schemas.microsoft.com/office/powerpoint/2010/main" val="3779621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1402</Words>
  <Application>Microsoft Office PowerPoint</Application>
  <PresentationFormat>Widescreen</PresentationFormat>
  <Paragraphs>119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Open Sans</vt:lpstr>
      <vt:lpstr>Symbol</vt:lpstr>
      <vt:lpstr>Times New Roman</vt:lpstr>
      <vt:lpstr>Wingdings</vt:lpstr>
      <vt:lpstr>Office Theme</vt:lpstr>
      <vt:lpstr>Literature Survey</vt:lpstr>
      <vt:lpstr>Hateful Memes</vt:lpstr>
      <vt:lpstr>PowerPoint Presentation</vt:lpstr>
      <vt:lpstr>PowerPoint Presentation</vt:lpstr>
      <vt:lpstr>Datasets Available</vt:lpstr>
      <vt:lpstr>Works done : </vt:lpstr>
      <vt:lpstr>PowerPoint Presentation</vt:lpstr>
      <vt:lpstr>PowerPoint Presentation</vt:lpstr>
      <vt:lpstr>PowerPoint Presentation</vt:lpstr>
      <vt:lpstr>PowerPoint Presentation</vt:lpstr>
      <vt:lpstr>Conclusion :   The quality of the annotations was very bad, and this has probably been one of the main limitation of the project and reasons to get much worse training and evaluation of the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Literature Survey</dc:title>
  <dc:creator>Abhishek rao</dc:creator>
  <cp:lastModifiedBy>Abhishek rao</cp:lastModifiedBy>
  <cp:revision>24</cp:revision>
  <dcterms:created xsi:type="dcterms:W3CDTF">2020-10-24T06:44:46Z</dcterms:created>
  <dcterms:modified xsi:type="dcterms:W3CDTF">2020-10-24T09:12:04Z</dcterms:modified>
</cp:coreProperties>
</file>