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79" r:id="rId11"/>
    <p:sldId id="263" r:id="rId12"/>
    <p:sldId id="264" r:id="rId13"/>
    <p:sldId id="265" r:id="rId14"/>
    <p:sldId id="278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5143500"/>
  <p:notesSz cx="6858000" cy="9144000"/>
  <p:embeddedFontLst>
    <p:embeddedFont>
      <p:font typeface="SimSun" panose="02010600030101010101" pitchFamily="2" charset="-122"/>
      <p:regular r:id="rId29"/>
    </p:embeddedFont>
    <p:embeddedFont>
      <p:font typeface="Maven Pro"/>
      <p:regular r:id="rId30"/>
    </p:embeddedFont>
    <p:embeddedFont>
      <p:font typeface="Nunito" panose="00000500000000000000"/>
      <p:regular r:id="rId31"/>
    </p:embeddedFont>
    <p:embeddedFont>
      <p:font typeface="Georgia" panose="02040502050405020303" charset="0"/>
      <p:regular r:id="rId32"/>
      <p:bold r:id="rId33"/>
      <p:italic r:id="rId34"/>
      <p:boldItalic r:id="rId35"/>
    </p:embeddedFont>
    <p:embeddedFont>
      <p:font typeface="Cambria" panose="0204050305040603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9"/>
        <p:guide pos="282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font" Target="fonts/font11.fntdata"/><Relationship Id="rId38" Type="http://schemas.openxmlformats.org/officeDocument/2006/relationships/font" Target="fonts/font10.fntdata"/><Relationship Id="rId37" Type="http://schemas.openxmlformats.org/officeDocument/2006/relationships/font" Target="fonts/font9.fntdata"/><Relationship Id="rId36" Type="http://schemas.openxmlformats.org/officeDocument/2006/relationships/font" Target="fonts/font8.fntdata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6a217c1e4_0_5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6a217c1e4_0_5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6a217c1e4_0_5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6a217c1e4_0_5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6a217c1e4_0_5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6a217c1e4_0_5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a6a217c1e4_0_60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a6a217c1e4_0_60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6a217c1e4_0_6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6a217c1e4_0_6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a6a217c1e4_0_2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a6a217c1e4_0_2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a6a217c1e4_0_2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a6a217c1e4_0_2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a6a217c1e4_0_2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a6a217c1e4_0_2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6a217c1e4_0_2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6a217c1e4_0_2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6a217c1e4_0_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6a217c1e4_0_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6a217c1e4_0_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6a217c1e4_0_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6a217c1e4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6a217c1e4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6a217c1e4_0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a6a217c1e4_0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6a217c1e4_0_5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6a217c1e4_0_5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6a217c1e4_0_5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6a217c1e4_0_5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6a217c1e4_0_5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a6a217c1e4_0_5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6a217c1e4_0_5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a6a217c1e4_0_5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6a217c1e4_0_5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a6a217c1e4_0_5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5122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en-US" altLang="zh-CN"/>
          </a:p>
        </p:txBody>
      </p:sp>
      <p:sp>
        <p:nvSpPr>
          <p:cNvPr id="5123" name="Footer Placeholder 3"/>
          <p:cNvSpPr>
            <a:spLocks noGrp="1"/>
          </p:cNvSpPr>
          <p:nvPr>
            <p:ph type="ftr" sz="quarte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/>
            <a:r>
              <a:rPr lang="en-US" altLang="zh-CN" sz="1200"/>
              <a:t>Varun Bohara</a:t>
            </a:r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6a217c1e4_0_5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6a217c1e4_0_5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3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68" name="Google Shape;268;p11"/>
          <p:cNvSpPr txBox="1"/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9" name="Google Shape;139;p10"/>
          <p:cNvSpPr txBox="1"/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 panose="00000500000000000000"/>
              <a:buChar char="●"/>
              <a:defRPr sz="13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●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 panose="00000500000000000000"/>
              <a:buChar char="○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 panose="00000500000000000000"/>
              <a:buChar char="■"/>
              <a:defRPr sz="11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 panose="00000500000000000000"/>
                <a:ea typeface="Nunito" panose="00000500000000000000"/>
                <a:cs typeface="Nunito" panose="00000500000000000000"/>
                <a:sym typeface="Nunito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0000"/>
            <a:lumOff val="80000"/>
            <a:alpha val="95000"/>
          </a:schemeClr>
        </a:solidFill>
        <a:effectLst/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42595" y="1034415"/>
            <a:ext cx="7911465" cy="18726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>
                <a:solidFill>
                  <a:schemeClr val="accent1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  <a:t>MINI PROJECT 2020-21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  <a:t>(15ECSW301)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  <a:sym typeface="+mn-ea"/>
              </a:rPr>
              <a:t>Meme Classification </a:t>
            </a:r>
            <a:br>
              <a:rPr lang="en-US" sz="32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FillTx/>
                <a:latin typeface="Georgia" panose="02040502050405020303" charset="0"/>
                <a:cs typeface="Georgia" panose="02040502050405020303" charset="0"/>
              </a:rPr>
            </a:br>
            <a:endParaRPr lang="en-US" sz="32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FillTx/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78" name="Google Shape;278;p13"/>
          <p:cNvSpPr txBox="1"/>
          <p:nvPr>
            <p:ph type="subTitle" idx="1"/>
          </p:nvPr>
        </p:nvSpPr>
        <p:spPr>
          <a:xfrm>
            <a:off x="608965" y="2957830"/>
            <a:ext cx="5252085" cy="1895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Team  : </a:t>
            </a:r>
            <a:r>
              <a:rPr lang="en-US" sz="1800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E5.</a:t>
            </a:r>
            <a:endParaRPr lang="en-US" sz="1800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Guide : Dr P.G.Sunita Hiremath.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TEAM Members: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Varun Bohara.                01fe18bcs278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Sakshi Tahlani.               01fe18bcs271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* Abhishek Rao.                01fe18bcs297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  <a:sym typeface="+mn-ea"/>
              </a:rPr>
              <a:t>* Madhurika Ganiger.       01fe18bcs284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2203" t="12759" r="10440" b="8879"/>
          <a:stretch>
            <a:fillRect/>
          </a:stretch>
        </p:blipFill>
        <p:spPr>
          <a:xfrm>
            <a:off x="6960870" y="103505"/>
            <a:ext cx="2089150" cy="5772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REQUIREMENT ANALYSIS</a:t>
            </a:r>
            <a:b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26" name="Google Shape;326;p21"/>
          <p:cNvSpPr txBox="1"/>
          <p:nvPr>
            <p:ph type="body" idx="1"/>
          </p:nvPr>
        </p:nvSpPr>
        <p:spPr>
          <a:xfrm>
            <a:off x="1303655" y="1138555"/>
            <a:ext cx="7030720" cy="3393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>
                <a:latin typeface="Georgia" panose="02040502050405020303" charset="0"/>
                <a:cs typeface="Georgia" panose="02040502050405020303" charset="0"/>
              </a:rPr>
              <a:t>Functional</a:t>
            </a:r>
            <a:endParaRPr lang="en-US" b="1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The model shall be able to generate image and text representations .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The model shall be able to classify the meme as hateful or non hateful using provided embeddings .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The model shall be able to generate the probability of the meme being hateful .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>
                <a:latin typeface="Georgia" panose="02040502050405020303" charset="0"/>
                <a:cs typeface="Georgia" panose="02040502050405020303" charset="0"/>
              </a:rPr>
              <a:t>Non Functional</a:t>
            </a:r>
            <a:endParaRPr lang="en-US" b="1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The model should be atleast 70% accurate .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The model should not under-perform on limited computing resources.   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§"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655" y="598805"/>
            <a:ext cx="7030720" cy="532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REFERENCES</a:t>
            </a:r>
            <a:endParaRPr lang="en-US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332" name="Google Shape;332;p22"/>
          <p:cNvSpPr txBox="1"/>
          <p:nvPr>
            <p:ph type="body" idx="1"/>
          </p:nvPr>
        </p:nvSpPr>
        <p:spPr>
          <a:xfrm>
            <a:off x="1303655" y="1130300"/>
            <a:ext cx="7030720" cy="3401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>
              <a:latin typeface="Georgia" panose="02040502050405020303" charset="0"/>
              <a:cs typeface="Georgia" panose="02040502050405020303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>
                <a:latin typeface="Georgia" panose="02040502050405020303" charset="0"/>
                <a:cs typeface="Georgia" panose="02040502050405020303" charset="0"/>
              </a:rPr>
              <a:t>https://nirkin.com/hateful-memes/</a:t>
            </a:r>
            <a:endParaRPr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Hypernetworks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In a typical deep network , the majority of parameters are in the kernels of convolutional layers.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Each kernel contain N</a:t>
            </a:r>
            <a:r>
              <a:rPr lang="en-US" baseline="-25000">
                <a:latin typeface="Georgia" panose="02040502050405020303" charset="0"/>
                <a:cs typeface="Georgia" panose="02040502050405020303" charset="0"/>
              </a:rPr>
              <a:t>in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 × N</a:t>
            </a:r>
            <a:r>
              <a:rPr lang="en-US" baseline="-25000">
                <a:latin typeface="Georgia" panose="02040502050405020303" charset="0"/>
                <a:cs typeface="Georgia" panose="02040502050405020303" charset="0"/>
              </a:rPr>
              <a:t>out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 filters and each filter has dimensions f</a:t>
            </a:r>
            <a:r>
              <a:rPr lang="en-US" baseline="-25000">
                <a:latin typeface="Georgia" panose="02040502050405020303" charset="0"/>
                <a:cs typeface="Georgia" panose="02040502050405020303" charset="0"/>
              </a:rPr>
              <a:t>size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 × f</a:t>
            </a:r>
            <a:r>
              <a:rPr lang="en-US" baseline="-25000">
                <a:latin typeface="Georgia" panose="02040502050405020303" charset="0"/>
                <a:cs typeface="Georgia" panose="02040502050405020303" charset="0"/>
              </a:rPr>
              <a:t>size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. 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146050" indent="0"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For each layer j, the hypernetwork receives a layer embedding z</a:t>
            </a:r>
            <a:r>
              <a:rPr lang="en-US" baseline="30000">
                <a:latin typeface="Georgia" panose="02040502050405020303" charset="0"/>
                <a:cs typeface="Georgia" panose="02040502050405020303" charset="0"/>
                <a:sym typeface="+mn-ea"/>
              </a:rPr>
              <a:t>j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 ∈ R</a:t>
            </a:r>
            <a:r>
              <a:rPr lang="en-US" baseline="30000">
                <a:latin typeface="Georgia" panose="02040502050405020303" charset="0"/>
                <a:cs typeface="Georgia" panose="02040502050405020303" charset="0"/>
                <a:sym typeface="+mn-ea"/>
              </a:rPr>
              <a:t>Nz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 as input and predicts K</a:t>
            </a:r>
            <a:r>
              <a:rPr lang="en-US" baseline="30000">
                <a:latin typeface="Georgia" panose="02040502050405020303" charset="0"/>
                <a:cs typeface="Georgia" panose="02040502050405020303" charset="0"/>
                <a:sym typeface="+mn-ea"/>
              </a:rPr>
              <a:t>j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, which can be generally written as follows: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146050" indent="0"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			K</a:t>
            </a:r>
            <a:r>
              <a:rPr lang="en-US" baseline="30000">
                <a:latin typeface="Georgia" panose="02040502050405020303" charset="0"/>
                <a:cs typeface="Georgia" panose="02040502050405020303" charset="0"/>
                <a:sym typeface="+mn-ea"/>
              </a:rPr>
              <a:t>j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 = g(z</a:t>
            </a:r>
            <a:r>
              <a:rPr lang="en-US" baseline="30000">
                <a:latin typeface="Georgia" panose="02040502050405020303" charset="0"/>
                <a:cs typeface="Georgia" panose="02040502050405020303" charset="0"/>
                <a:sym typeface="+mn-ea"/>
              </a:rPr>
              <a:t>j</a:t>
            </a: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 ), ∀j = 1, ..., D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528570" y="1829435"/>
            <a:ext cx="3120390" cy="695325"/>
            <a:chOff x="4688" y="7405"/>
            <a:chExt cx="4914" cy="1095"/>
          </a:xfrm>
        </p:grpSpPr>
        <p:sp>
          <p:nvSpPr>
            <p:cNvPr id="6" name="Rectangles 5"/>
            <p:cNvSpPr/>
            <p:nvPr/>
          </p:nvSpPr>
          <p:spPr>
            <a:xfrm>
              <a:off x="4951" y="7405"/>
              <a:ext cx="1222" cy="6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4688" y="8057"/>
              <a:ext cx="196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N</a:t>
              </a:r>
              <a:r>
                <a:rPr lang="en-US" sz="1200" baseline="-25000"/>
                <a:t>in</a:t>
              </a:r>
              <a:r>
                <a:rPr lang="en-US" sz="1200"/>
                <a:t>.f</a:t>
              </a:r>
              <a:r>
                <a:rPr lang="en-US" sz="1200" baseline="-25000"/>
                <a:t>size</a:t>
              </a:r>
              <a:r>
                <a:rPr lang="en-US" sz="1200"/>
                <a:t>×N</a:t>
              </a:r>
              <a:r>
                <a:rPr lang="en-US" sz="1200" baseline="-25000"/>
                <a:t>out</a:t>
              </a:r>
              <a:r>
                <a:rPr lang="en-US" sz="1200"/>
                <a:t>f</a:t>
              </a:r>
              <a:r>
                <a:rPr lang="en-US" sz="1200" baseline="-25000"/>
                <a:t>size</a:t>
              </a:r>
              <a:r>
                <a:rPr lang="en-US" sz="1200"/>
                <a:t> </a:t>
              </a:r>
              <a:endParaRPr lang="en-US" sz="1200"/>
            </a:p>
          </p:txBody>
        </p:sp>
        <p:sp>
          <p:nvSpPr>
            <p:cNvPr id="8" name="Text Box 7"/>
            <p:cNvSpPr txBox="1"/>
            <p:nvPr/>
          </p:nvSpPr>
          <p:spPr>
            <a:xfrm>
              <a:off x="5173" y="7477"/>
              <a:ext cx="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K</a:t>
              </a:r>
              <a:r>
                <a:rPr lang="en-US" baseline="30000"/>
                <a:t>1</a:t>
              </a:r>
              <a:endParaRPr lang="en-US" baseline="30000"/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6308" y="7405"/>
              <a:ext cx="142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...........</a:t>
              </a:r>
              <a:endParaRPr lang="en-US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7956" y="7405"/>
              <a:ext cx="1086" cy="6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8110" y="7477"/>
              <a:ext cx="7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K</a:t>
              </a:r>
              <a:r>
                <a:rPr lang="en-US" baseline="30000"/>
                <a:t>D</a:t>
              </a:r>
              <a:endParaRPr lang="en-US" baseline="30000"/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7732" y="8066"/>
              <a:ext cx="187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200"/>
                <a:t>N</a:t>
              </a:r>
              <a:r>
                <a:rPr lang="en-US" sz="1200" baseline="-25000"/>
                <a:t>in</a:t>
              </a:r>
              <a:r>
                <a:rPr lang="en-US" sz="1200"/>
                <a:t>.f</a:t>
              </a:r>
              <a:r>
                <a:rPr lang="en-US" sz="1200" baseline="-25000"/>
                <a:t>size</a:t>
              </a:r>
              <a:r>
                <a:rPr lang="en-US" sz="1200"/>
                <a:t>×N</a:t>
              </a:r>
              <a:r>
                <a:rPr lang="en-US" sz="1200" baseline="-25000"/>
                <a:t>out</a:t>
              </a:r>
              <a:r>
                <a:rPr lang="en-US" sz="1200"/>
                <a:t>f</a:t>
              </a:r>
              <a:r>
                <a:rPr lang="en-US" sz="1200" baseline="-25000"/>
                <a:t>size</a:t>
              </a:r>
              <a:r>
                <a:rPr lang="en-US" sz="1200"/>
                <a:t> </a:t>
              </a:r>
              <a:endParaRPr lang="en-US" sz="1200"/>
            </a:p>
          </p:txBody>
        </p:sp>
      </p:grpSp>
      <p:pic>
        <p:nvPicPr>
          <p:cNvPr id="4" name="Content Placeholder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235" y="3480435"/>
            <a:ext cx="6114415" cy="10883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4" name="Google Shape;344;p24"/>
          <p:cNvSpPr txBox="1"/>
          <p:nvPr>
            <p:ph type="body" idx="1"/>
          </p:nvPr>
        </p:nvSpPr>
        <p:spPr>
          <a:xfrm>
            <a:off x="1303655" y="1778000"/>
            <a:ext cx="7030720" cy="2753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0" name="Google Shape;350;p25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6" name="Google Shape;356;p26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2" name="Google Shape;362;p27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8" name="Google Shape;368;p28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4" name="Google Shape;374;p29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0" name="Google Shape;380;p30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655" y="845185"/>
            <a:ext cx="7030720" cy="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OUTLINE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84" name="Google Shape;284;p14"/>
          <p:cNvSpPr txBox="1"/>
          <p:nvPr>
            <p:ph type="body" idx="1"/>
          </p:nvPr>
        </p:nvSpPr>
        <p:spPr>
          <a:xfrm>
            <a:off x="1303655" y="1480185"/>
            <a:ext cx="7030720" cy="3371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INTRODUCTION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MOTIVATION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PROBLEM STATEMENT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OBJECTIVES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LITERATURE SURVEY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PROPOSED METHODOLOGY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REQUIREMENT ANALYSIS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400050" lvl="0" indent="-400050" algn="l" rtl="0">
              <a:lnSpc>
                <a:spcPct val="65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q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REFERENCES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6" name="Google Shape;386;p31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2" name="Google Shape;392;p32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8" name="Google Shape;398;p33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  <a:latin typeface="Georgia" panose="02040502050405020303" charset="0"/>
                <a:cs typeface="Georgia" panose="02040502050405020303" charset="0"/>
              </a:rPr>
              <a:t>INTRODUCTION</a:t>
            </a:r>
            <a:endParaRPr lang="en-US">
              <a:solidFill>
                <a:schemeClr val="bg2"/>
              </a:solidFill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290" name="Google Shape;290;p15"/>
          <p:cNvSpPr txBox="1"/>
          <p:nvPr>
            <p:ph type="body" idx="1"/>
          </p:nvPr>
        </p:nvSpPr>
        <p:spPr>
          <a:xfrm>
            <a:off x="1303655" y="1384300"/>
            <a:ext cx="7030720" cy="3134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“Memes” are cultural inside jokes, a way of connecting with people across internet through instantly recognizable photos. They collect emotions, ideas and actions into an easy-to-translate format.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>
                <a:latin typeface="Georgia" panose="02040502050405020303" charset="0"/>
                <a:cs typeface="Georgia" panose="02040502050405020303" charset="0"/>
              </a:rPr>
              <a:t>Rise of memes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 : Besides reflecting humour ,the rise of memes has shown to be having a harmful  effect  on an individual as well as  political, religional , communal sectors of society.  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>
                <a:latin typeface="Georgia" panose="02040502050405020303" charset="0"/>
                <a:cs typeface="Georgia" panose="02040502050405020303" charset="0"/>
              </a:rPr>
              <a:t>Data: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Meme as an </a:t>
            </a:r>
            <a:r>
              <a:rPr lang="en-US" b="1">
                <a:latin typeface="Georgia" panose="02040502050405020303" charset="0"/>
                <a:cs typeface="Georgia" panose="02040502050405020303" charset="0"/>
              </a:rPr>
              <a:t>image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along with</a:t>
            </a:r>
            <a:r>
              <a:rPr lang="en-US" b="1">
                <a:latin typeface="Georgia" panose="02040502050405020303" charset="0"/>
                <a:cs typeface="Georgia" panose="02040502050405020303" charset="0"/>
              </a:rPr>
              <a:t>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 embedded </a:t>
            </a:r>
            <a:r>
              <a:rPr lang="en-US" b="1">
                <a:latin typeface="Georgia" panose="02040502050405020303" charset="0"/>
                <a:cs typeface="Georgia" panose="02040502050405020303" charset="0"/>
              </a:rPr>
              <a:t>text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.</a:t>
            </a:r>
            <a:endParaRPr lang="en-US" b="1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>
                <a:latin typeface="Georgia" panose="02040502050405020303" charset="0"/>
                <a:cs typeface="Georgia" panose="02040502050405020303" charset="0"/>
              </a:rPr>
              <a:t>Features: 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Image and text features , in the form of embedding vetors .</a:t>
            </a:r>
            <a:endParaRPr lang="en-US" b="1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>
                <a:latin typeface="Georgia" panose="02040502050405020303" charset="0"/>
                <a:cs typeface="Georgia" panose="02040502050405020303" charset="0"/>
              </a:rPr>
              <a:t>Multimodal Models</a:t>
            </a:r>
            <a:r>
              <a:rPr lang="en-US">
                <a:latin typeface="Georgia" panose="02040502050405020303" charset="0"/>
                <a:cs typeface="Georgia" panose="02040502050405020303" charset="0"/>
              </a:rPr>
              <a:t>: Interpretation of memes using multimodal models .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MOTIVATION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3655" y="2894965"/>
            <a:ext cx="2421255" cy="1621790"/>
          </a:xfrm>
          <a:prstGeom prst="rect">
            <a:avLst/>
          </a:prstGeom>
        </p:spPr>
      </p:pic>
      <p:pic>
        <p:nvPicPr>
          <p:cNvPr id="2" name="Picture 1" descr="028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5" y="2896870"/>
            <a:ext cx="2434425" cy="16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170" y="1163320"/>
            <a:ext cx="2445385" cy="1526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655" y="598805"/>
            <a:ext cx="7030720" cy="622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PROBLEM STATEMENT</a:t>
            </a:r>
            <a:br>
              <a:rPr lang="en-US">
                <a:latin typeface="Georgia" panose="02040502050405020303" charset="0"/>
                <a:cs typeface="Georgia" panose="02040502050405020303" charset="0"/>
              </a:rPr>
            </a:b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02" name="Google Shape;302;p17"/>
          <p:cNvSpPr txBox="1"/>
          <p:nvPr>
            <p:ph type="body" idx="1"/>
          </p:nvPr>
        </p:nvSpPr>
        <p:spPr>
          <a:xfrm>
            <a:off x="1303655" y="1221740"/>
            <a:ext cx="7030720" cy="69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T</a:t>
            </a:r>
            <a:r>
              <a:rPr sz="1600">
                <a:latin typeface="Georgia" panose="02040502050405020303" charset="0"/>
                <a:cs typeface="Georgia" panose="02040502050405020303" charset="0"/>
              </a:rPr>
              <a:t>o 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label </a:t>
            </a:r>
            <a:r>
              <a:rPr sz="1600">
                <a:latin typeface="Georgia" panose="02040502050405020303" charset="0"/>
                <a:cs typeface="Georgia" panose="02040502050405020303" charset="0"/>
              </a:rPr>
              <a:t>a meme 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as </a:t>
            </a:r>
            <a:r>
              <a:rPr sz="1600">
                <a:latin typeface="Georgia" panose="02040502050405020303" charset="0"/>
                <a:cs typeface="Georgia" panose="02040502050405020303" charset="0"/>
              </a:rPr>
              <a:t>hateful or non-hateful 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by </a:t>
            </a:r>
            <a:r>
              <a:rPr sz="1600">
                <a:latin typeface="Georgia" panose="02040502050405020303" charset="0"/>
                <a:cs typeface="Georgia" panose="02040502050405020303" charset="0"/>
              </a:rPr>
              <a:t>creat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ing</a:t>
            </a:r>
            <a:r>
              <a:rPr sz="1600">
                <a:latin typeface="Georgia" panose="02040502050405020303" charset="0"/>
                <a:cs typeface="Georgia" panose="02040502050405020303" charset="0"/>
              </a:rPr>
              <a:t> a 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model </a:t>
            </a:r>
            <a:r>
              <a:rPr sz="1600">
                <a:latin typeface="Georgia" panose="02040502050405020303" charset="0"/>
                <a:cs typeface="Georgia" panose="02040502050405020303" charset="0"/>
              </a:rPr>
              <a:t>that identifies multimodal hate speech in </a:t>
            </a:r>
            <a:r>
              <a:rPr lang="en-US" sz="1600">
                <a:latin typeface="Georgia" panose="02040502050405020303" charset="0"/>
                <a:cs typeface="Georgia" panose="02040502050405020303" charset="0"/>
              </a:rPr>
              <a:t>them.</a:t>
            </a:r>
            <a:endParaRPr lang="en-US" sz="1600">
              <a:latin typeface="Georgia" panose="02040502050405020303" charset="0"/>
              <a:cs typeface="Georgia" panose="020405020504050203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			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93445" y="2418080"/>
            <a:ext cx="645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Input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7405" y="4140200"/>
            <a:ext cx="7778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Output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768465" y="4239895"/>
            <a:ext cx="10128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Hateful(1)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717165" y="4239895"/>
            <a:ext cx="13887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Non Hateful(0)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8705" y="2077720"/>
            <a:ext cx="2244400" cy="176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565" y="2077720"/>
            <a:ext cx="2532380" cy="176974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7272655" y="3847465"/>
            <a:ext cx="3810" cy="392430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09950" y="3818255"/>
            <a:ext cx="3810" cy="392430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OBJECTIVES</a:t>
            </a:r>
            <a:br>
              <a:rPr lang="en-US">
                <a:latin typeface="Cambria" panose="02040503050406030204" charset="0"/>
                <a:cs typeface="Cambria" panose="02040503050406030204" charset="0"/>
                <a:sym typeface="+mn-ea"/>
              </a:rPr>
            </a:br>
            <a:br>
              <a:rPr lang="en-US">
                <a:latin typeface="Cambria" panose="02040503050406030204" charset="0"/>
                <a:cs typeface="Cambria" panose="02040503050406030204" charset="0"/>
                <a:sym typeface="+mn-ea"/>
              </a:rPr>
            </a:br>
            <a:endParaRPr lang="en-US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08" name="Google Shape;308;p18"/>
          <p:cNvSpPr txBox="1"/>
          <p:nvPr>
            <p:ph type="body" idx="1"/>
          </p:nvPr>
        </p:nvSpPr>
        <p:spPr>
          <a:xfrm>
            <a:off x="1303655" y="1878330"/>
            <a:ext cx="7030720" cy="1386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To generate embeddings of image and text .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To fuse the text and image embeddings and build a classifier. 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AutoNum type="arabicPeriod"/>
            </a:pPr>
            <a:r>
              <a:rPr lang="en-US">
                <a:latin typeface="Georgia" panose="02040502050405020303" charset="0"/>
                <a:cs typeface="Georgia" panose="02040502050405020303" charset="0"/>
              </a:rPr>
              <a:t>To evaluate the performace of the multimodal model using AUC ROC.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17625" y="2304415"/>
            <a:ext cx="7030720" cy="535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LITERATURE SURVEY</a:t>
            </a:r>
            <a:b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itle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algn="ctr"/>
            <a:r>
              <a:rPr lang="en-US" altLang="zh-CN" sz="1600">
                <a:latin typeface="Georgia" panose="02040502050405020303" charset="0"/>
                <a:cs typeface="Georgia" panose="02040502050405020303" charset="0"/>
              </a:rPr>
              <a:t>Hateful Memes Challenge</a:t>
            </a:r>
            <a:br>
              <a:rPr lang="en-US" altLang="zh-CN" sz="1600">
                <a:latin typeface="Georgia" panose="02040502050405020303" charset="0"/>
                <a:cs typeface="Georgia" panose="02040502050405020303" charset="0"/>
              </a:rPr>
            </a:br>
            <a:r>
              <a:rPr lang="en-US" altLang="zh-CN" sz="1600">
                <a:latin typeface="Georgia" panose="02040502050405020303" charset="0"/>
                <a:cs typeface="Georgia" panose="02040502050405020303" charset="0"/>
              </a:rPr>
              <a:t>2020, SEP 22    </a:t>
            </a:r>
            <a:br>
              <a:rPr lang="en-US" altLang="zh-CN" sz="1600">
                <a:latin typeface="Georgia" panose="02040502050405020303" charset="0"/>
                <a:cs typeface="Georgia" panose="02040502050405020303" charset="0"/>
              </a:rPr>
            </a:br>
            <a:r>
              <a:rPr lang="en-US" altLang="zh-CN" sz="1600">
                <a:latin typeface="Georgia" panose="02040502050405020303" charset="0"/>
                <a:cs typeface="Georgia" panose="02040502050405020303" charset="0"/>
              </a:rPr>
              <a:t>Yuval Nirkin   Assaf Rabinowitz   Yoni Solel</a:t>
            </a:r>
            <a:endParaRPr lang="en-US" altLang="zh-CN" sz="16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Data Processing </a:t>
            </a:r>
            <a:endParaRPr kumimoji="0" lang="en-US" sz="18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Text embedding :SBERT	         </a:t>
            </a:r>
            <a:endParaRPr kumimoji="0" lang="en-US" sz="12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Image Embedding: MobileNetV2 </a:t>
            </a:r>
            <a:endParaRPr kumimoji="0" lang="en-US" sz="18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Hypernetworks</a:t>
            </a:r>
            <a:endParaRPr kumimoji="0" lang="en-US" sz="1800" b="1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kern="1200" cap="none" spc="0" normalizeH="0" baseline="0" noProof="1">
                <a:solidFill>
                  <a:schemeClr val="bg2">
                    <a:lumMod val="50000"/>
                  </a:schemeClr>
                </a:solidFill>
                <a:latin typeface="Georgia" panose="02040502050405020303" charset="0"/>
                <a:ea typeface="+mn-ea"/>
                <a:cs typeface="Georgia" panose="02040502050405020303" charset="0"/>
              </a:rPr>
              <a:t>Decoder</a:t>
            </a:r>
            <a:endParaRPr kumimoji="0" lang="en-US" sz="18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1">
              <a:solidFill>
                <a:schemeClr val="bg2">
                  <a:lumMod val="50000"/>
                </a:schemeClr>
              </a:solidFill>
              <a:latin typeface="Georgia" panose="02040502050405020303" charset="0"/>
              <a:ea typeface="+mn-ea"/>
              <a:cs typeface="Georgia" panose="02040502050405020303" charset="0"/>
            </a:endParaRPr>
          </a:p>
        </p:txBody>
      </p:sp>
      <p:sp>
        <p:nvSpPr>
          <p:cNvPr id="4099" name="Text Box 61"/>
          <p:cNvSpPr txBox="1"/>
          <p:nvPr/>
        </p:nvSpPr>
        <p:spPr>
          <a:xfrm>
            <a:off x="7183438" y="6167438"/>
            <a:ext cx="1781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Cambria" panose="02040503050406030204" charset="0"/>
              </a:rPr>
              <a:t>Varun Bohara</a:t>
            </a:r>
            <a:endParaRPr lang="en-US" altLang="zh-CN">
              <a:latin typeface="Cambria" panose="02040503050406030204" charset="0"/>
            </a:endParaRPr>
          </a:p>
        </p:txBody>
      </p:sp>
      <p:pic>
        <p:nvPicPr>
          <p:cNvPr id="6147" name="Picture 3"/>
          <p:cNvPicPr>
            <a:picLocks noChangeAspect="1"/>
          </p:cNvPicPr>
          <p:nvPr>
            <p:ph sz="half" idx="2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25115" y="1964055"/>
            <a:ext cx="6330950" cy="29044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  <a:t>PROPOSED METHODOLOGY</a:t>
            </a:r>
            <a:br>
              <a:rPr lang="en-US">
                <a:latin typeface="Georgia" panose="02040502050405020303" charset="0"/>
                <a:cs typeface="Georgia" panose="02040502050405020303" charset="0"/>
                <a:sym typeface="+mn-ea"/>
              </a:rPr>
            </a:br>
            <a:endParaRPr lang="en-US">
              <a:latin typeface="Georgia" panose="02040502050405020303" charset="0"/>
              <a:cs typeface="Georgia" panose="02040502050405020303" charset="0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187575" y="1633220"/>
            <a:ext cx="2330450" cy="20859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" name="Text Box 0"/>
          <p:cNvSpPr txBox="1"/>
          <p:nvPr/>
        </p:nvSpPr>
        <p:spPr>
          <a:xfrm>
            <a:off x="1049655" y="2118360"/>
            <a:ext cx="6223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Input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257800" y="3361690"/>
            <a:ext cx="744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Output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4" name="Content Placeholder 3" descr="0289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5355" y="2425065"/>
            <a:ext cx="1003300" cy="66802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545080" y="291020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Georgia" panose="02040502050405020303" charset="0"/>
                <a:cs typeface="Georgia" panose="02040502050405020303" charset="0"/>
              </a:rPr>
              <a:t>Visual Module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532380" y="1953260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Georgia" panose="02040502050405020303" charset="0"/>
                <a:cs typeface="Georgia" panose="02040502050405020303" charset="0"/>
              </a:rPr>
              <a:t>Image Module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08220" y="242506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Georgia" panose="02040502050405020303" charset="0"/>
                <a:cs typeface="Georgia" panose="02040502050405020303" charset="0"/>
              </a:rPr>
              <a:t>Decoder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09590" y="2922270"/>
            <a:ext cx="1905" cy="503555"/>
          </a:xfrm>
          <a:prstGeom prst="straightConnector1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461125" y="2661285"/>
            <a:ext cx="576000" cy="10160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024370" y="2425065"/>
            <a:ext cx="1640205" cy="4718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latin typeface="Georgia" panose="02040502050405020303" charset="0"/>
                <a:cs typeface="Georgia" panose="02040502050405020303" charset="0"/>
              </a:rPr>
              <a:t>Performance Evaluation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18025" y="2671445"/>
            <a:ext cx="282575" cy="6985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5076190" y="3668395"/>
            <a:ext cx="11042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Georgia" panose="02040502050405020303" charset="0"/>
                <a:cs typeface="Georgia" panose="02040502050405020303" charset="0"/>
              </a:rPr>
              <a:t>Hateful (1)</a:t>
            </a:r>
            <a:endParaRPr lang="en-US">
              <a:latin typeface="Georgia" panose="02040502050405020303" charset="0"/>
              <a:cs typeface="Georgia" panose="02040502050405020303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38655" y="2678430"/>
            <a:ext cx="252000" cy="6985"/>
          </a:xfrm>
          <a:prstGeom prst="straightConnector1">
            <a:avLst/>
          </a:prstGeom>
          <a:ln w="41275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2512</Words>
  <Application>WPS Presentation</Application>
  <PresentationFormat/>
  <Paragraphs>124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SimSun</vt:lpstr>
      <vt:lpstr>Wingdings</vt:lpstr>
      <vt:lpstr>Arial</vt:lpstr>
      <vt:lpstr>Maven Pro</vt:lpstr>
      <vt:lpstr>Nunito</vt:lpstr>
      <vt:lpstr>Georgia</vt:lpstr>
      <vt:lpstr>Wingdings</vt:lpstr>
      <vt:lpstr>Cambria</vt:lpstr>
      <vt:lpstr>Microsoft YaHei</vt:lpstr>
      <vt:lpstr>Arial Unicode MS</vt:lpstr>
      <vt:lpstr>Microsoft JhengHei</vt:lpstr>
      <vt:lpstr>Cambria Math</vt:lpstr>
      <vt:lpstr>Sylfaen</vt:lpstr>
      <vt:lpstr>Gabriola</vt:lpstr>
      <vt:lpstr>Momentum</vt:lpstr>
      <vt:lpstr> MINI PROJECT 2020-21 (15ECSW301) Meme Classification  </vt:lpstr>
      <vt:lpstr>OUTLINE</vt:lpstr>
      <vt:lpstr>INTRODUCTION</vt:lpstr>
      <vt:lpstr>MOTIVATION</vt:lpstr>
      <vt:lpstr>PROBLEM STATEMENT </vt:lpstr>
      <vt:lpstr>OBJECTIVES  </vt:lpstr>
      <vt:lpstr>LITERATURE SURVEY </vt:lpstr>
      <vt:lpstr>Analysis of Implemented Approach Hateful Memes Challenge 2020, SEP 22     Yuval Nirkin   Assaf Rabinowitz   Yoni Solel</vt:lpstr>
      <vt:lpstr>PROPOSED METHODOLOGY </vt:lpstr>
      <vt:lpstr>REQUIREMENT ANALYSIS </vt:lpstr>
      <vt:lpstr>REFERENCES</vt:lpstr>
      <vt:lpstr>Hypernetworks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_x000B_MINI PROJECT 2020-21 (15ECSW301) Meme Classification </dc:title>
  <dc:creator/>
  <cp:lastModifiedBy>Admin</cp:lastModifiedBy>
  <cp:revision>17</cp:revision>
  <dcterms:created xsi:type="dcterms:W3CDTF">2020-11-01T18:11:00Z</dcterms:created>
  <dcterms:modified xsi:type="dcterms:W3CDTF">2020-11-03T06:25:23Z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1033-11.2.0.9718</vt:lpwstr>
  </property>
</Properties>
</file>