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8" r:id="rId5"/>
    <p:sldId id="265" r:id="rId6"/>
    <p:sldId id="266" r:id="rId7"/>
    <p:sldId id="262" r:id="rId8"/>
    <p:sldId id="260" r:id="rId9"/>
    <p:sldId id="261" r:id="rId10"/>
  </p:sldIdLst>
  <p:sldSz cx="9144000" cy="5143500" type="screen16x9"/>
  <p:notesSz cx="6858000" cy="9144000"/>
  <p:embeddedFontLst>
    <p:embeddedFont>
      <p:font typeface="Raleway"/>
      <p:regular r:id="rId15"/>
    </p:embeddedFont>
    <p:embeddedFont>
      <p:font typeface="Lato" panose="020F0502020204030203"/>
      <p:regular r:id="rId16"/>
    </p:embeddedFont>
    <p:embeddedFont>
      <p:font typeface="Cambria" panose="02040503050406030204" charset="0"/>
      <p:regular r:id="rId17"/>
      <p:bold r:id="rId18"/>
      <p:italic r:id="rId19"/>
      <p:boldItalic r:id="rId20"/>
    </p:embeddedFont>
    <p:embeddedFont>
      <p:font typeface="Gabriola" panose="04040605051002020D02" charset="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3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01bb078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001bb078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01bb078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01bb078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hyperlink" Target="https://www.researchgate.net/publication/223958891_Natural_language_processing_pragmatics_and_verbal_behavior" TargetMode="External"/><Relationship Id="rId7" Type="http://schemas.openxmlformats.org/officeDocument/2006/relationships/hyperlink" Target="https://www.researchgate.net/publication/279043457_Speaker_Emotion_Recognition_Based_on_Speech_Features_and_Classification_Techniques" TargetMode="External"/><Relationship Id="rId6" Type="http://schemas.openxmlformats.org/officeDocument/2006/relationships/hyperlink" Target="https://www.researchgate.net/publication/241686419_Speaker_Recognition_Advancements_and_Challenges" TargetMode="External"/><Relationship Id="rId5" Type="http://schemas.openxmlformats.org/officeDocument/2006/relationships/hyperlink" Target="https://www.sciencedirect.com/topics/computer-science/speaker-recognition" TargetMode="External"/><Relationship Id="rId4" Type="http://schemas.openxmlformats.org/officeDocument/2006/relationships/hyperlink" Target="https://arxiv.org/pdf/2001.00378.pdf" TargetMode="External"/><Relationship Id="rId3" Type="http://schemas.openxmlformats.org/officeDocument/2006/relationships/hyperlink" Target="https://www.researchgate.net/publication/291756385_Factors_affecting_pragmatic_competence_and_Turkish_EFL_context" TargetMode="External"/><Relationship Id="rId2" Type="http://schemas.openxmlformats.org/officeDocument/2006/relationships/hyperlink" Target="https://plato.stanford.edu/entries/pragmatics/" TargetMode="External"/><Relationship Id="rId10" Type="http://schemas.openxmlformats.org/officeDocument/2006/relationships/notesSlide" Target="../notesSlides/notesSlide5.xml"/><Relationship Id="rId1" Type="http://schemas.openxmlformats.org/officeDocument/2006/relationships/hyperlink" Target="https://www.researchgate.net/publication/5794892_The_Neural_Integration_of_Speaker_and_Messag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  <a:endParaRPr lang="en-GB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Abhishek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615" y="1548130"/>
            <a:ext cx="7688580" cy="104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Detection </a:t>
            </a:r>
            <a:br>
              <a:rPr lang="en-US"/>
            </a:br>
            <a:r>
              <a:rPr lang="en-US"/>
              <a:t>	</a:t>
            </a:r>
            <a:r>
              <a:rPr lang="en-US" sz="1000"/>
              <a:t>With Consideration Of Sarcasm,Humour,Hate Speech</a:t>
            </a:r>
            <a:endParaRPr lang="en-US" sz="1000"/>
          </a:p>
        </p:txBody>
      </p:sp>
      <p:sp>
        <p:nvSpPr>
          <p:cNvPr id="105" name="Google Shape;105;p16"/>
          <p:cNvSpPr txBox="1"/>
          <p:nvPr>
            <p:ph type="body" idx="1"/>
          </p:nvPr>
        </p:nvSpPr>
        <p:spPr>
          <a:xfrm>
            <a:off x="729615" y="2078990"/>
            <a:ext cx="3774440" cy="25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1. Stanford</a:t>
            </a:r>
            <a:endParaRPr lang="en-US" sz="9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H1: Models individually learned on sarcasm,humor and hate speech detection, and then used as subroutines to extract features, should boost the performance of a sentiment classification model.</a:t>
            </a:r>
            <a:endParaRPr lang="en-US" sz="90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1: Sentiment Model -BERT Large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2: Sarcasm - ASCADE Model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3: Humour - SVM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4- Hate Speech - Logistic Regression </a:t>
            </a:r>
            <a:endParaRPr lang="en-US" sz="895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900"/>
          </a:p>
        </p:txBody>
      </p:sp>
      <p:sp>
        <p:nvSpPr>
          <p:cNvPr id="3" name="Text Placeholder 2"/>
          <p:cNvSpPr/>
          <p:nvPr>
            <p:ph type="body" idx="2"/>
          </p:nvPr>
        </p:nvSpPr>
        <p:spPr>
          <a:xfrm>
            <a:off x="4643604" y="2040775"/>
            <a:ext cx="3774300" cy="2261100"/>
          </a:xfrm>
        </p:spPr>
        <p:txBody>
          <a:bodyPr/>
          <a:p>
            <a:pPr marL="146050" indent="0">
              <a:buNone/>
            </a:pPr>
            <a:endParaRPr lang="en-US">
              <a:sym typeface="+mn-ea"/>
            </a:endParaRPr>
          </a:p>
          <a:p>
            <a:pPr marL="146050" indent="0">
              <a:buNone/>
            </a:pPr>
            <a:endParaRPr lang="en-US" sz="900">
              <a:sym typeface="+mn-ea"/>
            </a:endParaRPr>
          </a:p>
          <a:p>
            <a:pPr marL="146050" indent="0">
              <a:buNone/>
            </a:pPr>
            <a:r>
              <a:rPr lang="en-US" sz="900">
                <a:sym typeface="+mn-ea"/>
              </a:rPr>
              <a:t>H2: Given that the individual tasks are all binary classification tasks, a single model architecture should provide reasonable performance on these individual tasks and would make it easier to re-use the same.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44415" y="3074035"/>
            <a:ext cx="3573780" cy="1445260"/>
            <a:chOff x="7313" y="4699"/>
            <a:chExt cx="5628" cy="227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065" y="5649"/>
              <a:ext cx="51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13" y="4699"/>
              <a:ext cx="5628" cy="2276"/>
              <a:chOff x="7313" y="4699"/>
              <a:chExt cx="5628" cy="227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8523" y="5626"/>
                <a:ext cx="668" cy="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7313" y="4699"/>
                <a:ext cx="5628" cy="2277"/>
                <a:chOff x="7313" y="4699"/>
                <a:chExt cx="5628" cy="2277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11750" y="5705"/>
                  <a:ext cx="556" cy="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500"/>
                    <a:t>n=4</a:t>
                  </a:r>
                  <a:endParaRPr lang="en-US" sz="50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7313" y="4699"/>
                  <a:ext cx="5628" cy="2277"/>
                  <a:chOff x="7313" y="4699"/>
                  <a:chExt cx="5628" cy="2277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1239" y="5642"/>
                    <a:ext cx="344" cy="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313" y="4699"/>
                    <a:ext cx="5628" cy="2277"/>
                    <a:chOff x="7313" y="4699"/>
                    <a:chExt cx="5628" cy="2277"/>
                  </a:xfrm>
                </p:grpSpPr>
                <p:sp>
                  <p:nvSpPr>
                    <p:cNvPr id="4" name="Rectangles 3"/>
                    <p:cNvSpPr/>
                    <p:nvPr/>
                  </p:nvSpPr>
                  <p:spPr>
                    <a:xfrm>
                      <a:off x="7646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uFillTx/>
                        </a:rPr>
                        <a:t>d X 128</a:t>
                      </a:r>
                      <a:endParaRPr lang="en-US" sz="8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5" name="Text Box 4"/>
                    <p:cNvSpPr txBox="1"/>
                    <p:nvPr/>
                  </p:nvSpPr>
                  <p:spPr>
                    <a:xfrm>
                      <a:off x="7313" y="5881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    Embedding Matrix</a:t>
                      </a:r>
                      <a:endParaRPr lang="en-US" sz="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Text Box 5"/>
                    <p:cNvSpPr txBox="1"/>
                    <p:nvPr/>
                  </p:nvSpPr>
                  <p:spPr>
                    <a:xfrm>
                      <a:off x="8523" y="5151"/>
                      <a:ext cx="781" cy="5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500"/>
                        <a:t>f filters </a:t>
                      </a:r>
                      <a:endParaRPr lang="en-US" sz="500"/>
                    </a:p>
                    <a:p>
                      <a:r>
                        <a:rPr lang="en-US" sz="500"/>
                        <a:t>n X 128</a:t>
                      </a:r>
                      <a:endParaRPr lang="en-US" sz="500"/>
                    </a:p>
                    <a:p>
                      <a:r>
                        <a:rPr lang="en-US" sz="500"/>
                        <a:t>n=3,4,5</a:t>
                      </a:r>
                      <a:endParaRPr lang="en-US" sz="500"/>
                    </a:p>
                  </p:txBody>
                </p:sp>
                <p:sp>
                  <p:nvSpPr>
                    <p:cNvPr id="8" name="Rectangles 7"/>
                    <p:cNvSpPr/>
                    <p:nvPr/>
                  </p:nvSpPr>
                  <p:spPr>
                    <a:xfrm>
                      <a:off x="9192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</a:rPr>
                        <a:t>(d-n+1) X f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9" name="Rectangles 8"/>
                    <p:cNvSpPr/>
                    <p:nvPr/>
                  </p:nvSpPr>
                  <p:spPr>
                    <a:xfrm>
                      <a:off x="10583" y="5122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3" name="Text Box 12"/>
                    <p:cNvSpPr txBox="1"/>
                    <p:nvPr/>
                  </p:nvSpPr>
                  <p:spPr>
                    <a:xfrm>
                      <a:off x="9761" y="5882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  <p:sp>
                  <p:nvSpPr>
                    <p:cNvPr id="14" name="Text Box 13"/>
                    <p:cNvSpPr txBox="1"/>
                    <p:nvPr/>
                  </p:nvSpPr>
                  <p:spPr>
                    <a:xfrm>
                      <a:off x="9982" y="5248"/>
                      <a:ext cx="781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500"/>
                        <a:t> max pooling</a:t>
                      </a:r>
                      <a:endParaRPr lang="en-US" sz="500"/>
                    </a:p>
                  </p:txBody>
                </p:sp>
                <p:sp>
                  <p:nvSpPr>
                    <p:cNvPr id="16" name="Rectangles 15"/>
                    <p:cNvSpPr/>
                    <p:nvPr/>
                  </p:nvSpPr>
                  <p:spPr>
                    <a:xfrm>
                      <a:off x="11584" y="4699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7" name="Rectangles 16"/>
                    <p:cNvSpPr/>
                    <p:nvPr/>
                  </p:nvSpPr>
                  <p:spPr>
                    <a:xfrm>
                      <a:off x="11584" y="5458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11584" y="6217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9" name="Text Box 18"/>
                    <p:cNvSpPr txBox="1"/>
                    <p:nvPr/>
                  </p:nvSpPr>
                  <p:spPr>
                    <a:xfrm>
                      <a:off x="11750" y="5032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500"/>
                        <a:t>n=3</a:t>
                      </a:r>
                      <a:endParaRPr lang="en-US" sz="500"/>
                    </a:p>
                  </p:txBody>
                </p:sp>
                <p:sp>
                  <p:nvSpPr>
                    <p:cNvPr id="21" name="Text Box 20"/>
                    <p:cNvSpPr txBox="1"/>
                    <p:nvPr/>
                  </p:nvSpPr>
                  <p:spPr>
                    <a:xfrm>
                      <a:off x="11750" y="6464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sz="500"/>
                        <a:t>n=5</a:t>
                      </a:r>
                      <a:endParaRPr lang="en-US" sz="500"/>
                    </a:p>
                  </p:txBody>
                </p:sp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7526" y="4770"/>
                      <a:ext cx="3713" cy="20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l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Text Box 22"/>
                    <p:cNvSpPr txBox="1"/>
                    <p:nvPr/>
                  </p:nvSpPr>
                  <p:spPr>
                    <a:xfrm>
                      <a:off x="11989" y="5504"/>
                      <a:ext cx="952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3f-dimensional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9" name="Text Box 28"/>
          <p:cNvSpPr txBox="1"/>
          <p:nvPr/>
        </p:nvSpPr>
        <p:spPr>
          <a:xfrm>
            <a:off x="5828030" y="908685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“Many online reviews are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sarcastic, humorous,or hateful.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 Signals from such language nuances may reinforce or completely alter the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sentiment 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of a review as predicted by a machine learning model that attempts to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detect sentiment alone. Thus, having a model that is explicitly aware of these features should help it perform better on reviews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that are characterized by them.”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>
          <a:xfrm>
            <a:off x="729615" y="1343025"/>
            <a:ext cx="4206875" cy="2997200"/>
          </a:xfrm>
        </p:spPr>
        <p:txBody>
          <a:bodyPr/>
          <a:p>
            <a:pPr marL="488950" indent="-342900">
              <a:buAutoNum type="arabicPeriod"/>
            </a:pPr>
            <a:r>
              <a:rPr lang="en-US" sz="900"/>
              <a:t>We use one such model for each of</a:t>
            </a:r>
            <a:br>
              <a:rPr lang="en-US" sz="900"/>
            </a:br>
            <a:r>
              <a:rPr lang="en-US" sz="900"/>
              <a:t>Sentiment (E1), Sarcasm (E2), Hate Speech (E3),Humour (E4).</a:t>
            </a:r>
            <a:endParaRPr lang="en-US" sz="900"/>
          </a:p>
          <a:p>
            <a:pPr marL="488950" indent="-342900">
              <a:buAutoNum type="arabicPeriod"/>
            </a:pPr>
            <a:r>
              <a:rPr lang="en-US" sz="900"/>
              <a:t>We calculate a set of 300-dimensional embeddings per model, and concatenate them into a single 300 *m-dimensional feature vector v. 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/>
              <a:t>This is used as input to a sentiment classifier that predicts </a:t>
            </a:r>
            <a:br>
              <a:rPr lang="en-US" sz="900"/>
            </a:br>
            <a:r>
              <a:rPr lang="en-US" sz="900"/>
              <a:t>C(v) ∈ [0, 1] that represents the probability of positive sentiment.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https://scholar.google.com/citations?user=pUpQJlAAAAAJ&amp;hl=en</a:t>
            </a:r>
            <a:endParaRPr lang="en-US" sz="9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18335" y="2315845"/>
            <a:ext cx="76200" cy="408940"/>
            <a:chOff x="11900" y="4841"/>
            <a:chExt cx="180" cy="2276"/>
          </a:xfrm>
        </p:grpSpPr>
        <p:sp>
          <p:nvSpPr>
            <p:cNvPr id="16" name="Rectangles 15"/>
            <p:cNvSpPr/>
            <p:nvPr/>
          </p:nvSpPr>
          <p:spPr>
            <a:xfrm>
              <a:off x="11900" y="4841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900" y="5600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00" y="6359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1268095" y="230695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3f-dimensional vector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472690" y="2145665"/>
            <a:ext cx="76200" cy="898525"/>
            <a:chOff x="4777" y="3319"/>
            <a:chExt cx="120" cy="2688"/>
          </a:xfrm>
        </p:grpSpPr>
        <p:grpSp>
          <p:nvGrpSpPr>
            <p:cNvPr id="9" name="Group 8"/>
            <p:cNvGrpSpPr/>
            <p:nvPr/>
          </p:nvGrpSpPr>
          <p:grpSpPr>
            <a:xfrm>
              <a:off x="4777" y="4000"/>
              <a:ext cx="120" cy="644"/>
              <a:chOff x="11900" y="4841"/>
              <a:chExt cx="180" cy="2276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77" y="3319"/>
              <a:ext cx="120" cy="644"/>
              <a:chOff x="11900" y="4841"/>
              <a:chExt cx="180" cy="2276"/>
            </a:xfrm>
          </p:grpSpPr>
          <p:sp>
            <p:nvSpPr>
              <p:cNvPr id="14" name="Rectangles 13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77" y="5363"/>
              <a:ext cx="120" cy="644"/>
              <a:chOff x="11900" y="4841"/>
              <a:chExt cx="180" cy="2276"/>
            </a:xfrm>
          </p:grpSpPr>
          <p:sp>
            <p:nvSpPr>
              <p:cNvPr id="21" name="Rectangles 20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2" name="Rectangles 21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4" name="Rectangles 23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777" y="4683"/>
              <a:ext cx="120" cy="644"/>
              <a:chOff x="11900" y="4841"/>
              <a:chExt cx="180" cy="2276"/>
            </a:xfrm>
          </p:grpSpPr>
          <p:sp>
            <p:nvSpPr>
              <p:cNvPr id="26" name="Rectangles 25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</p:grpSp>
      </p:grpSp>
      <p:cxnSp>
        <p:nvCxnSpPr>
          <p:cNvPr id="30" name="Straight Arrow Connector 29"/>
          <p:cNvCxnSpPr>
            <a:stCxn id="17" idx="3"/>
            <a:endCxn id="12" idx="0"/>
          </p:cNvCxnSpPr>
          <p:nvPr/>
        </p:nvCxnSpPr>
        <p:spPr>
          <a:xfrm flipV="1">
            <a:off x="1994535" y="2517140"/>
            <a:ext cx="5162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88870" y="2444750"/>
            <a:ext cx="604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tx1"/>
                </a:solidFill>
                <a:uFillTx/>
                <a:sym typeface="+mn-ea"/>
              </a:rPr>
              <a:t>v</a:t>
            </a:r>
            <a:endParaRPr lang="en-US" sz="8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747010" y="212344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Sarcasm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747010" y="236093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Sentiment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747010" y="2588895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Humour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747010" y="284480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Hate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420" y="1376680"/>
            <a:ext cx="1833245" cy="1143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47145" y="515006"/>
            <a:ext cx="8218453" cy="4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1"/>
              </a:rPr>
              <a:t>	Neural Integration of Speaker and Message</a:t>
            </a:r>
            <a:br>
              <a:rPr lang="en-US" dirty="0" smtClean="0">
                <a:hlinkClick r:id="rId1"/>
              </a:rPr>
            </a:br>
            <a:endParaRPr lang="en-US" dirty="0" smtClean="0">
              <a:hlinkClick r:id="rId1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0" y="1153963"/>
            <a:ext cx="9144000" cy="374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Pragmatics </a:t>
            </a:r>
            <a:r>
              <a:rPr lang="en-US" dirty="0" smtClean="0"/>
              <a:t>:</a:t>
            </a:r>
            <a:r>
              <a:rPr lang="en-US" i="1" dirty="0" smtClean="0"/>
              <a:t>First published Tue Nov 28, 2006; substantive revision Wed Aug 21, 2019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  </a:t>
            </a:r>
            <a:r>
              <a:rPr lang="en-US" i="1" dirty="0" smtClean="0">
                <a:hlinkClick r:id="rId2"/>
              </a:rPr>
              <a:t>https://plato.stanford.edu/entries/pragmatics/</a:t>
            </a:r>
            <a:endParaRPr lang="en-US" dirty="0" smtClean="0"/>
          </a:p>
          <a:p>
            <a:r>
              <a:rPr lang="en-US" b="1" dirty="0" smtClean="0"/>
              <a:t>Factors affecting pragmatic competence and Turkish EFL context</a:t>
            </a:r>
            <a:endParaRPr lang="en-US" b="1" dirty="0" smtClean="0"/>
          </a:p>
          <a:p>
            <a:pPr>
              <a:buNone/>
            </a:pPr>
            <a:r>
              <a:rPr lang="en-US" i="1" dirty="0" smtClean="0">
                <a:hlinkClick r:id="rId3"/>
              </a:rPr>
              <a:t>https://www.researchgate.net/publication/291756385_Factors_affecting_pragmatic_competence_and_Turkish_EFL_context</a:t>
            </a:r>
            <a:endParaRPr lang="en-US" dirty="0" smtClean="0"/>
          </a:p>
          <a:p>
            <a:r>
              <a:rPr lang="en-US" b="1" dirty="0" smtClean="0"/>
              <a:t>Deep Representation Learning in Speech Processing: Challenges, Recent Advances, and Future Trends 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https://arxiv.org/pdf/2001.00378.pdf</a:t>
            </a:r>
            <a:endParaRPr lang="en-US" dirty="0" smtClean="0"/>
          </a:p>
          <a:p>
            <a:r>
              <a:rPr lang="en-IN" b="1" dirty="0" smtClean="0"/>
              <a:t>Speaker Recognition</a:t>
            </a:r>
            <a:endParaRPr lang="en-IN" b="1" dirty="0" smtClean="0"/>
          </a:p>
          <a:p>
            <a:pPr>
              <a:buNone/>
            </a:pPr>
            <a:r>
              <a:rPr lang="en-US" dirty="0" smtClean="0">
                <a:hlinkClick r:id="rId5"/>
              </a:rPr>
              <a:t>https://www.sciencedirect.com/topics/computer-science/speaker-recognition</a:t>
            </a:r>
            <a:endParaRPr lang="en-US" dirty="0" smtClean="0"/>
          </a:p>
          <a:p>
            <a:r>
              <a:rPr lang="en-US" b="1" dirty="0" smtClean="0"/>
              <a:t>Speaker Recognition: Advancements and Challenges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6"/>
              </a:rPr>
              <a:t>https://www.researchgate.net/publication/241686419_Speaker_Recognition_Advancements_and_Challenges</a:t>
            </a:r>
            <a:endParaRPr lang="en-US" dirty="0" smtClean="0"/>
          </a:p>
          <a:p>
            <a:r>
              <a:rPr lang="en-US" b="1" dirty="0" smtClean="0"/>
              <a:t>Speaker Emotion Recognition Based on Speech Features and Classification Techniques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7"/>
              </a:rPr>
              <a:t>https://www.researchgate.net/publication/279043457_Speaker_Emotion_Recognition_Based_on_Speech_Features_and_Classification_Techniques</a:t>
            </a:r>
            <a:endParaRPr lang="en-US" dirty="0" smtClean="0"/>
          </a:p>
          <a:p>
            <a:r>
              <a:rPr lang="en-US" b="1" dirty="0" smtClean="0"/>
              <a:t>Natural language processing, pragmatics, and verbal behavior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8"/>
              </a:rPr>
              <a:t>https://www.researchgate.net/publication/223958891_Natural_language_processing_pragmatics_and_verbal_behavior</a:t>
            </a:r>
            <a:endParaRPr lang="en-US" dirty="0" smtClean="0"/>
          </a:p>
          <a:p>
            <a:endParaRPr lang="en-US" dirty="0" smtClean="0"/>
          </a:p>
          <a:p>
            <a:pPr marL="0" indent="0">
              <a:spcAft>
                <a:spcPts val="1600"/>
              </a:spcAft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    Sakshi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Infant Cry Language Analysis and Recognition:</a:t>
            </a:r>
            <a:br>
              <a:rPr lang="en-US" b="1" dirty="0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Determine the reason for cry of the infants may be </a:t>
            </a:r>
            <a:r>
              <a:rPr lang="en-IN" altLang="en-US" sz="1400" dirty="0" err="1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b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IN" altLang="en-US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  <a:endParaRPr lang="en-IN" altLang="en-US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800" b="1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Emojify – Create your own emoji with Deep Learning :</a:t>
            </a:r>
            <a:endParaRPr lang="en-IN" altLang="en-US" sz="18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Get the emoji of the humans facial expression.</a:t>
            </a:r>
            <a:endParaRPr lang="en-IN" altLang="en-US" sz="1400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200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  <a:endParaRPr lang="en-IN" altLang="en-US" sz="1200" dirty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3057</Words>
  <Application>WPS Presentation</Application>
  <PresentationFormat>On-screen Show (16:9)</PresentationFormat>
  <Paragraphs>106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</vt:lpstr>
      <vt:lpstr>Raleway</vt:lpstr>
      <vt:lpstr>Lato</vt:lpstr>
      <vt:lpstr>Cambria</vt:lpstr>
      <vt:lpstr>Times New Roman</vt:lpstr>
      <vt:lpstr>Gabriola</vt:lpstr>
      <vt:lpstr>Calibri</vt:lpstr>
      <vt:lpstr>Microsoft YaHei</vt:lpstr>
      <vt:lpstr>Arial Unicode MS</vt:lpstr>
      <vt:lpstr>Streamline</vt:lpstr>
      <vt:lpstr>Ideas For Problem Statement</vt:lpstr>
      <vt:lpstr>PowerPoint 演示文稿</vt:lpstr>
      <vt:lpstr>Sentiment Detection  	With Consideration Of Sarcasm,Humour,Hate Speech</vt:lpstr>
      <vt:lpstr>PowerPoint 演示文稿</vt:lpstr>
      <vt:lpstr>	Neural Integration of Speaker and Message </vt:lpstr>
      <vt:lpstr>Infant Cry Language Analysis and Recognition:  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5</cp:revision>
  <dcterms:created xsi:type="dcterms:W3CDTF">2020-10-07T10:21:00Z</dcterms:created>
  <dcterms:modified xsi:type="dcterms:W3CDTF">2020-10-07T12:14:01Z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