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79" r:id="rId3"/>
    <p:sldId id="282" r:id="rId5"/>
    <p:sldId id="283" r:id="rId6"/>
    <p:sldId id="284" r:id="rId7"/>
    <p:sldId id="302" r:id="rId8"/>
    <p:sldId id="257" r:id="rId9"/>
    <p:sldId id="285" r:id="rId10"/>
    <p:sldId id="280" r:id="rId11"/>
    <p:sldId id="281" r:id="rId12"/>
    <p:sldId id="256" r:id="rId13"/>
    <p:sldId id="276" r:id="rId14"/>
    <p:sldId id="266" r:id="rId15"/>
    <p:sldId id="267" r:id="rId16"/>
    <p:sldId id="268" r:id="rId17"/>
    <p:sldId id="263" r:id="rId18"/>
    <p:sldId id="264" r:id="rId19"/>
    <p:sldId id="271" r:id="rId20"/>
    <p:sldId id="272" r:id="rId21"/>
    <p:sldId id="273" r:id="rId22"/>
    <p:sldId id="275" r:id="rId23"/>
    <p:sldId id="274" r:id="rId24"/>
    <p:sldId id="277" r:id="rId25"/>
  </p:sldIdLst>
  <p:sldSz cx="9144000" cy="5143500" type="screen16x9"/>
  <p:notesSz cx="6858000" cy="9144000"/>
  <p:embeddedFontLst>
    <p:embeddedFont>
      <p:font typeface="Economica" panose="02000506040000020004"/>
      <p:regular r:id="rId29"/>
    </p:embeddedFont>
    <p:embeddedFont>
      <p:font typeface="Open Sans" panose="020B0606030504020204"/>
      <p:regular r:id="rId30"/>
    </p:embeddedFont>
    <p:embeddedFont>
      <p:font typeface="Cambria" panose="02040503050406030204" charset="0"/>
      <p:regular r:id="rId31"/>
      <p:bold r:id="rId32"/>
      <p:italic r:id="rId33"/>
      <p:boldItalic r:id="rId34"/>
    </p:embeddedFont>
    <p:embeddedFont>
      <p:font typeface="Malgun Gothic" panose="020B0503020000020004" charset="-127"/>
      <p:regular r:id="rId35"/>
    </p:embeddedFont>
    <p:embeddedFont>
      <p:font typeface="PMingLiU-ExtB" panose="02020500000000000000" charset="-12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7" d="100"/>
          <a:sy n="127" d="100"/>
        </p:scale>
        <p:origin x="154" y="91"/>
      </p:cViewPr>
      <p:guideLst>
        <p:guide orient="horz" pos="160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font" Target="fonts/font8.fntdata"/><Relationship Id="rId35" Type="http://schemas.openxmlformats.org/officeDocument/2006/relationships/font" Target="fonts/font7.fntdata"/><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g9f0f4aeee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9f0f4aeee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g9f0f4aeee7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9f0f4aeee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g9f0f4aeee7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9f0f4aeee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1pPr>
            <a:lvl2pPr lvl="1"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2pPr>
            <a:lvl3pPr lvl="2"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3pPr>
            <a:lvl4pPr lvl="3"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4pPr>
            <a:lvl5pPr lvl="4"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5pPr>
            <a:lvl6pPr lvl="5"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6pPr>
            <a:lvl7pPr lvl="6"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7pPr>
            <a:lvl8pPr lvl="7"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8pPr>
            <a:lvl9pPr lvl="8" algn="ctr">
              <a:lnSpc>
                <a:spcPct val="100000"/>
              </a:lnSpc>
              <a:spcBef>
                <a:spcPts val="0"/>
              </a:spcBef>
              <a:spcAft>
                <a:spcPts val="0"/>
              </a:spcAft>
              <a:buSzPts val="2100"/>
              <a:buFont typeface="Economica" panose="02000506040000020004"/>
              <a:buNone/>
              <a:defRPr sz="2100">
                <a:latin typeface="Economica" panose="02000506040000020004"/>
                <a:ea typeface="Economica" panose="02000506040000020004"/>
                <a:cs typeface="Economica" panose="02000506040000020004"/>
                <a:sym typeface="Economica" panose="02000506040000020004"/>
              </a:defRPr>
            </a:lvl9pPr>
          </a:lstStyle>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B3AADE1-27EE-4014-B194-B389A1EA2F5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6659B-BF6E-4DE8-8DA1-709FC145E0D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1pPr>
            <a:lvl2pPr lvl="1"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2pPr>
            <a:lvl3pPr lvl="2"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3pPr>
            <a:lvl4pPr lvl="3"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4pPr>
            <a:lvl5pPr lvl="4"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5pPr>
            <a:lvl6pPr lvl="5"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6pPr>
            <a:lvl7pPr lvl="6"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7pPr>
            <a:lvl8pPr lvl="7"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8pPr>
            <a:lvl9pPr lvl="8" algn="ctr">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9pPr>
          </a:lstStyle>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panose="02000506040000020004"/>
              <a:buNone/>
              <a:defRPr sz="2400">
                <a:latin typeface="Economica" panose="02000506040000020004"/>
                <a:ea typeface="Economica" panose="02000506040000020004"/>
                <a:cs typeface="Economica" panose="02000506040000020004"/>
                <a:sym typeface="Economica" panose="02000506040000020004"/>
              </a:defRPr>
            </a:lvl1pPr>
          </a:lstStyle>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1pPr>
            <a:lvl2pPr lvl="1">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2pPr>
            <a:lvl3pPr lvl="2">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3pPr>
            <a:lvl4pPr lvl="3">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4pPr>
            <a:lvl5pPr lvl="4">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5pPr>
            <a:lvl6pPr lvl="5">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6pPr>
            <a:lvl7pPr lvl="6">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7pPr>
            <a:lvl8pPr lvl="7">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8pPr>
            <a:lvl9pPr lvl="8">
              <a:spcBef>
                <a:spcPts val="0"/>
              </a:spcBef>
              <a:spcAft>
                <a:spcPts val="0"/>
              </a:spcAft>
              <a:buClr>
                <a:schemeClr val="dk1"/>
              </a:buClr>
              <a:buSzPts val="4200"/>
              <a:buFont typeface="Economica" panose="02000506040000020004"/>
              <a:buNone/>
              <a:defRPr sz="4200">
                <a:solidFill>
                  <a:schemeClr val="dk1"/>
                </a:solidFill>
                <a:latin typeface="Economica" panose="02000506040000020004"/>
                <a:ea typeface="Economica" panose="02000506040000020004"/>
                <a:cs typeface="Economica" panose="02000506040000020004"/>
                <a:sym typeface="Economica" panose="02000506040000020004"/>
              </a:defRPr>
            </a:lvl9pPr>
          </a:lstStyle>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panose="020B0606030504020204"/>
              <a:buChar char="●"/>
              <a:defRPr sz="1800">
                <a:solidFill>
                  <a:schemeClr val="dk1"/>
                </a:solidFill>
                <a:latin typeface="Open Sans" panose="020B0606030504020204"/>
                <a:ea typeface="Open Sans" panose="020B0606030504020204"/>
                <a:cs typeface="Open Sans" panose="020B0606030504020204"/>
                <a:sym typeface="Open Sans" panose="020B0606030504020204"/>
              </a:defRPr>
            </a:lvl1pPr>
            <a:lvl2pPr marL="914400" lvl="1" indent="-317500">
              <a:lnSpc>
                <a:spcPct val="115000"/>
              </a:lnSpc>
              <a:spcBef>
                <a:spcPts val="160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2pPr>
            <a:lvl3pPr marL="1371600" lvl="2" indent="-317500">
              <a:lnSpc>
                <a:spcPct val="115000"/>
              </a:lnSpc>
              <a:spcBef>
                <a:spcPts val="160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3pPr>
            <a:lvl4pPr marL="1828800" lvl="3" indent="-317500">
              <a:lnSpc>
                <a:spcPct val="115000"/>
              </a:lnSpc>
              <a:spcBef>
                <a:spcPts val="160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4pPr>
            <a:lvl5pPr marL="2286000" lvl="4" indent="-317500">
              <a:lnSpc>
                <a:spcPct val="115000"/>
              </a:lnSpc>
              <a:spcBef>
                <a:spcPts val="160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5pPr>
            <a:lvl6pPr marL="2743200" lvl="5" indent="-317500">
              <a:lnSpc>
                <a:spcPct val="115000"/>
              </a:lnSpc>
              <a:spcBef>
                <a:spcPts val="160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6pPr>
            <a:lvl7pPr marL="3200400" lvl="6" indent="-317500">
              <a:lnSpc>
                <a:spcPct val="115000"/>
              </a:lnSpc>
              <a:spcBef>
                <a:spcPts val="160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7pPr>
            <a:lvl8pPr marL="3657600" lvl="7" indent="-317500">
              <a:lnSpc>
                <a:spcPct val="115000"/>
              </a:lnSpc>
              <a:spcBef>
                <a:spcPts val="1600"/>
              </a:spcBef>
              <a:spcAft>
                <a:spcPts val="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8pPr>
            <a:lvl9pPr marL="4114800" lvl="8" indent="-317500">
              <a:lnSpc>
                <a:spcPct val="115000"/>
              </a:lnSpc>
              <a:spcBef>
                <a:spcPts val="1600"/>
              </a:spcBef>
              <a:spcAft>
                <a:spcPts val="1600"/>
              </a:spcAft>
              <a:buClr>
                <a:schemeClr val="dk1"/>
              </a:buClr>
              <a:buSzPts val="1400"/>
              <a:buFont typeface="Open Sans" panose="020B0606030504020204"/>
              <a:buChar char="■"/>
              <a:defRPr>
                <a:solidFill>
                  <a:schemeClr val="dk1"/>
                </a:solidFill>
                <a:latin typeface="Open Sans" panose="020B0606030504020204"/>
                <a:ea typeface="Open Sans" panose="020B0606030504020204"/>
                <a:cs typeface="Open Sans" panose="020B0606030504020204"/>
                <a:sym typeface="Open Sans" panose="020B0606030504020204"/>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1pPr>
            <a:lvl2pPr lvl="1"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2pPr>
            <a:lvl3pPr lvl="2"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3pPr>
            <a:lvl4pPr lvl="3"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4pPr>
            <a:lvl5pPr lvl="4"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5pPr>
            <a:lvl6pPr lvl="5"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6pPr>
            <a:lvl7pPr lvl="6"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7pPr>
            <a:lvl8pPr lvl="7"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8pPr>
            <a:lvl9pPr lvl="8" algn="r">
              <a:buNone/>
              <a:defRPr sz="1000">
                <a:solidFill>
                  <a:schemeClr val="dk1"/>
                </a:solidFill>
                <a:latin typeface="Economica" panose="02000506040000020004"/>
                <a:ea typeface="Economica" panose="02000506040000020004"/>
                <a:cs typeface="Economica" panose="02000506040000020004"/>
                <a:sym typeface="Economica" panose="020005060400000200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s://arxiv.org/pdf/1811.10830.pdf" TargetMode="Externa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b="1" dirty="0">
                <a:latin typeface="Times New Roman" panose="02020603050405020304" charset="0"/>
                <a:cs typeface="Times New Roman" panose="02020603050405020304" charset="0"/>
              </a:rPr>
              <a:t>Problem Statement</a:t>
            </a:r>
            <a:endParaRPr sz="2800" dirty="0">
              <a:latin typeface="Times New Roman" panose="02020603050405020304" charset="0"/>
              <a:cs typeface="Times New Roman" panose="02020603050405020304" charset="0"/>
            </a:endParaRPr>
          </a:p>
        </p:txBody>
      </p:sp>
      <p:sp>
        <p:nvSpPr>
          <p:cNvPr id="99" name="Google Shape;99;p19"/>
          <p:cNvSpPr txBox="1">
            <a:spLocks noGrp="1"/>
          </p:cNvSpPr>
          <p:nvPr>
            <p:ph type="body" idx="1"/>
          </p:nvPr>
        </p:nvSpPr>
        <p:spPr>
          <a:xfrm>
            <a:off x="533400" y="1383030"/>
            <a:ext cx="8610600" cy="25844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latin typeface="Cambria" panose="02040503050406030204" charset="0"/>
                <a:cs typeface="Cambria" panose="02040503050406030204" charset="0"/>
              </a:rPr>
              <a:t>Our goal is to predict whether a meme is hateful or non-hateful. This is a binary classification problem with multimodal input data consisting of the meme image itself (the image mode) and a string representing the text in the meme image (the text mode).</a:t>
            </a:r>
            <a:endParaRPr lang="en-US" sz="1600" dirty="0">
              <a:latin typeface="Cambria" panose="02040503050406030204" charset="0"/>
              <a:cs typeface="Cambria" panose="02040503050406030204" charset="0"/>
            </a:endParaRPr>
          </a:p>
          <a:p>
            <a:pPr marL="114300" indent="0">
              <a:buNone/>
            </a:pPr>
            <a:r>
              <a:rPr lang="en-US" sz="1600" dirty="0"/>
              <a:t>	</a:t>
            </a:r>
            <a:endParaRPr lang="en-US" sz="1600" dirty="0"/>
          </a:p>
          <a:p>
            <a:pPr marL="114300" indent="0">
              <a:buNone/>
            </a:pPr>
            <a:r>
              <a:rPr lang="en-US" sz="1600" dirty="0">
                <a:sym typeface="+mn-ea"/>
              </a:rPr>
              <a:t>	</a:t>
            </a:r>
            <a:endParaRPr lang="en-US" sz="1600" dirty="0"/>
          </a:p>
          <a:p>
            <a:pPr marL="0" lvl="0" indent="0" algn="l" rtl="0">
              <a:spcBef>
                <a:spcPts val="0"/>
              </a:spcBef>
              <a:spcAft>
                <a:spcPts val="1600"/>
              </a:spcAft>
              <a:buNone/>
            </a:pP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461260" y="2052955"/>
            <a:ext cx="4420870" cy="10109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sz="2400">
                <a:latin typeface="Times New Roman" panose="02020603050405020304" charset="0"/>
                <a:cs typeface="Times New Roman" panose="02020603050405020304" charset="0"/>
              </a:rPr>
              <a:t>Leveraging Visual Question Answering for</a:t>
            </a:r>
            <a:br>
              <a:rPr sz="2400">
                <a:latin typeface="Times New Roman" panose="02020603050405020304" charset="0"/>
                <a:cs typeface="Times New Roman" panose="02020603050405020304" charset="0"/>
              </a:rPr>
            </a:br>
            <a:r>
              <a:rPr sz="2400">
                <a:latin typeface="Times New Roman" panose="02020603050405020304" charset="0"/>
                <a:cs typeface="Times New Roman" panose="02020603050405020304" charset="0"/>
              </a:rPr>
              <a:t>Image-Caption Ranking</a:t>
            </a:r>
            <a:endParaRPr sz="2400">
              <a:latin typeface="Times New Roman" panose="02020603050405020304" charset="0"/>
              <a:cs typeface="Times New Roman" panose="02020603050405020304" charset="0"/>
            </a:endParaRPr>
          </a:p>
        </p:txBody>
      </p:sp>
      <p:sp>
        <p:nvSpPr>
          <p:cNvPr id="3" name="Text Box 0"/>
          <p:cNvSpPr txBox="1"/>
          <p:nvPr/>
        </p:nvSpPr>
        <p:spPr>
          <a:xfrm>
            <a:off x="2683510" y="3310255"/>
            <a:ext cx="3316605" cy="706755"/>
          </a:xfrm>
          <a:prstGeom prst="rect">
            <a:avLst/>
          </a:prstGeom>
          <a:noFill/>
        </p:spPr>
        <p:txBody>
          <a:bodyPr wrap="none" rtlCol="0">
            <a:spAutoFit/>
          </a:bodyPr>
          <a:lstStyle/>
          <a:p>
            <a:pPr algn="l"/>
            <a:r>
              <a:rPr lang="en-US" sz="1000">
                <a:latin typeface="Times New Roman" panose="02020603050405020304" charset="0"/>
                <a:cs typeface="Times New Roman" panose="02020603050405020304" charset="0"/>
              </a:rPr>
              <a:t>Xiao Lin Devi Parikh</a:t>
            </a:r>
            <a:endParaRPr lang="en-US" sz="1000">
              <a:latin typeface="Times New Roman" panose="02020603050405020304" charset="0"/>
              <a:cs typeface="Times New Roman" panose="02020603050405020304" charset="0"/>
            </a:endParaRPr>
          </a:p>
          <a:p>
            <a:pPr algn="l"/>
            <a:r>
              <a:rPr lang="en-US" sz="1000">
                <a:latin typeface="Times New Roman" panose="02020603050405020304" charset="0"/>
                <a:cs typeface="Times New Roman" panose="02020603050405020304" charset="0"/>
              </a:rPr>
              <a:t>Bradley Department of Electrical and Computer Engineering,</a:t>
            </a:r>
            <a:endParaRPr lang="en-US" sz="1000">
              <a:latin typeface="Times New Roman" panose="02020603050405020304" charset="0"/>
              <a:cs typeface="Times New Roman" panose="02020603050405020304" charset="0"/>
            </a:endParaRPr>
          </a:p>
          <a:p>
            <a:pPr algn="l"/>
            <a:r>
              <a:rPr lang="en-US" sz="1000">
                <a:latin typeface="Times New Roman" panose="02020603050405020304" charset="0"/>
                <a:cs typeface="Times New Roman" panose="02020603050405020304" charset="0"/>
              </a:rPr>
              <a:t>Virginia Tech</a:t>
            </a:r>
            <a:endParaRPr lang="en-US" sz="1000">
              <a:latin typeface="Times New Roman" panose="02020603050405020304" charset="0"/>
              <a:cs typeface="Times New Roman" panose="02020603050405020304" charset="0"/>
            </a:endParaRPr>
          </a:p>
          <a:p>
            <a:pPr algn="l"/>
            <a:r>
              <a:rPr lang="en-US" sz="1000">
                <a:latin typeface="Times New Roman" panose="02020603050405020304" charset="0"/>
                <a:cs typeface="Times New Roman" panose="02020603050405020304" charset="0"/>
              </a:rPr>
              <a:t>{linxiao,parikh}@vt.edu</a:t>
            </a:r>
            <a:endParaRPr lang="en-US" sz="1000">
              <a:latin typeface="Times New Roman" panose="02020603050405020304" charset="0"/>
              <a:cs typeface="Times New Roman" panose="02020603050405020304" charset="0"/>
            </a:endParaRPr>
          </a:p>
        </p:txBody>
      </p:sp>
      <p:graphicFrame>
        <p:nvGraphicFramePr>
          <p:cNvPr id="2" name="Object 1">
            <a:hlinkClick r:id="" action="ppaction://ole?verb=0"/>
          </p:cNvPr>
          <p:cNvGraphicFramePr>
            <a:graphicFrameLocks noChangeAspect="1"/>
          </p:cNvGraphicFramePr>
          <p:nvPr/>
        </p:nvGraphicFramePr>
        <p:xfrm>
          <a:off x="4114800" y="2463800"/>
          <a:ext cx="914400" cy="215900"/>
        </p:xfrm>
        <a:graphic>
          <a:graphicData uri="http://schemas.openxmlformats.org/presentationml/2006/ole">
            <mc:AlternateContent xmlns:mc="http://schemas.openxmlformats.org/markup-compatibility/2006">
              <mc:Choice xmlns:v="urn:schemas-microsoft-com:vml" Requires="v">
                <p:oleObj spid="_x0000_s1035" name="" r:id="rId1" imgW="914400" imgH="215900" progId="Equation.KSEE3">
                  <p:embed/>
                </p:oleObj>
              </mc:Choice>
              <mc:Fallback>
                <p:oleObj name="" r:id="rId1" imgW="914400" imgH="215900" progId="Equation.KSEE3">
                  <p:embed/>
                  <p:pic>
                    <p:nvPicPr>
                      <p:cNvPr id="0" name="Picture 1024"/>
                      <p:cNvPicPr/>
                      <p:nvPr/>
                    </p:nvPicPr>
                    <p:blipFill>
                      <a:blip r:embed="rId2"/>
                      <a:stretch>
                        <a:fillRect/>
                      </a:stretch>
                    </p:blipFill>
                    <p:spPr>
                      <a:xfrm>
                        <a:off x="4114800" y="2463800"/>
                        <a:ext cx="914400" cy="21590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551305" y="941070"/>
            <a:ext cx="7050405" cy="32613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905510"/>
            <a:ext cx="5588635" cy="3673475"/>
          </a:xfrm>
        </p:spPr>
        <p:txBody>
          <a:bodyPr/>
          <a:lstStyle/>
          <a:p>
            <a:pPr marL="114300" indent="0">
              <a:buNone/>
            </a:pPr>
            <a:r>
              <a:rPr lang="en-US" sz="1400">
                <a:latin typeface="Times New Roman" panose="02020603050405020304" charset="0"/>
                <a:cs typeface="Times New Roman" panose="02020603050405020304" charset="0"/>
              </a:rPr>
              <a:t>Using VQA knowledge to improve image-caption ranking.</a:t>
            </a:r>
            <a:br>
              <a:rPr lang="en-US" sz="1400">
                <a:latin typeface="Times New Roman" panose="02020603050405020304" charset="0"/>
                <a:cs typeface="Times New Roman" panose="02020603050405020304" charset="0"/>
              </a:rPr>
            </a:br>
            <a:endParaRPr lang="en-US" sz="1400">
              <a:latin typeface="Times New Roman" panose="02020603050405020304" charset="0"/>
              <a:cs typeface="Times New Roman" panose="02020603050405020304" charset="0"/>
            </a:endParaRPr>
          </a:p>
          <a:p>
            <a:pPr marL="114300" indent="0">
              <a:buNone/>
            </a:pPr>
            <a:endParaRPr lang="en-US" sz="1400">
              <a:latin typeface="Times New Roman" panose="02020603050405020304" charset="0"/>
              <a:cs typeface="Times New Roman" panose="02020603050405020304" charset="0"/>
            </a:endParaRPr>
          </a:p>
          <a:p>
            <a:pPr marL="114300" indent="0">
              <a:buNone/>
            </a:pPr>
            <a:r>
              <a:rPr lang="en-US" sz="1400">
                <a:latin typeface="Times New Roman" panose="02020603050405020304" charset="0"/>
                <a:cs typeface="Times New Roman" panose="02020603050405020304" charset="0"/>
              </a:rPr>
              <a:t>Ex:</a:t>
            </a:r>
            <a:r>
              <a:rPr lang="en-US" sz="1085">
                <a:latin typeface="Times New Roman" panose="02020603050405020304" charset="0"/>
                <a:cs typeface="Times New Roman" panose="02020603050405020304" charset="0"/>
              </a:rPr>
              <a:t>Realizing that a batter up at the plate would imply that a  player is </a:t>
            </a:r>
            <a:endParaRPr lang="en-US" sz="1085">
              <a:latin typeface="Times New Roman" panose="02020603050405020304" charset="0"/>
              <a:cs typeface="Times New Roman" panose="02020603050405020304" charset="0"/>
            </a:endParaRPr>
          </a:p>
          <a:p>
            <a:pPr marL="1200150" lvl="2" indent="-171450">
              <a:lnSpc>
                <a:spcPct val="75000"/>
              </a:lnSpc>
              <a:buFont typeface="Arial" panose="020B0604020202020204" pitchFamily="34" charset="0"/>
              <a:buChar char="•"/>
            </a:pPr>
            <a:r>
              <a:rPr lang="en-US" sz="1200">
                <a:latin typeface="Times New Roman" panose="02020603050405020304" charset="0"/>
                <a:cs typeface="Times New Roman" panose="02020603050405020304" charset="0"/>
              </a:rPr>
              <a:t>holding a bat</a:t>
            </a:r>
            <a:endParaRPr lang="en-US" sz="1200">
              <a:latin typeface="Times New Roman" panose="02020603050405020304" charset="0"/>
              <a:cs typeface="Times New Roman" panose="02020603050405020304" charset="0"/>
            </a:endParaRPr>
          </a:p>
          <a:p>
            <a:pPr marL="1200150" lvl="2" indent="-171450">
              <a:lnSpc>
                <a:spcPct val="75000"/>
              </a:lnSpc>
              <a:buFont typeface="Arial" panose="020B0604020202020204" pitchFamily="34" charset="0"/>
              <a:buChar char="•"/>
            </a:pPr>
            <a:r>
              <a:rPr lang="en-US" sz="1200">
                <a:latin typeface="Times New Roman" panose="02020603050405020304" charset="0"/>
                <a:cs typeface="Times New Roman" panose="02020603050405020304" charset="0"/>
              </a:rPr>
              <a:t>posing to hit the baseball</a:t>
            </a:r>
            <a:endParaRPr lang="en-US" sz="1200">
              <a:latin typeface="Times New Roman" panose="02020603050405020304" charset="0"/>
              <a:cs typeface="Times New Roman" panose="02020603050405020304" charset="0"/>
            </a:endParaRPr>
          </a:p>
          <a:p>
            <a:pPr marL="1200150" lvl="2" indent="-171450">
              <a:lnSpc>
                <a:spcPct val="95000"/>
              </a:lnSpc>
              <a:buFont typeface="Arial" panose="020B0604020202020204" pitchFamily="34" charset="0"/>
              <a:buChar char="•"/>
            </a:pPr>
            <a:r>
              <a:rPr lang="en-US" sz="1200">
                <a:latin typeface="Times New Roman" panose="02020603050405020304" charset="0"/>
                <a:cs typeface="Times New Roman" panose="02020603050405020304" charset="0"/>
              </a:rPr>
              <a:t>there might be another player nearby waiting to </a:t>
            </a:r>
            <a:br>
              <a:rPr lang="en-US" sz="1200">
                <a:latin typeface="Times New Roman" panose="02020603050405020304" charset="0"/>
                <a:cs typeface="Times New Roman" panose="02020603050405020304" charset="0"/>
              </a:rPr>
            </a:br>
            <a:r>
              <a:rPr lang="en-US" sz="1200">
                <a:latin typeface="Times New Roman" panose="02020603050405020304" charset="0"/>
                <a:cs typeface="Times New Roman" panose="02020603050405020304" charset="0"/>
              </a:rPr>
              <a:t>catch the ball</a:t>
            </a:r>
            <a:endParaRPr lang="en-US" sz="12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5186045" y="1035685"/>
            <a:ext cx="3032760" cy="3543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Image caption ranking</a:t>
            </a:r>
            <a:endParaRPr lang="en-US">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p:txBody>
          <a:bodyPr/>
          <a:lstStyle/>
          <a:p>
            <a:pPr>
              <a:buFont typeface="Arial" panose="020B0604020202020204" pitchFamily="34" charset="0"/>
              <a:buChar char="•"/>
            </a:pPr>
            <a:r>
              <a:rPr lang="en-US" sz="1400">
                <a:latin typeface="Times New Roman" panose="02020603050405020304" charset="0"/>
                <a:cs typeface="Times New Roman" panose="02020603050405020304" charset="0"/>
              </a:rPr>
              <a:t>The image-caption ranking task is to retrieve relevant images given a query caption and relevant captions given a query image.</a:t>
            </a:r>
            <a:endParaRPr lang="en-US" sz="1400">
              <a:latin typeface="Times New Roman" panose="02020603050405020304" charset="0"/>
              <a:cs typeface="Times New Roman" panose="02020603050405020304" charset="0"/>
            </a:endParaRPr>
          </a:p>
          <a:p>
            <a:pPr>
              <a:buFont typeface="Arial" panose="020B0604020202020204" pitchFamily="34" charset="0"/>
              <a:buChar char="•"/>
            </a:pPr>
            <a:r>
              <a:rPr lang="en-US" sz="1400">
                <a:latin typeface="Times New Roman" panose="02020603050405020304" charset="0"/>
                <a:cs typeface="Times New Roman" panose="02020603050405020304" charset="0"/>
              </a:rPr>
              <a:t> During training we are given image-caption pairs (I, C) </a:t>
            </a:r>
            <a:endParaRPr lang="en-US" sz="1400">
              <a:latin typeface="Times New Roman" panose="02020603050405020304" charset="0"/>
              <a:cs typeface="Times New Roman" panose="02020603050405020304" charset="0"/>
            </a:endParaRPr>
          </a:p>
          <a:p>
            <a:pPr lvl="1">
              <a:buSzPct val="50000"/>
              <a:buFont typeface="Arial" panose="020B0604020202020204" pitchFamily="34" charset="0"/>
              <a:buChar char="•"/>
            </a:pPr>
            <a:r>
              <a:rPr lang="en-US" sz="1000">
                <a:latin typeface="Times New Roman" panose="02020603050405020304" charset="0"/>
                <a:cs typeface="Times New Roman" panose="02020603050405020304" charset="0"/>
              </a:rPr>
              <a:t>For each pair we sample K - 1 other images in addition to I so the image</a:t>
            </a:r>
            <a:br>
              <a:rPr lang="en-US" sz="1000">
                <a:latin typeface="Times New Roman" panose="02020603050405020304" charset="0"/>
                <a:cs typeface="Times New Roman" panose="02020603050405020304" charset="0"/>
              </a:rPr>
            </a:br>
            <a:r>
              <a:rPr lang="en-US" sz="1000">
                <a:latin typeface="Times New Roman" panose="02020603050405020304" charset="0"/>
                <a:cs typeface="Times New Roman" panose="02020603050405020304" charset="0"/>
              </a:rPr>
              <a:t>retrieval task becomes retrieving I from K images given caption C. </a:t>
            </a:r>
            <a:endParaRPr lang="en-US" sz="1000">
              <a:latin typeface="Times New Roman" panose="02020603050405020304" charset="0"/>
              <a:cs typeface="Times New Roman" panose="02020603050405020304" charset="0"/>
            </a:endParaRPr>
          </a:p>
          <a:p>
            <a:pPr lvl="1">
              <a:buSzPct val="50000"/>
              <a:buFont typeface="Arial" panose="020B0604020202020204" pitchFamily="34" charset="0"/>
              <a:buChar char="•"/>
            </a:pPr>
            <a:r>
              <a:rPr lang="en-US" sz="1000">
                <a:latin typeface="Times New Roman" panose="02020603050405020304" charset="0"/>
                <a:cs typeface="Times New Roman" panose="02020603050405020304" charset="0"/>
              </a:rPr>
              <a:t>We also sample K-1 random captions in addition to C so the caption retrieval task becomes retrieving C from K given image I.</a:t>
            </a:r>
            <a:endParaRPr lang="en-US" sz="1000">
              <a:latin typeface="Times New Roman" panose="02020603050405020304" charset="0"/>
              <a:cs typeface="Times New Roman" panose="02020603050405020304" charset="0"/>
            </a:endParaRPr>
          </a:p>
          <a:p>
            <a:pPr>
              <a:buFont typeface="Arial" panose="020B0604020202020204" pitchFamily="34" charset="0"/>
              <a:buChar char="•"/>
            </a:pPr>
            <a:r>
              <a:rPr lang="en-US" sz="1000">
                <a:latin typeface="Times New Roman" panose="02020603050405020304" charset="0"/>
                <a:cs typeface="Times New Roman" panose="02020603050405020304" charset="0"/>
                <a:sym typeface="+mn-ea"/>
              </a:rPr>
              <a:t>The image-caption ranking models learn a ranking scoring function S(I, C) such that the corresponding retrieval probabilities are maximised:</a:t>
            </a:r>
            <a:endParaRPr lang="en-US" sz="1000">
              <a:latin typeface="Times New Roman" panose="02020603050405020304" charset="0"/>
              <a:cs typeface="Times New Roman" panose="02020603050405020304" charset="0"/>
            </a:endParaRPr>
          </a:p>
          <a:p>
            <a:pPr lvl="1">
              <a:buSzPct val="50000"/>
              <a:buFont typeface="Arial" panose="020B0604020202020204" pitchFamily="34" charset="0"/>
              <a:buChar char="•"/>
            </a:pPr>
            <a:endParaRPr lang="en-US" sz="10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2001520" y="3622040"/>
            <a:ext cx="3820160" cy="6489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sym typeface="+mn-ea"/>
              </a:rPr>
              <a:t>Baseline model</a:t>
            </a:r>
            <a:endParaRPr lang="en-US">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311785" y="1044575"/>
            <a:ext cx="8520515" cy="3905250"/>
          </a:xfrm>
        </p:spPr>
        <p:txBody>
          <a:bodyPr/>
          <a:lstStyle/>
          <a:p>
            <a:pPr>
              <a:buFont typeface="Arial" panose="020B0604020202020204" pitchFamily="34" charset="0"/>
              <a:buChar char="•"/>
            </a:pPr>
            <a:r>
              <a:rPr lang="en-US" dirty="0">
                <a:latin typeface="Times New Roman" panose="02020603050405020304" charset="0"/>
                <a:cs typeface="Times New Roman" panose="02020603050405020304" charset="0"/>
              </a:rPr>
              <a:t>Model  projects </a:t>
            </a:r>
            <a:endParaRPr lang="en-US" dirty="0">
              <a:latin typeface="Times New Roman" panose="02020603050405020304" charset="0"/>
              <a:cs typeface="Times New Roman" panose="02020603050405020304" charset="0"/>
            </a:endParaRPr>
          </a:p>
          <a:p>
            <a:pPr marL="114300" indent="0">
              <a:buNone/>
            </a:pP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a:t>
            </a:r>
            <a:r>
              <a:rPr lang="en-US" baseline="-25000" dirty="0" err="1">
                <a:latin typeface="Times New Roman" panose="02020603050405020304" charset="0"/>
                <a:cs typeface="Times New Roman" panose="02020603050405020304" charset="0"/>
              </a:rPr>
              <a:t>xI</a:t>
            </a:r>
            <a:r>
              <a:rPr lang="en-US" dirty="0">
                <a:latin typeface="Times New Roman" panose="02020603050405020304" charset="0"/>
                <a:cs typeface="Times New Roman" panose="02020603050405020304" charset="0"/>
              </a:rPr>
              <a:t> - dimensional CNN activation </a:t>
            </a:r>
            <a:r>
              <a:rPr lang="en-US" dirty="0" err="1">
                <a:latin typeface="Times New Roman" panose="02020603050405020304" charset="0"/>
                <a:cs typeface="Times New Roman" panose="02020603050405020304" charset="0"/>
              </a:rPr>
              <a:t>xI</a:t>
            </a:r>
            <a:r>
              <a:rPr lang="en-US" dirty="0">
                <a:latin typeface="Times New Roman" panose="02020603050405020304" charset="0"/>
                <a:cs typeface="Times New Roman" panose="02020603050405020304" charset="0"/>
              </a:rPr>
              <a:t> for image I </a:t>
            </a:r>
            <a:endParaRPr lang="en-US" dirty="0">
              <a:latin typeface="Times New Roman" panose="02020603050405020304" charset="0"/>
              <a:cs typeface="Times New Roman" panose="02020603050405020304" charset="0"/>
            </a:endParaRPr>
          </a:p>
          <a:p>
            <a:pPr marL="114300" indent="0">
              <a:buNone/>
            </a:pP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a:t>
            </a:r>
            <a:r>
              <a:rPr lang="en-US" baseline="-25000" dirty="0" err="1">
                <a:latin typeface="Times New Roman" panose="02020603050405020304" charset="0"/>
                <a:cs typeface="Times New Roman" panose="02020603050405020304" charset="0"/>
              </a:rPr>
              <a:t>xC</a:t>
            </a:r>
            <a:r>
              <a:rPr lang="en-US" dirty="0">
                <a:latin typeface="Times New Roman" panose="02020603050405020304" charset="0"/>
                <a:cs typeface="Times New Roman" panose="02020603050405020304" charset="0"/>
              </a:rPr>
              <a:t>- dimensional RNN latent encoding </a:t>
            </a:r>
            <a:r>
              <a:rPr lang="en-US" dirty="0" err="1">
                <a:latin typeface="Times New Roman" panose="02020603050405020304" charset="0"/>
                <a:cs typeface="Times New Roman" panose="02020603050405020304" charset="0"/>
              </a:rPr>
              <a:t>xC</a:t>
            </a:r>
            <a:r>
              <a:rPr lang="en-US" dirty="0">
                <a:latin typeface="Times New Roman" panose="02020603050405020304" charset="0"/>
                <a:cs typeface="Times New Roman" panose="02020603050405020304" charset="0"/>
              </a:rPr>
              <a:t> for caption C </a:t>
            </a:r>
            <a:endParaRPr lang="en-US" dirty="0">
              <a:latin typeface="Times New Roman" panose="02020603050405020304" charset="0"/>
              <a:cs typeface="Times New Roman" panose="02020603050405020304" charset="0"/>
            </a:endParaRPr>
          </a:p>
          <a:p>
            <a:pPr marL="114300" indent="0">
              <a:buNone/>
            </a:pPr>
            <a:r>
              <a:rPr lang="en-US" dirty="0">
                <a:latin typeface="Times New Roman" panose="02020603050405020304" charset="0"/>
                <a:cs typeface="Times New Roman" panose="02020603050405020304" charset="0"/>
              </a:rPr>
              <a:t>          to the same </a:t>
            </a:r>
            <a:r>
              <a:rPr lang="en-US" dirty="0" err="1">
                <a:latin typeface="Times New Roman" panose="02020603050405020304" charset="0"/>
                <a:cs typeface="Times New Roman" panose="02020603050405020304" charset="0"/>
              </a:rPr>
              <a:t>D</a:t>
            </a:r>
            <a:r>
              <a:rPr lang="en-US" baseline="-25000" dirty="0" err="1">
                <a:latin typeface="Times New Roman" panose="02020603050405020304" charset="0"/>
                <a:cs typeface="Times New Roman" panose="02020603050405020304" charset="0"/>
              </a:rPr>
              <a:t>xC</a:t>
            </a:r>
            <a:r>
              <a:rPr lang="en-US" dirty="0">
                <a:latin typeface="Times New Roman" panose="02020603050405020304" charset="0"/>
                <a:cs typeface="Times New Roman" panose="02020603050405020304" charset="0"/>
              </a:rPr>
              <a:t>-dimensional common multi-modal embedding space as unit-norm vectors </a:t>
            </a:r>
            <a:r>
              <a:rPr lang="en-US" dirty="0" err="1">
                <a:latin typeface="Times New Roman" panose="02020603050405020304" charset="0"/>
                <a:cs typeface="Times New Roman" panose="02020603050405020304" charset="0"/>
              </a:rPr>
              <a:t>t</a:t>
            </a:r>
            <a:r>
              <a:rPr lang="en-US" baseline="-25000" dirty="0" err="1">
                <a:latin typeface="Times New Roman" panose="02020603050405020304" charset="0"/>
                <a:cs typeface="Times New Roman" panose="02020603050405020304" charset="0"/>
              </a:rPr>
              <a:t>I</a:t>
            </a:r>
            <a:r>
              <a:rPr lang="en-US" baseline="-25000"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and </a:t>
            </a:r>
            <a:r>
              <a:rPr lang="en-US" dirty="0" err="1">
                <a:latin typeface="Times New Roman" panose="02020603050405020304" charset="0"/>
                <a:cs typeface="Times New Roman" panose="02020603050405020304" charset="0"/>
              </a:rPr>
              <a:t>t</a:t>
            </a:r>
            <a:r>
              <a:rPr lang="en-US" baseline="-25000" dirty="0" err="1">
                <a:latin typeface="Times New Roman" panose="02020603050405020304" charset="0"/>
                <a:cs typeface="Times New Roman" panose="02020603050405020304" charset="0"/>
              </a:rPr>
              <a:t>C</a:t>
            </a:r>
            <a:r>
              <a:rPr lang="en-US" dirty="0">
                <a:latin typeface="Times New Roman" panose="02020603050405020304" charset="0"/>
                <a:cs typeface="Times New Roman" panose="02020603050405020304" charset="0"/>
              </a:rPr>
              <a:t> :</a:t>
            </a:r>
            <a:endParaRPr lang="en-US" dirty="0">
              <a:latin typeface="Times New Roman" panose="02020603050405020304" charset="0"/>
              <a:cs typeface="Times New Roman" panose="02020603050405020304" charset="0"/>
            </a:endParaRPr>
          </a:p>
          <a:p>
            <a:pPr>
              <a:buFont typeface="Arial" panose="020B0604020202020204" pitchFamily="34" charset="0"/>
              <a:buChar char="•"/>
            </a:pPr>
            <a:endParaRPr lang="en-US" dirty="0">
              <a:latin typeface="Times New Roman" panose="02020603050405020304" charset="0"/>
              <a:cs typeface="Times New Roman" panose="02020603050405020304" charset="0"/>
            </a:endParaRPr>
          </a:p>
          <a:p>
            <a:pPr>
              <a:buFont typeface="Arial" panose="020B0604020202020204" pitchFamily="34" charset="0"/>
              <a:buChar char="•"/>
            </a:pPr>
            <a:endParaRPr lang="en-US" dirty="0">
              <a:latin typeface="Times New Roman" panose="02020603050405020304" charset="0"/>
              <a:cs typeface="Times New Roman" panose="02020603050405020304" charset="0"/>
            </a:endParaRPr>
          </a:p>
          <a:p>
            <a:pPr>
              <a:buFont typeface="Arial" panose="020B0604020202020204" pitchFamily="34" charset="0"/>
              <a:buChar char="•"/>
            </a:pPr>
            <a:r>
              <a:rPr lang="en-US" dirty="0">
                <a:latin typeface="Times New Roman" panose="02020603050405020304" charset="0"/>
                <a:cs typeface="Times New Roman" panose="02020603050405020304" charset="0"/>
              </a:rPr>
              <a:t>The multi-modal scoring function is defined as their dot product </a:t>
            </a:r>
            <a:br>
              <a:rPr lang="en-US" dirty="0">
                <a:latin typeface="Times New Roman" panose="02020603050405020304" charset="0"/>
                <a:cs typeface="Times New Roman" panose="02020603050405020304" charset="0"/>
              </a:rPr>
            </a:br>
            <a:r>
              <a:rPr lang="en-US" dirty="0">
                <a:latin typeface="Times New Roman" panose="02020603050405020304" charset="0"/>
                <a:cs typeface="Times New Roman" panose="02020603050405020304" charset="0"/>
              </a:rPr>
              <a:t>S</a:t>
            </a:r>
            <a:r>
              <a:rPr lang="en-US" sz="1600" dirty="0">
                <a:latin typeface="Times New Roman" panose="02020603050405020304" charset="0"/>
                <a:cs typeface="Times New Roman" panose="02020603050405020304" charset="0"/>
              </a:rPr>
              <a:t>t</a:t>
            </a:r>
            <a:r>
              <a:rPr lang="en-US" dirty="0">
                <a:latin typeface="Times New Roman" panose="02020603050405020304" charset="0"/>
                <a:cs typeface="Times New Roman" panose="02020603050405020304" charset="0"/>
              </a:rPr>
              <a:t>(I, C) =&lt;</a:t>
            </a:r>
            <a:r>
              <a:rPr lang="en-US" dirty="0" err="1">
                <a:latin typeface="Times New Roman" panose="02020603050405020304" charset="0"/>
                <a:cs typeface="Times New Roman" panose="02020603050405020304" charset="0"/>
              </a:rPr>
              <a:t>t</a:t>
            </a:r>
            <a:r>
              <a:rPr lang="en-US" baseline="-25000" dirty="0" err="1">
                <a:latin typeface="Times New Roman" panose="02020603050405020304" charset="0"/>
                <a:cs typeface="Times New Roman" panose="02020603050405020304" charset="0"/>
              </a:rPr>
              <a:t>I</a:t>
            </a:r>
            <a:r>
              <a:rPr lang="en-US" dirty="0">
                <a:latin typeface="Times New Roman" panose="02020603050405020304" charset="0"/>
                <a:cs typeface="Times New Roman" panose="02020603050405020304" charset="0"/>
              </a:rPr>
              <a:t> , </a:t>
            </a:r>
            <a:r>
              <a:rPr lang="en-US" dirty="0" err="1">
                <a:latin typeface="Times New Roman" panose="02020603050405020304" charset="0"/>
                <a:cs typeface="Times New Roman" panose="02020603050405020304" charset="0"/>
              </a:rPr>
              <a:t>t</a:t>
            </a:r>
            <a:r>
              <a:rPr lang="en-US" baseline="-25000" dirty="0" err="1">
                <a:latin typeface="Times New Roman" panose="02020603050405020304" charset="0"/>
                <a:cs typeface="Times New Roman" panose="02020603050405020304" charset="0"/>
              </a:rPr>
              <a:t>C</a:t>
            </a:r>
            <a:r>
              <a:rPr lang="en-US" dirty="0">
                <a:latin typeface="Times New Roman" panose="02020603050405020304" charset="0"/>
                <a:cs typeface="Times New Roman" panose="02020603050405020304" charset="0"/>
              </a:rPr>
              <a:t> &gt;.</a:t>
            </a:r>
            <a:endParaRPr lang="en-US" dirty="0">
              <a:latin typeface="Times New Roman" panose="02020603050405020304" charset="0"/>
              <a:cs typeface="Times New Roman" panose="02020603050405020304" charset="0"/>
            </a:endParaRPr>
          </a:p>
          <a:p>
            <a:pPr marL="114300" indent="0">
              <a:buNone/>
            </a:pPr>
            <a:endParaRPr lang="en-US" dirty="0">
              <a:latin typeface="Times New Roman" panose="02020603050405020304" charset="0"/>
              <a:cs typeface="Times New Roman" panose="02020603050405020304" charset="0"/>
            </a:endParaRPr>
          </a:p>
          <a:p>
            <a:pPr>
              <a:buFont typeface="Arial" panose="020B0604020202020204" pitchFamily="34" charset="0"/>
              <a:buChar char="•"/>
            </a:pPr>
            <a:endParaRPr lang="en-US" sz="900" dirty="0">
              <a:solidFill>
                <a:schemeClr val="tx1"/>
              </a:solidFill>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3563620" y="2664460"/>
            <a:ext cx="2016760" cy="5137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a:latin typeface="Times New Roman" panose="02020603050405020304" charset="0"/>
                <a:cs typeface="Times New Roman" panose="02020603050405020304" charset="0"/>
              </a:rPr>
              <a:t>VQA</a:t>
            </a:r>
            <a:endParaRPr>
              <a:latin typeface="Times New Roman" panose="02020603050405020304" charset="0"/>
              <a:cs typeface="Times New Roman" panose="02020603050405020304" charset="0"/>
            </a:endParaRPr>
          </a:p>
        </p:txBody>
      </p:sp>
      <p:sp>
        <p:nvSpPr>
          <p:cNvPr id="105" name="Google Shape;105;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a:latin typeface="Times New Roman" panose="02020603050405020304" charset="0"/>
                <a:cs typeface="Times New Roman" panose="02020603050405020304" charset="0"/>
              </a:rPr>
              <a:t>VQA is the task of given an image I and a free-form open-ended question Q</a:t>
            </a:r>
            <a:br>
              <a:rPr>
                <a:latin typeface="Times New Roman" panose="02020603050405020304" charset="0"/>
                <a:cs typeface="Times New Roman" panose="02020603050405020304" charset="0"/>
              </a:rPr>
            </a:br>
            <a:r>
              <a:rPr>
                <a:latin typeface="Times New Roman" panose="02020603050405020304" charset="0"/>
                <a:cs typeface="Times New Roman" panose="02020603050405020304" charset="0"/>
              </a:rPr>
              <a:t>about I, generating a natural language answer A to that question.</a:t>
            </a:r>
            <a:endParaRPr>
              <a:latin typeface="Times New Roman" panose="02020603050405020304" charset="0"/>
              <a:cs typeface="Times New Roman" panose="02020603050405020304" charset="0"/>
            </a:endParaRPr>
          </a:p>
          <a:p>
            <a:pPr marL="285750" lvl="0" indent="-285750" algn="l" rtl="0">
              <a:spcBef>
                <a:spcPts val="0"/>
              </a:spcBef>
              <a:spcAft>
                <a:spcPts val="1600"/>
              </a:spcAft>
              <a:buFont typeface="Arial" panose="020B0604020202020204" pitchFamily="34" charset="0"/>
              <a:buChar char="•"/>
            </a:pPr>
            <a:r>
              <a:rPr>
                <a:latin typeface="Times New Roman" panose="02020603050405020304" charset="0"/>
                <a:cs typeface="Times New Roman" panose="02020603050405020304" charset="0"/>
              </a:rPr>
              <a:t>Similarly,VQA-Caption task  takes a caption C of an image and a question</a:t>
            </a:r>
            <a:br>
              <a:rPr>
                <a:latin typeface="Times New Roman" panose="02020603050405020304" charset="0"/>
                <a:cs typeface="Times New Roman" panose="02020603050405020304" charset="0"/>
              </a:rPr>
            </a:br>
            <a:r>
              <a:rPr>
                <a:latin typeface="Times New Roman" panose="02020603050405020304" charset="0"/>
                <a:cs typeface="Times New Roman" panose="02020603050405020304" charset="0"/>
              </a:rPr>
              <a:t>Q about the image, then generates an answer A.</a:t>
            </a:r>
            <a:endParaRPr>
              <a:latin typeface="Times New Roman" panose="02020603050405020304" charset="0"/>
              <a:cs typeface="Times New Roman" panose="02020603050405020304" charset="0"/>
            </a:endParaRPr>
          </a:p>
          <a:p>
            <a:pPr marL="285750" lvl="0" indent="-285750" algn="l" rtl="0">
              <a:spcBef>
                <a:spcPts val="0"/>
              </a:spcBef>
              <a:spcAft>
                <a:spcPts val="1600"/>
              </a:spcAft>
              <a:buFont typeface="Arial" panose="020B0604020202020204" pitchFamily="34" charset="0"/>
              <a:buChar char="•"/>
            </a:pPr>
            <a:r>
              <a:rPr>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T</a:t>
            </a:r>
            <a:r>
              <a:rPr>
                <a:latin typeface="Times New Roman" panose="02020603050405020304" charset="0"/>
                <a:cs typeface="Times New Roman" panose="02020603050405020304" charset="0"/>
              </a:rPr>
              <a:t>he generated answers are evaluated using </a:t>
            </a:r>
            <a:endParaRPr>
              <a:latin typeface="Times New Roman" panose="02020603050405020304" charset="0"/>
              <a:cs typeface="Times New Roman" panose="02020603050405020304" charset="0"/>
            </a:endParaRPr>
          </a:p>
          <a:p>
            <a:pPr marL="742950" lvl="1" indent="-285750" algn="l" rtl="0">
              <a:spcBef>
                <a:spcPts val="0"/>
              </a:spcBef>
              <a:spcAft>
                <a:spcPts val="1600"/>
              </a:spcAft>
              <a:buFont typeface="Arial" panose="020B0604020202020204" pitchFamily="34" charset="0"/>
              <a:buChar char="•"/>
            </a:pPr>
            <a:r>
              <a:rPr>
                <a:latin typeface="Times New Roman" panose="02020603050405020304" charset="0"/>
                <a:cs typeface="Times New Roman" panose="02020603050405020304" charset="0"/>
              </a:rPr>
              <a:t>min( </a:t>
            </a:r>
            <a:r>
              <a:rPr lang="en-US">
                <a:latin typeface="Times New Roman" panose="02020603050405020304" charset="0"/>
                <a:cs typeface="Times New Roman" panose="02020603050405020304" charset="0"/>
              </a:rPr>
              <a:t>(</a:t>
            </a:r>
            <a:r>
              <a:rPr>
                <a:latin typeface="Times New Roman" panose="02020603050405020304" charset="0"/>
                <a:cs typeface="Times New Roman" panose="02020603050405020304" charset="0"/>
              </a:rPr>
              <a:t># humans that provided A</a:t>
            </a:r>
            <a:r>
              <a:rPr lang="en-US">
                <a:latin typeface="Times New Roman" panose="02020603050405020304" charset="0"/>
                <a:cs typeface="Times New Roman" panose="02020603050405020304" charset="0"/>
              </a:rPr>
              <a:t>/</a:t>
            </a:r>
            <a:r>
              <a:rPr>
                <a:latin typeface="Times New Roman" panose="02020603050405020304" charset="0"/>
                <a:cs typeface="Times New Roman" panose="02020603050405020304" charset="0"/>
              </a:rPr>
              <a:t>3</a:t>
            </a:r>
            <a:r>
              <a:rPr lang="en-US">
                <a:latin typeface="Times New Roman" panose="02020603050405020304" charset="0"/>
                <a:cs typeface="Times New Roman" panose="02020603050405020304" charset="0"/>
              </a:rPr>
              <a:t>)</a:t>
            </a:r>
            <a:r>
              <a:rPr>
                <a:latin typeface="Times New Roman" panose="02020603050405020304" charset="0"/>
                <a:cs typeface="Times New Roman" panose="02020603050405020304" charset="0"/>
              </a:rPr>
              <a:t> , 1). </a:t>
            </a:r>
            <a:endParaRPr>
              <a:latin typeface="Times New Roman" panose="02020603050405020304" charset="0"/>
              <a:cs typeface="Times New Roman" panose="02020603050405020304" charset="0"/>
            </a:endParaRPr>
          </a:p>
          <a:p>
            <a:pPr marL="742950" lvl="1" indent="-285750" algn="l" rtl="0">
              <a:spcBef>
                <a:spcPts val="0"/>
              </a:spcBef>
              <a:spcAft>
                <a:spcPts val="1600"/>
              </a:spcAft>
              <a:buFont typeface="Arial" panose="020B0604020202020204" pitchFamily="34" charset="0"/>
              <a:buChar char="•"/>
            </a:pPr>
            <a:r>
              <a:rPr>
                <a:latin typeface="Times New Roman" panose="02020603050405020304" charset="0"/>
                <a:cs typeface="Times New Roman" panose="02020603050405020304" charset="0"/>
              </a:rPr>
              <a:t>That is, A is 100% correct if at least 3 humans (out of 10) provide the answer A.</a:t>
            </a:r>
            <a:endParaRPr>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21"/>
          <p:cNvSpPr txBox="1">
            <a:spLocks noGrp="1"/>
          </p:cNvSpPr>
          <p:nvPr>
            <p:ph type="body" idx="1"/>
          </p:nvPr>
        </p:nvSpPr>
        <p:spPr>
          <a:xfrm>
            <a:off x="311785" y="704215"/>
            <a:ext cx="8520430" cy="3014345"/>
          </a:xfrm>
          <a:prstGeom prst="rect">
            <a:avLst/>
          </a:prstGeom>
        </p:spPr>
        <p:txBody>
          <a:bodyPr spcFirstLastPara="1" wrap="square" lIns="91425" tIns="91425" rIns="91425" bIns="91425" anchor="t" anchorCtr="0">
            <a:noAutofit/>
          </a:bodyPr>
          <a:lstStyle/>
          <a:p>
            <a:pPr marL="0" lvl="1" indent="-285750" algn="l" rtl="0">
              <a:spcBef>
                <a:spcPts val="0"/>
              </a:spcBef>
              <a:spcAft>
                <a:spcPts val="1600"/>
              </a:spcAft>
              <a:buFont typeface="Arial" panose="020B0604020202020204" pitchFamily="34" charset="0"/>
              <a:buChar char="•"/>
            </a:pPr>
            <a:r>
              <a:rPr>
                <a:latin typeface="Times New Roman" panose="02020603050405020304" charset="0"/>
                <a:cs typeface="Times New Roman" panose="02020603050405020304" charset="0"/>
              </a:rPr>
              <a:t>During training, given triplets of </a:t>
            </a:r>
            <a:r>
              <a:rPr>
                <a:latin typeface="Times New Roman" panose="02020603050405020304" charset="0"/>
                <a:cs typeface="Times New Roman" panose="02020603050405020304" charset="0"/>
                <a:sym typeface="+mn-ea"/>
              </a:rPr>
              <a:t>question Q </a:t>
            </a:r>
            <a:r>
              <a:rPr lang="en-US">
                <a:latin typeface="Times New Roman" panose="02020603050405020304" charset="0"/>
                <a:cs typeface="Times New Roman" panose="02020603050405020304" charset="0"/>
                <a:sym typeface="+mn-ea"/>
              </a:rPr>
              <a:t>,</a:t>
            </a:r>
            <a:r>
              <a:rPr>
                <a:latin typeface="Times New Roman" panose="02020603050405020304" charset="0"/>
                <a:cs typeface="Times New Roman" panose="02020603050405020304" charset="0"/>
                <a:sym typeface="+mn-ea"/>
              </a:rPr>
              <a:t>ground truth answer A</a:t>
            </a:r>
            <a:endParaRPr>
              <a:latin typeface="Times New Roman" panose="02020603050405020304" charset="0"/>
              <a:cs typeface="Times New Roman" panose="02020603050405020304" charset="0"/>
            </a:endParaRPr>
          </a:p>
          <a:p>
            <a:pPr marL="742950" lvl="1" indent="-285750" algn="l" rtl="0">
              <a:spcBef>
                <a:spcPts val="0"/>
              </a:spcBef>
              <a:spcAft>
                <a:spcPts val="1600"/>
              </a:spcAft>
              <a:buFont typeface="Arial" panose="020B0604020202020204" pitchFamily="34" charset="0"/>
              <a:buChar char="•"/>
            </a:pPr>
            <a:r>
              <a:rPr lang="en-US">
                <a:latin typeface="Times New Roman" panose="02020603050405020304" charset="0"/>
                <a:cs typeface="Times New Roman" panose="02020603050405020304" charset="0"/>
              </a:rPr>
              <a:t>I</a:t>
            </a:r>
            <a:r>
              <a:rPr>
                <a:latin typeface="Times New Roman" panose="02020603050405020304" charset="0"/>
                <a:cs typeface="Times New Roman" panose="02020603050405020304" charset="0"/>
              </a:rPr>
              <a:t>mage I,</a:t>
            </a:r>
            <a:endParaRPr>
              <a:latin typeface="Times New Roman" panose="02020603050405020304" charset="0"/>
              <a:cs typeface="Times New Roman" panose="02020603050405020304" charset="0"/>
            </a:endParaRPr>
          </a:p>
          <a:p>
            <a:pPr marL="1200150" lvl="2" indent="-285750" algn="l" rtl="0">
              <a:lnSpc>
                <a:spcPct val="95000"/>
              </a:lnSpc>
              <a:spcBef>
                <a:spcPts val="0"/>
              </a:spcBef>
              <a:spcAft>
                <a:spcPts val="1600"/>
              </a:spcAft>
              <a:buFont typeface="Arial" panose="020B0604020202020204" pitchFamily="34" charset="0"/>
              <a:buChar char="•"/>
            </a:pPr>
            <a:r>
              <a:rPr lang="en-US">
                <a:latin typeface="Times New Roman" panose="02020603050405020304" charset="0"/>
                <a:cs typeface="Times New Roman" panose="02020603050405020304" charset="0"/>
              </a:rPr>
              <a:t>W</a:t>
            </a:r>
            <a:r>
              <a:rPr>
                <a:latin typeface="Times New Roman" panose="02020603050405020304" charset="0"/>
                <a:cs typeface="Times New Roman" panose="02020603050405020304" charset="0"/>
              </a:rPr>
              <a:t>e optimize the negative log-likelihood (NLL) loss to maximize the probability of the ground truth answer PI (A|Q, I) given by the VQA model.</a:t>
            </a:r>
            <a:endParaRPr>
              <a:latin typeface="Times New Roman" panose="02020603050405020304" charset="0"/>
              <a:cs typeface="Times New Roman" panose="02020603050405020304" charset="0"/>
            </a:endParaRPr>
          </a:p>
          <a:p>
            <a:pPr marL="742950" lvl="1" indent="-285750" algn="l" rtl="0">
              <a:lnSpc>
                <a:spcPct val="95000"/>
              </a:lnSpc>
              <a:spcBef>
                <a:spcPts val="0"/>
              </a:spcBef>
              <a:spcAft>
                <a:spcPts val="1600"/>
              </a:spcAft>
              <a:buFont typeface="Arial" panose="020B0604020202020204" pitchFamily="34" charset="0"/>
              <a:buChar char="•"/>
            </a:pPr>
            <a:r>
              <a:rPr lang="en-US">
                <a:latin typeface="Times New Roman" panose="02020603050405020304" charset="0"/>
                <a:cs typeface="Times New Roman" panose="02020603050405020304" charset="0"/>
              </a:rPr>
              <a:t>C</a:t>
            </a:r>
            <a:r>
              <a:rPr>
                <a:latin typeface="Times New Roman" panose="02020603050405020304" charset="0"/>
                <a:cs typeface="Times New Roman" panose="02020603050405020304" charset="0"/>
              </a:rPr>
              <a:t>aption C, </a:t>
            </a:r>
            <a:endParaRPr>
              <a:latin typeface="Times New Roman" panose="02020603050405020304" charset="0"/>
              <a:cs typeface="Times New Roman" panose="02020603050405020304" charset="0"/>
            </a:endParaRPr>
          </a:p>
          <a:p>
            <a:pPr marL="1200150" lvl="2" indent="-285750" algn="l" rtl="0">
              <a:lnSpc>
                <a:spcPct val="95000"/>
              </a:lnSpc>
              <a:spcBef>
                <a:spcPts val="0"/>
              </a:spcBef>
              <a:spcAft>
                <a:spcPts val="1600"/>
              </a:spcAft>
              <a:buFont typeface="Arial" panose="020B0604020202020204" pitchFamily="34" charset="0"/>
              <a:buChar char="•"/>
            </a:pPr>
            <a:r>
              <a:rPr lang="en-US">
                <a:latin typeface="Times New Roman" panose="02020603050405020304" charset="0"/>
                <a:cs typeface="Times New Roman" panose="02020603050405020304" charset="0"/>
              </a:rPr>
              <a:t>W</a:t>
            </a:r>
            <a:r>
              <a:rPr>
                <a:latin typeface="Times New Roman" panose="02020603050405020304" charset="0"/>
                <a:cs typeface="Times New Roman" panose="02020603050405020304" charset="0"/>
              </a:rPr>
              <a:t>e optimize the NLL loss to maximize the VQA-Caption model probability</a:t>
            </a:r>
            <a:br>
              <a:rPr>
                <a:latin typeface="Times New Roman" panose="02020603050405020304" charset="0"/>
                <a:cs typeface="Times New Roman" panose="02020603050405020304" charset="0"/>
              </a:rPr>
            </a:br>
            <a:r>
              <a:rPr>
                <a:latin typeface="Times New Roman" panose="02020603050405020304" charset="0"/>
                <a:cs typeface="Times New Roman" panose="02020603050405020304" charset="0"/>
              </a:rPr>
              <a:t> PC (A|Q, C).</a:t>
            </a:r>
            <a:endParaRPr>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218440"/>
            <a:ext cx="8520430" cy="4360545"/>
          </a:xfrm>
        </p:spPr>
        <p:txBody>
          <a:bodyPr/>
          <a:lstStyle/>
          <a:p>
            <a:pPr>
              <a:buFont typeface="Arial" panose="020B0604020202020204" pitchFamily="34" charset="0"/>
              <a:buChar char="•"/>
            </a:pPr>
            <a:r>
              <a:rPr lang="en-US" sz="1600">
                <a:latin typeface="Times New Roman" panose="02020603050405020304" charset="0"/>
                <a:cs typeface="Times New Roman" panose="02020603050405020304" charset="0"/>
              </a:rPr>
              <a:t>For a VQA question (I, Q)</a:t>
            </a:r>
            <a:endParaRPr lang="en-US" sz="1600">
              <a:latin typeface="Times New Roman" panose="02020603050405020304" charset="0"/>
              <a:cs typeface="Times New Roman" panose="02020603050405020304" charset="0"/>
            </a:endParaRPr>
          </a:p>
          <a:p>
            <a:pPr lvl="1">
              <a:buFont typeface="Arial" panose="020B0604020202020204" pitchFamily="34" charset="0"/>
              <a:buChar char="•"/>
            </a:pPr>
            <a:r>
              <a:rPr lang="en-US" sz="1200">
                <a:latin typeface="Times New Roman" panose="02020603050405020304" charset="0"/>
                <a:cs typeface="Times New Roman" panose="02020603050405020304" charset="0"/>
              </a:rPr>
              <a:t>Image Encoding</a:t>
            </a:r>
            <a:endParaRPr lang="en-US" sz="1200">
              <a:latin typeface="Times New Roman" panose="02020603050405020304" charset="0"/>
              <a:cs typeface="Times New Roman" panose="02020603050405020304" charset="0"/>
            </a:endParaRPr>
          </a:p>
          <a:p>
            <a:pPr lvl="2">
              <a:buFont typeface="Arial" panose="020B0604020202020204" pitchFamily="34" charset="0"/>
              <a:buChar char="•"/>
            </a:pPr>
            <a:r>
              <a:rPr lang="en-US" sz="1200">
                <a:latin typeface="Times New Roman" panose="02020603050405020304" charset="0"/>
                <a:cs typeface="Times New Roman" panose="02020603050405020304" charset="0"/>
              </a:rPr>
              <a:t>Using the 19-layer VGGNet [46] as a 4,096-dimensional image encoding x</a:t>
            </a:r>
            <a:r>
              <a:rPr lang="en-US" sz="1200" baseline="-25000">
                <a:latin typeface="Times New Roman" panose="02020603050405020304" charset="0"/>
                <a:cs typeface="Times New Roman" panose="02020603050405020304" charset="0"/>
              </a:rPr>
              <a:t>I</a:t>
            </a: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lvl="1">
              <a:buFont typeface="Arial" panose="020B0604020202020204" pitchFamily="34" charset="0"/>
              <a:buChar char="•"/>
            </a:pPr>
            <a:r>
              <a:rPr lang="en-US" sz="1200">
                <a:latin typeface="Times New Roman" panose="02020603050405020304" charset="0"/>
                <a:cs typeface="Times New Roman" panose="02020603050405020304" charset="0"/>
              </a:rPr>
              <a:t>Qestion Encoding</a:t>
            </a:r>
            <a:endParaRPr lang="en-US" sz="1200">
              <a:latin typeface="Times New Roman" panose="02020603050405020304" charset="0"/>
              <a:cs typeface="Times New Roman" panose="02020603050405020304" charset="0"/>
            </a:endParaRPr>
          </a:p>
          <a:p>
            <a:pPr lvl="2">
              <a:buFont typeface="Arial" panose="020B0604020202020204" pitchFamily="34" charset="0"/>
              <a:buChar char="•"/>
            </a:pPr>
            <a:r>
              <a:rPr lang="en-US" sz="1200">
                <a:latin typeface="Times New Roman" panose="02020603050405020304" charset="0"/>
                <a:cs typeface="Times New Roman" panose="02020603050405020304" charset="0"/>
              </a:rPr>
              <a:t>Using a 2-layer RNN with 512 Long Short-Term Memory (LSTM) units per layer as a 2,048-dimensional question encoding x</a:t>
            </a:r>
            <a:r>
              <a:rPr lang="en-US" sz="1200" baseline="-25000">
                <a:latin typeface="Times New Roman" panose="02020603050405020304" charset="0"/>
                <a:cs typeface="Times New Roman" panose="02020603050405020304" charset="0"/>
              </a:rPr>
              <a:t>Q</a:t>
            </a: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a:buFont typeface="Arial" panose="020B0604020202020204" pitchFamily="34" charset="0"/>
              <a:buChar char="•"/>
            </a:pPr>
            <a:r>
              <a:rPr lang="en-US" sz="1600">
                <a:latin typeface="Times New Roman" panose="02020603050405020304" charset="0"/>
                <a:cs typeface="Times New Roman" panose="02020603050405020304" charset="0"/>
              </a:rPr>
              <a:t>Then x</a:t>
            </a:r>
            <a:r>
              <a:rPr lang="en-US" sz="1600" baseline="-25000">
                <a:latin typeface="Times New Roman" panose="02020603050405020304" charset="0"/>
                <a:cs typeface="Times New Roman" panose="02020603050405020304" charset="0"/>
              </a:rPr>
              <a:t>I</a:t>
            </a:r>
            <a:r>
              <a:rPr lang="en-US" sz="1600">
                <a:latin typeface="Times New Roman" panose="02020603050405020304" charset="0"/>
                <a:cs typeface="Times New Roman" panose="02020603050405020304" charset="0"/>
              </a:rPr>
              <a:t> and x</a:t>
            </a:r>
            <a:r>
              <a:rPr lang="en-US" sz="1600" baseline="-25000">
                <a:latin typeface="Times New Roman" panose="02020603050405020304" charset="0"/>
                <a:cs typeface="Times New Roman" panose="02020603050405020304" charset="0"/>
              </a:rPr>
              <a:t>Q</a:t>
            </a:r>
            <a:r>
              <a:rPr lang="en-US" sz="1600">
                <a:latin typeface="Times New Roman" panose="02020603050405020304" charset="0"/>
                <a:cs typeface="Times New Roman" panose="02020603050405020304" charset="0"/>
              </a:rPr>
              <a:t>  are projected into a common 1,024-dimensional multi-modal space as z</a:t>
            </a:r>
            <a:r>
              <a:rPr lang="en-US" sz="1600" baseline="-25000">
                <a:latin typeface="Times New Roman" panose="02020603050405020304" charset="0"/>
                <a:cs typeface="Times New Roman" panose="02020603050405020304" charset="0"/>
              </a:rPr>
              <a:t>I</a:t>
            </a:r>
            <a:r>
              <a:rPr lang="en-US" sz="1600">
                <a:latin typeface="Times New Roman" panose="02020603050405020304" charset="0"/>
                <a:cs typeface="Times New Roman" panose="02020603050405020304" charset="0"/>
              </a:rPr>
              <a:t> and z</a:t>
            </a:r>
            <a:r>
              <a:rPr lang="en-US" sz="1600" baseline="-25000">
                <a:latin typeface="Times New Roman" panose="02020603050405020304" charset="0"/>
                <a:cs typeface="Times New Roman" panose="02020603050405020304" charset="0"/>
              </a:rPr>
              <a:t>Q</a:t>
            </a:r>
            <a:endParaRPr lang="en-US" sz="1600" baseline="-25000">
              <a:latin typeface="Times New Roman" panose="02020603050405020304" charset="0"/>
              <a:cs typeface="Times New Roman" panose="02020603050405020304" charset="0"/>
            </a:endParaRPr>
          </a:p>
          <a:p>
            <a:pPr>
              <a:buFont typeface="Arial" panose="020B0604020202020204" pitchFamily="34" charset="0"/>
              <a:buChar char="•"/>
            </a:pPr>
            <a:endParaRPr lang="en-US" sz="1600">
              <a:latin typeface="Times New Roman" panose="02020603050405020304" charset="0"/>
              <a:cs typeface="Times New Roman" panose="02020603050405020304" charset="0"/>
            </a:endParaRPr>
          </a:p>
          <a:p>
            <a:pPr>
              <a:buFont typeface="Arial" panose="020B0604020202020204" pitchFamily="34" charset="0"/>
              <a:buChar char="•"/>
            </a:pPr>
            <a:r>
              <a:rPr lang="en-US" sz="1600">
                <a:latin typeface="Times New Roman" panose="02020603050405020304" charset="0"/>
                <a:cs typeface="Times New Roman" panose="02020603050405020304" charset="0"/>
              </a:rPr>
              <a:t>We then compute the representation z</a:t>
            </a:r>
            <a:r>
              <a:rPr lang="en-US" sz="1600" baseline="-25000">
                <a:latin typeface="Times New Roman" panose="02020603050405020304" charset="0"/>
                <a:cs typeface="Times New Roman" panose="02020603050405020304" charset="0"/>
              </a:rPr>
              <a:t>I+Q</a:t>
            </a:r>
            <a:r>
              <a:rPr lang="en-US" sz="1600">
                <a:latin typeface="Times New Roman" panose="02020603050405020304" charset="0"/>
                <a:cs typeface="Times New Roman" panose="02020603050405020304" charset="0"/>
              </a:rPr>
              <a:t> for the image-question pair (I, Q) by element-wise multiplying z</a:t>
            </a:r>
            <a:r>
              <a:rPr lang="en-US" sz="1600" baseline="-25000">
                <a:latin typeface="Times New Roman" panose="02020603050405020304" charset="0"/>
                <a:cs typeface="Times New Roman" panose="02020603050405020304" charset="0"/>
              </a:rPr>
              <a:t>I</a:t>
            </a:r>
            <a:r>
              <a:rPr lang="en-US" sz="1600">
                <a:latin typeface="Times New Roman" panose="02020603050405020304" charset="0"/>
                <a:cs typeface="Times New Roman" panose="02020603050405020304" charset="0"/>
              </a:rPr>
              <a:t> and z</a:t>
            </a:r>
            <a:r>
              <a:rPr lang="en-US" sz="1600" baseline="-25000">
                <a:latin typeface="Times New Roman" panose="02020603050405020304" charset="0"/>
                <a:cs typeface="Times New Roman" panose="02020603050405020304" charset="0"/>
              </a:rPr>
              <a:t>Q</a:t>
            </a:r>
            <a:endParaRPr lang="en-US" sz="1600" baseline="-25000">
              <a:latin typeface="Times New Roman" panose="02020603050405020304" charset="0"/>
              <a:cs typeface="Times New Roman" panose="02020603050405020304" charset="0"/>
            </a:endParaRPr>
          </a:p>
          <a:p>
            <a:pPr>
              <a:buFont typeface="Arial" panose="020B0604020202020204" pitchFamily="34" charset="0"/>
              <a:buChar char="•"/>
            </a:pPr>
            <a:r>
              <a:rPr lang="en-US" sz="1600">
                <a:latin typeface="Times New Roman" panose="02020603050405020304" charset="0"/>
                <a:cs typeface="Times New Roman" panose="02020603050405020304" charset="0"/>
              </a:rPr>
              <a:t> The scores s</a:t>
            </a:r>
            <a:r>
              <a:rPr lang="en-US" sz="1600" baseline="-25000">
                <a:latin typeface="Times New Roman" panose="02020603050405020304" charset="0"/>
                <a:cs typeface="Times New Roman" panose="02020603050405020304" charset="0"/>
              </a:rPr>
              <a:t>A</a:t>
            </a:r>
            <a:r>
              <a:rPr lang="en-US" sz="1600">
                <a:latin typeface="Times New Roman" panose="02020603050405020304" charset="0"/>
                <a:cs typeface="Times New Roman" panose="02020603050405020304" charset="0"/>
              </a:rPr>
              <a:t> for 1,000 answers are given by:</a:t>
            </a:r>
            <a:br>
              <a:rPr lang="en-US" sz="1600">
                <a:latin typeface="Times New Roman" panose="02020603050405020304" charset="0"/>
                <a:cs typeface="Times New Roman" panose="02020603050405020304" charset="0"/>
              </a:rPr>
            </a:br>
            <a:r>
              <a:rPr lang="en-US" sz="1600">
                <a:latin typeface="Times New Roman" panose="02020603050405020304" charset="0"/>
                <a:cs typeface="Times New Roman" panose="02020603050405020304" charset="0"/>
              </a:rPr>
              <a:t>			s</a:t>
            </a:r>
            <a:r>
              <a:rPr lang="en-US" sz="1600" baseline="-25000">
                <a:latin typeface="Times New Roman" panose="02020603050405020304" charset="0"/>
                <a:cs typeface="Times New Roman" panose="02020603050405020304" charset="0"/>
              </a:rPr>
              <a:t>A</a:t>
            </a:r>
            <a:r>
              <a:rPr lang="en-US" sz="1600">
                <a:latin typeface="Times New Roman" panose="02020603050405020304" charset="0"/>
                <a:cs typeface="Times New Roman" panose="02020603050405020304" charset="0"/>
              </a:rPr>
              <a:t> = W</a:t>
            </a:r>
            <a:r>
              <a:rPr lang="en-US" sz="1600" baseline="-25000">
                <a:latin typeface="Times New Roman" panose="02020603050405020304" charset="0"/>
                <a:cs typeface="Times New Roman" panose="02020603050405020304" charset="0"/>
              </a:rPr>
              <a:t>s</a:t>
            </a:r>
            <a:r>
              <a:rPr lang="en-US" sz="1600">
                <a:latin typeface="Times New Roman" panose="02020603050405020304" charset="0"/>
                <a:cs typeface="Times New Roman" panose="02020603050405020304" charset="0"/>
              </a:rPr>
              <a:t>z</a:t>
            </a:r>
            <a:r>
              <a:rPr lang="en-US" sz="1600" baseline="-25000">
                <a:latin typeface="Times New Roman" panose="02020603050405020304" charset="0"/>
                <a:cs typeface="Times New Roman" panose="02020603050405020304" charset="0"/>
              </a:rPr>
              <a:t>I+Q</a:t>
            </a:r>
            <a:r>
              <a:rPr lang="en-US" sz="1600">
                <a:latin typeface="Times New Roman" panose="02020603050405020304" charset="0"/>
                <a:cs typeface="Times New Roman" panose="02020603050405020304" charset="0"/>
              </a:rPr>
              <a:t> + b</a:t>
            </a:r>
            <a:r>
              <a:rPr lang="en-US" sz="1600" baseline="-25000">
                <a:latin typeface="Times New Roman" panose="02020603050405020304" charset="0"/>
                <a:cs typeface="Times New Roman" panose="02020603050405020304" charset="0"/>
              </a:rPr>
              <a:t>s</a:t>
            </a:r>
            <a:endParaRPr lang="en-US" sz="1600" baseline="-250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2696845" y="2757170"/>
            <a:ext cx="3193415" cy="2730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247015"/>
            <a:ext cx="8520430" cy="4331970"/>
          </a:xfrm>
        </p:spPr>
        <p:txBody>
          <a:bodyPr/>
          <a:lstStyle/>
          <a:p>
            <a:pPr>
              <a:buFont typeface="Arial" panose="020B0604020202020204" pitchFamily="34" charset="0"/>
              <a:buChar char="•"/>
            </a:pPr>
            <a:r>
              <a:rPr lang="en-US">
                <a:latin typeface="Times New Roman" panose="02020603050405020304" charset="0"/>
                <a:cs typeface="Times New Roman" panose="02020603050405020304" charset="0"/>
              </a:rPr>
              <a:t>For the VQA-Caption task given caption C and question Q, </a:t>
            </a:r>
            <a:endParaRPr lang="en-US">
              <a:latin typeface="Times New Roman" panose="02020603050405020304" charset="0"/>
              <a:cs typeface="Times New Roman" panose="02020603050405020304" charset="0"/>
            </a:endParaRPr>
          </a:p>
          <a:p>
            <a:pPr lvl="1">
              <a:buFont typeface="Arial" panose="020B0604020202020204" pitchFamily="34" charset="0"/>
              <a:buChar char="•"/>
            </a:pPr>
            <a:r>
              <a:rPr lang="en-US">
                <a:latin typeface="Times New Roman" panose="02020603050405020304" charset="0"/>
                <a:cs typeface="Times New Roman" panose="02020603050405020304" charset="0"/>
              </a:rPr>
              <a:t>We use the same network architecture and learning procedure as above</a:t>
            </a:r>
            <a:endParaRPr lang="en-US">
              <a:latin typeface="Times New Roman" panose="02020603050405020304" charset="0"/>
              <a:cs typeface="Times New Roman" panose="02020603050405020304" charset="0"/>
            </a:endParaRPr>
          </a:p>
          <a:p>
            <a:pPr lvl="1">
              <a:buFont typeface="Arial" panose="020B0604020202020204" pitchFamily="34" charset="0"/>
              <a:buChar char="•"/>
            </a:pPr>
            <a:r>
              <a:rPr lang="en-US">
                <a:latin typeface="Times New Roman" panose="02020603050405020304" charset="0"/>
                <a:cs typeface="Times New Roman" panose="02020603050405020304" charset="0"/>
              </a:rPr>
              <a:t>But using the most frequent 1,000 words in training captions as the dictionary to construct a 1,000 dimensional bag-of-words encoding for caption C as x</a:t>
            </a:r>
            <a:r>
              <a:rPr lang="en-US" baseline="-25000">
                <a:latin typeface="Times New Roman" panose="02020603050405020304" charset="0"/>
                <a:cs typeface="Times New Roman" panose="02020603050405020304" charset="0"/>
              </a:rPr>
              <a:t>C</a:t>
            </a:r>
            <a:r>
              <a:rPr lang="en-US">
                <a:latin typeface="Times New Roman" panose="02020603050405020304" charset="0"/>
                <a:cs typeface="Times New Roman" panose="02020603050405020304" charset="0"/>
              </a:rPr>
              <a:t> to replace the image feature x</a:t>
            </a:r>
            <a:r>
              <a:rPr lang="en-US" baseline="-25000">
                <a:latin typeface="Times New Roman" panose="02020603050405020304" charset="0"/>
                <a:cs typeface="Times New Roman" panose="02020603050405020304" charset="0"/>
              </a:rPr>
              <a:t>I</a:t>
            </a:r>
            <a:r>
              <a:rPr lang="en-US">
                <a:latin typeface="Times New Roman" panose="02020603050405020304" charset="0"/>
                <a:cs typeface="Times New Roman" panose="02020603050405020304" charset="0"/>
              </a:rPr>
              <a:t> and compute z</a:t>
            </a:r>
            <a:r>
              <a:rPr lang="en-US" baseline="-25000">
                <a:latin typeface="Times New Roman" panose="02020603050405020304" charset="0"/>
                <a:cs typeface="Times New Roman" panose="02020603050405020304" charset="0"/>
              </a:rPr>
              <a:t>C</a:t>
            </a:r>
            <a:r>
              <a:rPr lang="en-US">
                <a:latin typeface="Times New Roman" panose="02020603050405020304" charset="0"/>
                <a:cs typeface="Times New Roman" panose="02020603050405020304" charset="0"/>
              </a:rPr>
              <a:t> , z</a:t>
            </a:r>
            <a:r>
              <a:rPr lang="en-US" baseline="-25000">
                <a:latin typeface="Times New Roman" panose="02020603050405020304" charset="0"/>
                <a:cs typeface="Times New Roman" panose="02020603050405020304" charset="0"/>
              </a:rPr>
              <a:t>C+Q</a:t>
            </a:r>
            <a:r>
              <a:rPr lang="en-US">
                <a:latin typeface="Times New Roman" panose="02020603050405020304" charset="0"/>
                <a:cs typeface="Times New Roman" panose="02020603050405020304" charset="0"/>
              </a:rPr>
              <a:t> respectively.</a:t>
            </a:r>
            <a:endParaRPr lang="en-US">
              <a:latin typeface="Times New Roman" panose="02020603050405020304" charset="0"/>
              <a:cs typeface="Times New Roman" panose="02020603050405020304" charset="0"/>
            </a:endParaRPr>
          </a:p>
          <a:p>
            <a:pPr lvl="0">
              <a:buFont typeface="Arial" panose="020B0604020202020204" pitchFamily="34" charset="0"/>
              <a:buChar char="•"/>
            </a:pPr>
            <a:r>
              <a:rPr lang="en-US">
                <a:latin typeface="Times New Roman" panose="02020603050405020304" charset="0"/>
                <a:cs typeface="Times New Roman" panose="02020603050405020304" charset="0"/>
              </a:rPr>
              <a:t>The VQA and VQA-Caption models are learned on the train split of the VQA dataset using </a:t>
            </a:r>
            <a:endParaRPr lang="en-US">
              <a:latin typeface="Times New Roman" panose="02020603050405020304" charset="0"/>
              <a:cs typeface="Times New Roman" panose="02020603050405020304" charset="0"/>
            </a:endParaRPr>
          </a:p>
          <a:p>
            <a:pPr lvl="1">
              <a:buFont typeface="Arial" panose="020B0604020202020204" pitchFamily="34" charset="0"/>
              <a:buChar char="•"/>
            </a:pPr>
            <a:r>
              <a:rPr lang="en-US">
                <a:latin typeface="Times New Roman" panose="02020603050405020304" charset="0"/>
                <a:cs typeface="Times New Roman" panose="02020603050405020304" charset="0"/>
              </a:rPr>
              <a:t>82,783 images, 413,915 captions and 248,349 questions. </a:t>
            </a:r>
            <a:endParaRPr lang="en-US">
              <a:latin typeface="Times New Roman" panose="02020603050405020304" charset="0"/>
              <a:cs typeface="Times New Roman" panose="02020603050405020304" charset="0"/>
            </a:endParaRPr>
          </a:p>
          <a:p>
            <a:pPr lvl="0">
              <a:buFont typeface="Arial" panose="020B0604020202020204" pitchFamily="34" charset="0"/>
              <a:buChar char="•"/>
            </a:pPr>
            <a:r>
              <a:rPr lang="en-US">
                <a:latin typeface="Times New Roman" panose="02020603050405020304" charset="0"/>
                <a:cs typeface="Times New Roman" panose="02020603050405020304" charset="0"/>
              </a:rPr>
              <a:t>These models achieve VQA validation set accuracies of </a:t>
            </a:r>
            <a:endParaRPr lang="en-US">
              <a:latin typeface="Times New Roman" panose="02020603050405020304" charset="0"/>
              <a:cs typeface="Times New Roman" panose="02020603050405020304" charset="0"/>
            </a:endParaRPr>
          </a:p>
          <a:p>
            <a:pPr lvl="1">
              <a:buFont typeface="Arial" panose="020B0604020202020204" pitchFamily="34" charset="0"/>
              <a:buChar char="•"/>
            </a:pPr>
            <a:r>
              <a:rPr lang="en-US">
                <a:latin typeface="Times New Roman" panose="02020603050405020304" charset="0"/>
                <a:cs typeface="Times New Roman" panose="02020603050405020304" charset="0"/>
              </a:rPr>
              <a:t>54.42% (VQA) and 56.28%(VQA-Caption). </a:t>
            </a:r>
            <a:endParaRPr lang="en-US">
              <a:latin typeface="Times New Roman" panose="02020603050405020304" charset="0"/>
              <a:cs typeface="Times New Roman" panose="02020603050405020304" charset="0"/>
            </a:endParaRPr>
          </a:p>
          <a:p>
            <a:pPr lvl="0">
              <a:buFont typeface="Arial" panose="020B0604020202020204" pitchFamily="34" charset="0"/>
              <a:buChar char="•"/>
            </a:pPr>
            <a:r>
              <a:rPr lang="en-US">
                <a:latin typeface="Times New Roman" panose="02020603050405020304" charset="0"/>
                <a:cs typeface="Times New Roman" panose="02020603050405020304" charset="0"/>
              </a:rPr>
              <a:t>Next, they are used as sub-modules in the image caption ranking approach.</a:t>
            </a:r>
            <a:endParaRPr lang="en-US">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046175"/>
            <a:ext cx="8520600" cy="831300"/>
          </a:xfrm>
        </p:spPr>
        <p:txBody>
          <a:bodyPr/>
          <a:lstStyle/>
          <a:p>
            <a:r>
              <a:rPr lang="en-US" sz="3200">
                <a:latin typeface="Times New Roman" panose="02020603050405020304" charset="0"/>
                <a:cs typeface="Times New Roman" panose="02020603050405020304" charset="0"/>
              </a:rPr>
              <a:t>Approach</a:t>
            </a:r>
            <a:endParaRPr lang="en-US" sz="3200">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311785" y="2253615"/>
            <a:ext cx="8520430" cy="1549400"/>
          </a:xfrm>
        </p:spPr>
        <p:txBody>
          <a:bodyPr/>
          <a:lstStyle/>
          <a:p>
            <a:pPr>
              <a:buFont typeface="Arial" panose="020B0604020202020204" pitchFamily="34" charset="0"/>
              <a:buChar char="•"/>
            </a:pPr>
            <a:r>
              <a:rPr lang="en-US">
                <a:latin typeface="Times New Roman" panose="02020603050405020304" charset="0"/>
                <a:cs typeface="Times New Roman" panose="02020603050405020304" charset="0"/>
              </a:rPr>
              <a:t>To leverage knowledge in VQA for image-caption ranking we propose </a:t>
            </a:r>
            <a:endParaRPr lang="en-US">
              <a:latin typeface="Times New Roman" panose="02020603050405020304" charset="0"/>
              <a:cs typeface="Times New Roman" panose="02020603050405020304" charset="0"/>
            </a:endParaRPr>
          </a:p>
          <a:p>
            <a:pPr lvl="1">
              <a:buFont typeface="Arial" panose="020B0604020202020204" pitchFamily="34" charset="0"/>
              <a:buChar char="•"/>
            </a:pPr>
            <a:r>
              <a:rPr lang="en-US">
                <a:latin typeface="Times New Roman" panose="02020603050405020304" charset="0"/>
                <a:cs typeface="Times New Roman" panose="02020603050405020304" charset="0"/>
              </a:rPr>
              <a:t>to represent the images and the captions in the VQA space using VQA and VQA-Caption models. </a:t>
            </a:r>
            <a:endParaRPr lang="en-US">
              <a:latin typeface="Times New Roman" panose="02020603050405020304" charset="0"/>
              <a:cs typeface="Times New Roman" panose="02020603050405020304" charset="0"/>
            </a:endParaRPr>
          </a:p>
          <a:p>
            <a:pPr lvl="1">
              <a:buFont typeface="Arial" panose="020B0604020202020204" pitchFamily="34" charset="0"/>
              <a:buChar char="•"/>
            </a:pPr>
            <a:r>
              <a:rPr lang="en-US">
                <a:latin typeface="Times New Roman" panose="02020603050405020304" charset="0"/>
                <a:cs typeface="Times New Roman" panose="02020603050405020304" charset="0"/>
              </a:rPr>
              <a:t>This representations is called VQA-grounded representations.</a:t>
            </a:r>
            <a:endParaRPr 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623" y="1850260"/>
            <a:ext cx="8520600" cy="831300"/>
          </a:xfrm>
        </p:spPr>
        <p:txBody>
          <a:bodyPr/>
          <a:lstStyle/>
          <a:p>
            <a:r>
              <a:rPr lang="en-US" sz="2400" dirty="0">
                <a:latin typeface="Times New Roman" panose="02020603050405020304" charset="0"/>
                <a:cs typeface="Times New Roman" panose="02020603050405020304" charset="0"/>
              </a:rPr>
              <a:t>Task 1 : Labelling Meme Into Categories of Hate Speech</a:t>
            </a:r>
            <a:r>
              <a:rPr lang="en-US" sz="2400" dirty="0"/>
              <a:t>.</a:t>
            </a:r>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461645"/>
            <a:ext cx="8520430" cy="4117340"/>
          </a:xfrm>
        </p:spPr>
        <p:txBody>
          <a:bodyPr/>
          <a:lstStyle/>
          <a:p>
            <a:pPr>
              <a:buFont typeface="Arial" panose="020B0604020202020204" pitchFamily="34" charset="0"/>
              <a:buChar char="•"/>
            </a:pPr>
            <a:r>
              <a:rPr lang="en-US">
                <a:latin typeface="Times New Roman" panose="02020603050405020304" charset="0"/>
                <a:cs typeface="Times New Roman" panose="02020603050405020304" charset="0"/>
              </a:rPr>
              <a:t>Let’s say we have a</a:t>
            </a:r>
            <a:endParaRPr lang="en-US">
              <a:latin typeface="Times New Roman" panose="02020603050405020304" charset="0"/>
              <a:cs typeface="Times New Roman" panose="02020603050405020304" charset="0"/>
            </a:endParaRPr>
          </a:p>
          <a:p>
            <a:pPr lvl="1">
              <a:buFont typeface="Arial" panose="020B0604020202020204" pitchFamily="34" charset="0"/>
              <a:buChar char="•"/>
            </a:pPr>
            <a:r>
              <a:rPr lang="en-US">
                <a:latin typeface="Times New Roman" panose="02020603050405020304" charset="0"/>
                <a:cs typeface="Times New Roman" panose="02020603050405020304" charset="0"/>
              </a:rPr>
              <a:t> VQA model PI (A|Q, I), a VQA-Caption model PC (A|Q, C)</a:t>
            </a:r>
            <a:endParaRPr lang="en-US">
              <a:latin typeface="Times New Roman" panose="02020603050405020304" charset="0"/>
              <a:cs typeface="Times New Roman" panose="02020603050405020304" charset="0"/>
            </a:endParaRPr>
          </a:p>
          <a:p>
            <a:pPr lvl="1">
              <a:buFont typeface="Arial" panose="020B0604020202020204" pitchFamily="34" charset="0"/>
              <a:buChar char="•"/>
            </a:pPr>
            <a:r>
              <a:rPr lang="en-US">
                <a:latin typeface="Times New Roman" panose="02020603050405020304" charset="0"/>
                <a:cs typeface="Times New Roman" panose="02020603050405020304" charset="0"/>
              </a:rPr>
              <a:t>Set of N questions Qi </a:t>
            </a:r>
            <a:endParaRPr lang="en-US">
              <a:latin typeface="Times New Roman" panose="02020603050405020304" charset="0"/>
              <a:cs typeface="Times New Roman" panose="02020603050405020304" charset="0"/>
            </a:endParaRPr>
          </a:p>
          <a:p>
            <a:pPr lvl="1">
              <a:buFont typeface="Arial" panose="020B0604020202020204" pitchFamily="34" charset="0"/>
              <a:buChar char="•"/>
            </a:pPr>
            <a:r>
              <a:rPr lang="en-US">
                <a:latin typeface="Times New Roman" panose="02020603050405020304" charset="0"/>
                <a:cs typeface="Times New Roman" panose="02020603050405020304" charset="0"/>
              </a:rPr>
              <a:t>And their plausible answers (one for each question) Ai, i = 1, 2, ...N. </a:t>
            </a:r>
            <a:endParaRPr lang="en-US">
              <a:latin typeface="Times New Roman" panose="02020603050405020304" charset="0"/>
              <a:cs typeface="Times New Roman" panose="02020603050405020304" charset="0"/>
            </a:endParaRPr>
          </a:p>
          <a:p>
            <a:pPr lvl="0">
              <a:buFont typeface="Arial" panose="020B0604020202020204" pitchFamily="34" charset="0"/>
              <a:buChar char="•"/>
            </a:pPr>
            <a:r>
              <a:rPr lang="en-US">
                <a:latin typeface="Times New Roman" panose="02020603050405020304" charset="0"/>
                <a:cs typeface="Times New Roman" panose="02020603050405020304" charset="0"/>
              </a:rPr>
              <a:t>Then given an image I and a caption C, we first extract the N dimensional VQA-grounded activation vectors u</a:t>
            </a:r>
            <a:r>
              <a:rPr lang="en-US" baseline="-25000">
                <a:latin typeface="Times New Roman" panose="02020603050405020304" charset="0"/>
                <a:cs typeface="Times New Roman" panose="02020603050405020304" charset="0"/>
              </a:rPr>
              <a:t>I</a:t>
            </a:r>
            <a:r>
              <a:rPr lang="en-US">
                <a:latin typeface="Times New Roman" panose="02020603050405020304" charset="0"/>
                <a:cs typeface="Times New Roman" panose="02020603050405020304" charset="0"/>
              </a:rPr>
              <a:t> for I and u</a:t>
            </a:r>
            <a:r>
              <a:rPr lang="en-US" baseline="-25000">
                <a:latin typeface="Times New Roman" panose="02020603050405020304" charset="0"/>
                <a:cs typeface="Times New Roman" panose="02020603050405020304" charset="0"/>
              </a:rPr>
              <a:t>C</a:t>
            </a:r>
            <a:r>
              <a:rPr lang="en-US">
                <a:latin typeface="Times New Roman" panose="02020603050405020304" charset="0"/>
                <a:cs typeface="Times New Roman" panose="02020603050405020304" charset="0"/>
              </a:rPr>
              <a:t> for C </a:t>
            </a:r>
            <a:endParaRPr lang="en-US">
              <a:latin typeface="Times New Roman" panose="02020603050405020304" charset="0"/>
              <a:cs typeface="Times New Roman" panose="02020603050405020304" charset="0"/>
            </a:endParaRPr>
          </a:p>
          <a:p>
            <a:pPr lvl="0">
              <a:buFont typeface="Arial" panose="020B0604020202020204" pitchFamily="34" charset="0"/>
              <a:buChar char="•"/>
            </a:pPr>
            <a:r>
              <a:rPr lang="en-US">
                <a:latin typeface="Times New Roman" panose="02020603050405020304" charset="0"/>
                <a:cs typeface="Times New Roman" panose="02020603050405020304" charset="0"/>
              </a:rPr>
              <a:t>Such that each dimension i of u</a:t>
            </a:r>
            <a:r>
              <a:rPr lang="en-US" baseline="-25000">
                <a:latin typeface="Times New Roman" panose="02020603050405020304" charset="0"/>
                <a:cs typeface="Times New Roman" panose="02020603050405020304" charset="0"/>
              </a:rPr>
              <a:t>I</a:t>
            </a:r>
            <a:r>
              <a:rPr lang="en-US">
                <a:latin typeface="Times New Roman" panose="02020603050405020304" charset="0"/>
                <a:cs typeface="Times New Roman" panose="02020603050405020304" charset="0"/>
              </a:rPr>
              <a:t> and u</a:t>
            </a:r>
            <a:r>
              <a:rPr lang="en-US" baseline="-25000">
                <a:latin typeface="Times New Roman" panose="02020603050405020304" charset="0"/>
                <a:cs typeface="Times New Roman" panose="02020603050405020304" charset="0"/>
              </a:rPr>
              <a:t>C</a:t>
            </a:r>
            <a:r>
              <a:rPr lang="en-US">
                <a:latin typeface="Times New Roman" panose="02020603050405020304" charset="0"/>
                <a:cs typeface="Times New Roman" panose="02020603050405020304" charset="0"/>
              </a:rPr>
              <a:t> is the log probability of the ground truth answer Ai given a question Qi.</a:t>
            </a:r>
            <a:endParaRPr lang="en-US">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1832610" y="3691890"/>
            <a:ext cx="5478780" cy="4267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04470" y="607695"/>
            <a:ext cx="4695190" cy="3439795"/>
          </a:xfrm>
          <a:prstGeom prst="rect">
            <a:avLst/>
          </a:prstGeom>
        </p:spPr>
      </p:pic>
      <p:sp>
        <p:nvSpPr>
          <p:cNvPr id="5" name="Text Box 4"/>
          <p:cNvSpPr txBox="1"/>
          <p:nvPr/>
        </p:nvSpPr>
        <p:spPr>
          <a:xfrm>
            <a:off x="5140960" y="1186180"/>
            <a:ext cx="3365500" cy="2553335"/>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Times New Roman" panose="02020603050405020304" charset="0"/>
                <a:cs typeface="Times New Roman" panose="02020603050405020304" charset="0"/>
              </a:rPr>
              <a:t>For example if the (Qi, Ai) pairs are </a:t>
            </a:r>
            <a:endParaRPr lang="en-US" sz="1600">
              <a:latin typeface="Times New Roman" panose="02020603050405020304" charset="0"/>
              <a:cs typeface="Times New Roman" panose="02020603050405020304" charset="0"/>
            </a:endParaRPr>
          </a:p>
          <a:p>
            <a:r>
              <a:rPr lang="en-US" sz="1000">
                <a:latin typeface="Times New Roman" panose="02020603050405020304" charset="0"/>
                <a:cs typeface="Times New Roman" panose="02020603050405020304" charset="0"/>
              </a:rPr>
              <a:t>  (Q1: What is the person riding?,</a:t>
            </a:r>
            <a:r>
              <a:rPr lang="en-US" sz="1600">
                <a:latin typeface="Times New Roman" panose="02020603050405020304" charset="0"/>
                <a:cs typeface="Times New Roman" panose="02020603050405020304" charset="0"/>
              </a:rPr>
              <a:t> </a:t>
            </a:r>
            <a:r>
              <a:rPr lang="en-US" sz="1000">
                <a:latin typeface="Times New Roman" panose="02020603050405020304" charset="0"/>
                <a:cs typeface="Times New Roman" panose="02020603050405020304" charset="0"/>
              </a:rPr>
              <a:t>A1:Motorcycle)</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 </a:t>
            </a:r>
            <a:r>
              <a:rPr lang="en-US" sz="1000">
                <a:latin typeface="Times New Roman" panose="02020603050405020304" charset="0"/>
                <a:cs typeface="Times New Roman" panose="02020603050405020304" charset="0"/>
              </a:rPr>
              <a:t>(Q2: What is the man wearing on his head?, A2: Helmet),</a:t>
            </a:r>
            <a:endParaRPr lang="en-US" sz="16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600">
                <a:latin typeface="Times New Roman" panose="02020603050405020304" charset="0"/>
                <a:cs typeface="Times New Roman" panose="02020603050405020304" charset="0"/>
              </a:rPr>
              <a:t> u(1)I and u(1)C verify if the person in image I and caption C respectively is riding a motorcycle. </a:t>
            </a:r>
            <a:endParaRPr lang="en-US" sz="16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600">
                <a:latin typeface="Times New Roman" panose="02020603050405020304" charset="0"/>
                <a:cs typeface="Times New Roman" panose="02020603050405020304" charset="0"/>
              </a:rPr>
              <a:t>At the same time u(2)I and u(2)C</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verify whether the man in I and C</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is wearing a helmet.</a:t>
            </a:r>
            <a:endParaRPr lang="en-US" sz="16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120140" y="1310640"/>
            <a:ext cx="6903720" cy="2522220"/>
          </a:xfrm>
          <a:prstGeom prst="rect">
            <a:avLst/>
          </a:prstGeom>
        </p:spPr>
      </p:pic>
      <p:sp>
        <p:nvSpPr>
          <p:cNvPr id="5" name="Text Box 4"/>
          <p:cNvSpPr txBox="1"/>
          <p:nvPr/>
        </p:nvSpPr>
        <p:spPr>
          <a:xfrm>
            <a:off x="1120140" y="4226560"/>
            <a:ext cx="2415540" cy="275590"/>
          </a:xfrm>
          <a:prstGeom prst="rect">
            <a:avLst/>
          </a:prstGeom>
          <a:noFill/>
        </p:spPr>
        <p:txBody>
          <a:bodyPr wrap="none" rtlCol="0">
            <a:spAutoFit/>
          </a:bodyPr>
          <a:lstStyle/>
          <a:p>
            <a:pPr algn="l"/>
            <a:r>
              <a:rPr lang="en-US" sz="1200">
                <a:solidFill>
                  <a:srgbClr val="00B0F0"/>
                </a:solidFill>
                <a:latin typeface="Times New Roman" panose="02020603050405020304" charset="0"/>
                <a:cs typeface="Times New Roman" panose="02020603050405020304" charset="0"/>
              </a:rPr>
              <a:t>https://arxiv.org/pdf/1605.01379.pdf</a:t>
            </a:r>
            <a:endParaRPr lang="en-US" sz="1200">
              <a:solidFill>
                <a:srgbClr val="00B0F0"/>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a:latin typeface="PMingLiU-ExtB" panose="02020500000000000000" charset="-120"/>
                <a:ea typeface="PMingLiU-ExtB" panose="02020500000000000000" charset="-120"/>
              </a:rPr>
              <a:t>Labels of hate speech </a:t>
            </a:r>
            <a:r>
              <a:rPr lang="en-IN" sz="4000"/>
              <a:t>:</a:t>
            </a:r>
            <a:endParaRPr lang="en-IN" sz="4000"/>
          </a:p>
        </p:txBody>
      </p:sp>
      <p:sp>
        <p:nvSpPr>
          <p:cNvPr id="3" name="Text Placeholder 2"/>
          <p:cNvSpPr>
            <a:spLocks noGrp="1"/>
          </p:cNvSpPr>
          <p:nvPr>
            <p:ph type="body" idx="1"/>
          </p:nvPr>
        </p:nvSpPr>
        <p:spPr/>
        <p:txBody>
          <a:bodyPr/>
          <a:lstStyle/>
          <a:p>
            <a:r>
              <a:rPr lang="en-IN" sz="1400"/>
              <a:t>Racism</a:t>
            </a:r>
            <a:endParaRPr lang="en-IN" sz="1400"/>
          </a:p>
          <a:p>
            <a:r>
              <a:rPr lang="en-IN" sz="1400"/>
              <a:t>Religion</a:t>
            </a:r>
            <a:endParaRPr lang="en-IN" sz="1400"/>
          </a:p>
          <a:p>
            <a:r>
              <a:rPr lang="en-IN" sz="1400"/>
              <a:t>Gender</a:t>
            </a:r>
            <a:endParaRPr lang="en-IN" sz="1400"/>
          </a:p>
          <a:p>
            <a:r>
              <a:rPr lang="en-IN" sz="1400"/>
              <a:t>Politics</a:t>
            </a:r>
            <a:endParaRPr lang="en-IN" sz="1400"/>
          </a:p>
          <a:p>
            <a:r>
              <a:rPr lang="en-IN" sz="1400"/>
              <a:t>Sex identity</a:t>
            </a:r>
            <a:endParaRPr lang="en-IN" sz="1400"/>
          </a:p>
          <a:p>
            <a:r>
              <a:rPr lang="en-IN" sz="1400"/>
              <a:t>Emotional</a:t>
            </a:r>
            <a:endParaRPr lang="en-IN" sz="1400"/>
          </a:p>
          <a:p>
            <a:r>
              <a:rPr lang="en-IN" sz="1400"/>
              <a:t>Regional</a:t>
            </a:r>
            <a:endParaRPr lang="en-IN" sz="1400"/>
          </a:p>
          <a:p>
            <a:r>
              <a:rPr lang="en-IN" sz="1400"/>
              <a:t>Ethnicity</a:t>
            </a:r>
            <a:endParaRPr lang="en-IN" sz="1400"/>
          </a:p>
          <a:p>
            <a:r>
              <a:rPr lang="en-IN" sz="1400"/>
              <a:t>Disability status.</a:t>
            </a:r>
            <a:endParaRPr lang="en-IN" sz="1400"/>
          </a:p>
          <a:p>
            <a:r>
              <a:rPr lang="en-IN" sz="1400"/>
              <a:t>Violence</a:t>
            </a:r>
            <a:endParaRPr lang="en-IN" sz="1400"/>
          </a:p>
          <a:p>
            <a:r>
              <a:rPr lang="en-IN" sz="1400"/>
              <a:t>Homophobia  </a:t>
            </a:r>
            <a:endParaRPr lang="en-IN" sz="1400"/>
          </a:p>
          <a:p>
            <a:r>
              <a:rPr lang="en-IN" sz="1400"/>
              <a:t>Pointing the stingy people looking at their status.</a:t>
            </a:r>
            <a:endParaRPr lang="en-IN" sz="1400"/>
          </a:p>
          <a:p>
            <a:r>
              <a:rPr lang="en-IN" sz="1400"/>
              <a:t>Filthy or abusing words</a:t>
            </a:r>
            <a:endParaRPr lang="en-IN" sz="1400"/>
          </a:p>
          <a:p>
            <a:r>
              <a:rPr lang="en-IN" sz="1400"/>
              <a:t>Criticizing due to performance(cricket, teachers,countries)…</a:t>
            </a:r>
            <a:endParaRPr lang="en-IN"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800"/>
              <a:t>.</a:t>
            </a:r>
            <a:endParaRPr lang="en-IN" sz="800"/>
          </a:p>
        </p:txBody>
      </p:sp>
      <p:sp>
        <p:nvSpPr>
          <p:cNvPr id="3" name="Text Placeholder 2"/>
          <p:cNvSpPr>
            <a:spLocks noGrp="1"/>
          </p:cNvSpPr>
          <p:nvPr>
            <p:ph type="body" idx="1"/>
          </p:nvPr>
        </p:nvSpPr>
        <p:spPr>
          <a:xfrm>
            <a:off x="311785" y="505460"/>
            <a:ext cx="8520430" cy="4073525"/>
          </a:xfrm>
        </p:spPr>
        <p:txBody>
          <a:bodyPr/>
          <a:lstStyle/>
          <a:p>
            <a:r>
              <a:rPr lang="en-IN" sz="1400"/>
              <a:t>Hate speech is language that attacks or diminishes, that incites violence or hate against groups, based on specific characteristics such as physical appearance, religion, descent, national or ethnic origin, sexual orientation, gender identity or other, and it can occur with different linguistic styles, even in subtle forms or when humour is used.</a:t>
            </a:r>
            <a:endParaRPr lang="en-IN" sz="1400"/>
          </a:p>
          <a:p>
            <a:endParaRPr lang="en-IN" sz="1400"/>
          </a:p>
          <a:p>
            <a:r>
              <a:rPr lang="en-IN" sz="1400"/>
              <a:t>Link: </a:t>
            </a:r>
            <a:r>
              <a:rPr lang="en-IN" sz="1000">
                <a:solidFill>
                  <a:srgbClr val="0070C0"/>
                </a:solidFill>
              </a:rPr>
              <a:t>https://dev.to/nicfoxds/how-to-analyse-clean-text-data-in-python-2hb9</a:t>
            </a:r>
            <a:endParaRPr lang="en-IN" sz="1000">
              <a:solidFill>
                <a:srgbClr val="0070C0"/>
              </a:solidFill>
            </a:endParaRPr>
          </a:p>
        </p:txBody>
      </p:sp>
      <p:pic>
        <p:nvPicPr>
          <p:cNvPr id="4" name="Picture 1" descr="Screenshot (57)"/>
          <p:cNvPicPr>
            <a:picLocks noChangeAspect="1"/>
          </p:cNvPicPr>
          <p:nvPr/>
        </p:nvPicPr>
        <p:blipFill>
          <a:blip r:embed="rId1"/>
          <a:stretch>
            <a:fillRect/>
          </a:stretch>
        </p:blipFill>
        <p:spPr>
          <a:xfrm>
            <a:off x="1229360" y="2419350"/>
            <a:ext cx="5741035" cy="17481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316230"/>
            <a:ext cx="3588385" cy="831215"/>
          </a:xfrm>
        </p:spPr>
        <p:txBody>
          <a:bodyPr/>
          <a:p>
            <a:r>
              <a:rPr lang="en-IN" altLang="en-US" sz="1800">
                <a:latin typeface="+mj-lt"/>
                <a:ea typeface="Malgun Gothic" panose="020B0503020000020004" charset="-127"/>
                <a:cs typeface="+mj-lt"/>
              </a:rPr>
              <a:t>Type of hate speech </a:t>
            </a:r>
            <a:br>
              <a:rPr lang="en-IN" altLang="en-US" sz="1800">
                <a:latin typeface="+mj-lt"/>
                <a:ea typeface="Malgun Gothic" panose="020B0503020000020004" charset="-127"/>
                <a:cs typeface="+mj-lt"/>
              </a:rPr>
            </a:br>
            <a:r>
              <a:rPr lang="en-IN" altLang="en-US" sz="1800">
                <a:latin typeface="+mj-lt"/>
                <a:ea typeface="Malgun Gothic" panose="020B0503020000020004" charset="-127"/>
                <a:cs typeface="+mj-lt"/>
              </a:rPr>
              <a:t>analysed in the papers overall</a:t>
            </a:r>
            <a:r>
              <a:rPr lang="en-IN" altLang="en-US" sz="2000">
                <a:latin typeface="+mj-lt"/>
                <a:ea typeface="Malgun Gothic" panose="020B0503020000020004" charset="-127"/>
                <a:cs typeface="+mj-lt"/>
              </a:rPr>
              <a:t> </a:t>
            </a:r>
            <a:endParaRPr lang="en-IN" altLang="en-US" sz="2000">
              <a:latin typeface="+mj-lt"/>
              <a:ea typeface="Malgun Gothic" panose="020B0503020000020004" charset="-127"/>
              <a:cs typeface="+mj-lt"/>
            </a:endParaRPr>
          </a:p>
        </p:txBody>
      </p:sp>
      <p:pic>
        <p:nvPicPr>
          <p:cNvPr id="4" name="Picture 2" descr="Screenshot (65)"/>
          <p:cNvPicPr>
            <a:picLocks noChangeAspect="1"/>
          </p:cNvPicPr>
          <p:nvPr>
            <p:ph idx="1"/>
          </p:nvPr>
        </p:nvPicPr>
        <p:blipFill>
          <a:blip r:embed="rId1"/>
          <a:stretch>
            <a:fillRect/>
          </a:stretch>
        </p:blipFill>
        <p:spPr>
          <a:xfrm>
            <a:off x="311785" y="1200785"/>
            <a:ext cx="3780155" cy="3354070"/>
          </a:xfrm>
          <a:prstGeom prst="rect">
            <a:avLst/>
          </a:prstGeom>
        </p:spPr>
      </p:pic>
      <p:sp>
        <p:nvSpPr>
          <p:cNvPr id="5" name="Text Box 4"/>
          <p:cNvSpPr txBox="1"/>
          <p:nvPr/>
        </p:nvSpPr>
        <p:spPr>
          <a:xfrm>
            <a:off x="4980305" y="469265"/>
            <a:ext cx="3653155" cy="583565"/>
          </a:xfrm>
          <a:prstGeom prst="rect">
            <a:avLst/>
          </a:prstGeom>
          <a:noFill/>
        </p:spPr>
        <p:txBody>
          <a:bodyPr wrap="square" rtlCol="0">
            <a:spAutoFit/>
          </a:bodyPr>
          <a:p>
            <a:r>
              <a:rPr lang="en-IN" altLang="en-US" sz="1600"/>
              <a:t>Frequency of </a:t>
            </a:r>
            <a:r>
              <a:rPr lang="en-US" sz="1600"/>
              <a:t>Algorithms used in the papers </a:t>
            </a:r>
            <a:r>
              <a:rPr lang="en-IN" altLang="en-US" sz="1600"/>
              <a:t>overall</a:t>
            </a:r>
            <a:endParaRPr lang="en-IN" altLang="en-US" sz="1600"/>
          </a:p>
        </p:txBody>
      </p:sp>
      <p:pic>
        <p:nvPicPr>
          <p:cNvPr id="6" name="Picture 3" descr="Screenshot (67)"/>
          <p:cNvPicPr>
            <a:picLocks noChangeAspect="1"/>
          </p:cNvPicPr>
          <p:nvPr/>
        </p:nvPicPr>
        <p:blipFill>
          <a:blip r:embed="rId2"/>
          <a:stretch>
            <a:fillRect/>
          </a:stretch>
        </p:blipFill>
        <p:spPr>
          <a:xfrm>
            <a:off x="5279390" y="1200785"/>
            <a:ext cx="3184525" cy="3219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1">
            <a:extLst>
              <a:ext uri="{28A0092B-C50C-407E-A947-70E740481C1C}">
                <a14:useLocalDpi xmlns:a14="http://schemas.microsoft.com/office/drawing/2010/main" val="0"/>
              </a:ext>
            </a:extLst>
          </a:blip>
          <a:srcRect l="10107" r="10628"/>
          <a:stretch>
            <a:fillRect/>
          </a:stretch>
        </p:blipFill>
        <p:spPr>
          <a:xfrm>
            <a:off x="281354" y="833612"/>
            <a:ext cx="4489938" cy="4238651"/>
          </a:xfrm>
        </p:spPr>
      </p:pic>
      <p:sp>
        <p:nvSpPr>
          <p:cNvPr id="4" name="Title 1"/>
          <p:cNvSpPr txBox="1"/>
          <p:nvPr/>
        </p:nvSpPr>
        <p:spPr>
          <a:xfrm>
            <a:off x="1959821" y="82960"/>
            <a:ext cx="5224357" cy="7281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Economica" panose="02000506040000020004"/>
              <a:buNone/>
              <a:defRPr sz="42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1pPr>
            <a:lvl2pPr marR="0" lvl="1" algn="l" rtl="0">
              <a:lnSpc>
                <a:spcPct val="100000"/>
              </a:lnSpc>
              <a:spcBef>
                <a:spcPts val="0"/>
              </a:spcBef>
              <a:spcAft>
                <a:spcPts val="0"/>
              </a:spcAft>
              <a:buClr>
                <a:schemeClr val="dk1"/>
              </a:buClr>
              <a:buSzPts val="4200"/>
              <a:buFont typeface="Economica" panose="02000506040000020004"/>
              <a:buNone/>
              <a:defRPr sz="42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2pPr>
            <a:lvl3pPr marR="0" lvl="2" algn="l" rtl="0">
              <a:lnSpc>
                <a:spcPct val="100000"/>
              </a:lnSpc>
              <a:spcBef>
                <a:spcPts val="0"/>
              </a:spcBef>
              <a:spcAft>
                <a:spcPts val="0"/>
              </a:spcAft>
              <a:buClr>
                <a:schemeClr val="dk1"/>
              </a:buClr>
              <a:buSzPts val="4200"/>
              <a:buFont typeface="Economica" panose="02000506040000020004"/>
              <a:buNone/>
              <a:defRPr sz="42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3pPr>
            <a:lvl4pPr marR="0" lvl="3" algn="l" rtl="0">
              <a:lnSpc>
                <a:spcPct val="100000"/>
              </a:lnSpc>
              <a:spcBef>
                <a:spcPts val="0"/>
              </a:spcBef>
              <a:spcAft>
                <a:spcPts val="0"/>
              </a:spcAft>
              <a:buClr>
                <a:schemeClr val="dk1"/>
              </a:buClr>
              <a:buSzPts val="4200"/>
              <a:buFont typeface="Economica" panose="02000506040000020004"/>
              <a:buNone/>
              <a:defRPr sz="42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4pPr>
            <a:lvl5pPr marR="0" lvl="4" algn="l" rtl="0">
              <a:lnSpc>
                <a:spcPct val="100000"/>
              </a:lnSpc>
              <a:spcBef>
                <a:spcPts val="0"/>
              </a:spcBef>
              <a:spcAft>
                <a:spcPts val="0"/>
              </a:spcAft>
              <a:buClr>
                <a:schemeClr val="dk1"/>
              </a:buClr>
              <a:buSzPts val="4200"/>
              <a:buFont typeface="Economica" panose="02000506040000020004"/>
              <a:buNone/>
              <a:defRPr sz="42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5pPr>
            <a:lvl6pPr marR="0" lvl="5" algn="l" rtl="0">
              <a:lnSpc>
                <a:spcPct val="100000"/>
              </a:lnSpc>
              <a:spcBef>
                <a:spcPts val="0"/>
              </a:spcBef>
              <a:spcAft>
                <a:spcPts val="0"/>
              </a:spcAft>
              <a:buClr>
                <a:schemeClr val="dk1"/>
              </a:buClr>
              <a:buSzPts val="4200"/>
              <a:buFont typeface="Economica" panose="02000506040000020004"/>
              <a:buNone/>
              <a:defRPr sz="42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6pPr>
            <a:lvl7pPr marR="0" lvl="6" algn="l" rtl="0">
              <a:lnSpc>
                <a:spcPct val="100000"/>
              </a:lnSpc>
              <a:spcBef>
                <a:spcPts val="0"/>
              </a:spcBef>
              <a:spcAft>
                <a:spcPts val="0"/>
              </a:spcAft>
              <a:buClr>
                <a:schemeClr val="dk1"/>
              </a:buClr>
              <a:buSzPts val="4200"/>
              <a:buFont typeface="Economica" panose="02000506040000020004"/>
              <a:buNone/>
              <a:defRPr sz="42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7pPr>
            <a:lvl8pPr marR="0" lvl="7" algn="l" rtl="0">
              <a:lnSpc>
                <a:spcPct val="100000"/>
              </a:lnSpc>
              <a:spcBef>
                <a:spcPts val="0"/>
              </a:spcBef>
              <a:spcAft>
                <a:spcPts val="0"/>
              </a:spcAft>
              <a:buClr>
                <a:schemeClr val="dk1"/>
              </a:buClr>
              <a:buSzPts val="4200"/>
              <a:buFont typeface="Economica" panose="02000506040000020004"/>
              <a:buNone/>
              <a:defRPr sz="42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8pPr>
            <a:lvl9pPr marR="0" lvl="8" algn="l" rtl="0">
              <a:lnSpc>
                <a:spcPct val="100000"/>
              </a:lnSpc>
              <a:spcBef>
                <a:spcPts val="0"/>
              </a:spcBef>
              <a:spcAft>
                <a:spcPts val="0"/>
              </a:spcAft>
              <a:buClr>
                <a:schemeClr val="dk1"/>
              </a:buClr>
              <a:buSzPts val="4200"/>
              <a:buFont typeface="Economica" panose="02000506040000020004"/>
              <a:buNone/>
              <a:defRPr sz="4200" b="0" i="0" u="none" strike="noStrike" cap="none">
                <a:solidFill>
                  <a:schemeClr val="dk1"/>
                </a:solidFill>
                <a:latin typeface="Economica" panose="02000506040000020004"/>
                <a:ea typeface="Economica" panose="02000506040000020004"/>
                <a:cs typeface="Economica" panose="02000506040000020004"/>
                <a:sym typeface="Economica" panose="02000506040000020004"/>
              </a:defRPr>
            </a:lvl9pPr>
          </a:lstStyle>
          <a:p>
            <a:r>
              <a:rPr lang="en-US" sz="1100" b="1" dirty="0">
                <a:latin typeface="Times New Roman" panose="02020603050405020304" charset="0"/>
                <a:cs typeface="Times New Roman" panose="02020603050405020304" charset="0"/>
              </a:rPr>
              <a:t>Exploring Deep Multimodal Fusion of Text and Photo for Hate Speech Classification </a:t>
            </a:r>
            <a:endParaRPr lang="en-US" sz="1100" b="1" dirty="0">
              <a:latin typeface="Times New Roman" panose="02020603050405020304" charset="0"/>
              <a:cs typeface="Times New Roman" panose="02020603050405020304" charset="0"/>
            </a:endParaRPr>
          </a:p>
          <a:p>
            <a:r>
              <a:rPr lang="en-US" sz="1050" i="1" dirty="0">
                <a:latin typeface="Times New Roman" panose="02020603050405020304" charset="0"/>
                <a:cs typeface="Times New Roman" panose="02020603050405020304" charset="0"/>
              </a:rPr>
              <a:t>Proceedings of the Third Workshop on Abusive Language Online</a:t>
            </a:r>
            <a:r>
              <a:rPr lang="en-US" sz="1400" b="1" i="1" dirty="0">
                <a:latin typeface="Times New Roman" panose="02020603050405020304" charset="0"/>
                <a:cs typeface="Times New Roman" panose="02020603050405020304" charset="0"/>
              </a:rPr>
              <a:t> </a:t>
            </a:r>
            <a:r>
              <a:rPr lang="en-US" sz="1400" i="1" dirty="0">
                <a:latin typeface="Times New Roman" panose="02020603050405020304" charset="0"/>
                <a:cs typeface="Times New Roman" panose="02020603050405020304" charset="0"/>
              </a:rPr>
              <a:t>, </a:t>
            </a:r>
            <a:r>
              <a:rPr lang="en-US" sz="1100" i="1" dirty="0">
                <a:latin typeface="Times New Roman" panose="02020603050405020304" charset="0"/>
                <a:cs typeface="Times New Roman" panose="02020603050405020304" charset="0"/>
              </a:rPr>
              <a:t>2019</a:t>
            </a:r>
            <a:endParaRPr lang="en-IN" sz="2800" b="1" i="1" dirty="0">
              <a:latin typeface="Times New Roman" panose="02020603050405020304" charset="0"/>
              <a:cs typeface="Times New Roman" panose="02020603050405020304" charset="0"/>
            </a:endParaRPr>
          </a:p>
        </p:txBody>
      </p:sp>
      <p:sp>
        <p:nvSpPr>
          <p:cNvPr id="7" name="TextBox 6"/>
          <p:cNvSpPr txBox="1"/>
          <p:nvPr/>
        </p:nvSpPr>
        <p:spPr>
          <a:xfrm>
            <a:off x="5058508" y="2094696"/>
            <a:ext cx="3581400" cy="1169551"/>
          </a:xfrm>
          <a:prstGeom prst="rect">
            <a:avLst/>
          </a:prstGeom>
          <a:noFill/>
        </p:spPr>
        <p:txBody>
          <a:bodyPr wrap="square" rtlCol="0">
            <a:spAutoFit/>
          </a:bodyPr>
          <a:lstStyle/>
          <a:p>
            <a:pPr marL="285750" indent="-285750">
              <a:buFont typeface="Arial" panose="020B0604020202020204" pitchFamily="34" charset="0"/>
              <a:buChar char="•"/>
            </a:pPr>
            <a:r>
              <a:rPr lang="en-IN" dirty="0"/>
              <a:t>MLP-W : Serves as solution for fine-tuning word embeddings to hate speech domain.</a:t>
            </a:r>
            <a:endParaRPr lang="en-IN" dirty="0"/>
          </a:p>
          <a:p>
            <a:endParaRPr lang="en-IN" dirty="0"/>
          </a:p>
          <a:p>
            <a:pPr marL="285750" indent="-285750">
              <a:buFont typeface="Arial" panose="020B0604020202020204" pitchFamily="34" charset="0"/>
              <a:buChar char="•"/>
            </a:pPr>
            <a:r>
              <a:rPr lang="en-IN" dirty="0"/>
              <a:t>Gated Summation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177" y="2009911"/>
            <a:ext cx="8520600" cy="831300"/>
          </a:xfrm>
        </p:spPr>
        <p:txBody>
          <a:bodyPr/>
          <a:lstStyle/>
          <a:p>
            <a:pPr algn="ctr"/>
            <a:r>
              <a:rPr lang="en-US" sz="2400" dirty="0">
                <a:latin typeface="Times New Roman" panose="02020603050405020304" charset="0"/>
                <a:cs typeface="Times New Roman" panose="02020603050405020304" charset="0"/>
                <a:sym typeface="+mn-ea"/>
              </a:rPr>
              <a:t>Task 2  : Reasoning Of Meme Labelled Into Different Categories </a:t>
            </a:r>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16990" cy="611197"/>
          </a:xfrm>
        </p:spPr>
        <p:txBody>
          <a:bodyPr/>
          <a:lstStyle/>
          <a:p>
            <a:br>
              <a:rPr lang="en-US" b="1" dirty="0">
                <a:latin typeface="Times New Roman" panose="02020603050405020304" charset="0"/>
                <a:cs typeface="Times New Roman" panose="02020603050405020304" charset="0"/>
              </a:rPr>
            </a:br>
            <a:br>
              <a:rPr lang="en-US" b="1" dirty="0">
                <a:latin typeface="Times New Roman" panose="02020603050405020304" charset="0"/>
                <a:cs typeface="Times New Roman" panose="02020603050405020304" charset="0"/>
              </a:rPr>
            </a:br>
            <a:r>
              <a:rPr lang="en-US" sz="1800" b="1" dirty="0">
                <a:latin typeface="Times New Roman" panose="02020603050405020304" charset="0"/>
                <a:cs typeface="Times New Roman" panose="02020603050405020304" charset="0"/>
              </a:rPr>
              <a:t>From Recognition to Cognition: Visual Commonsense Reasoning   </a:t>
            </a:r>
            <a:endParaRPr lang="en-US" sz="1800" b="1" dirty="0">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399392" y="1555531"/>
            <a:ext cx="8432907" cy="3023694"/>
          </a:xfrm>
        </p:spPr>
        <p:txBody>
          <a:bodyPr/>
          <a:lstStyle/>
          <a:p>
            <a:endParaRPr lang="en-US" dirty="0"/>
          </a:p>
        </p:txBody>
      </p:sp>
      <p:pic>
        <p:nvPicPr>
          <p:cNvPr id="4" name="Picture 3" descr="Screenshot (114).png"/>
          <p:cNvPicPr>
            <a:picLocks noChangeAspect="1"/>
          </p:cNvPicPr>
          <p:nvPr/>
        </p:nvPicPr>
        <p:blipFill>
          <a:blip r:embed="rId1"/>
          <a:srcRect l="1379" t="23282" r="1724" b="34807"/>
          <a:stretch>
            <a:fillRect/>
          </a:stretch>
        </p:blipFill>
        <p:spPr>
          <a:xfrm>
            <a:off x="0" y="1508983"/>
            <a:ext cx="9144000" cy="2154621"/>
          </a:xfrm>
          <a:prstGeom prst="rect">
            <a:avLst/>
          </a:prstGeom>
        </p:spPr>
      </p:pic>
      <p:sp>
        <p:nvSpPr>
          <p:cNvPr id="5" name="TextBox 4"/>
          <p:cNvSpPr txBox="1"/>
          <p:nvPr/>
        </p:nvSpPr>
        <p:spPr>
          <a:xfrm>
            <a:off x="315685" y="729343"/>
            <a:ext cx="2997937" cy="307777"/>
          </a:xfrm>
          <a:prstGeom prst="rect">
            <a:avLst/>
          </a:prstGeom>
          <a:noFill/>
        </p:spPr>
        <p:txBody>
          <a:bodyPr wrap="none" rtlCol="0">
            <a:spAutoFit/>
          </a:bodyPr>
          <a:lstStyle/>
          <a:p>
            <a:r>
              <a:rPr lang="en-IN" dirty="0">
                <a:hlinkClick r:id="rId2"/>
              </a:rPr>
              <a:t>https://arxiv.org/pdf/1811.10830.pdf</a:t>
            </a:r>
            <a:endParaRPr lang="en-IN" dirty="0"/>
          </a:p>
        </p:txBody>
      </p:sp>
      <p:sp>
        <p:nvSpPr>
          <p:cNvPr id="6" name="TextBox 5"/>
          <p:cNvSpPr txBox="1"/>
          <p:nvPr/>
        </p:nvSpPr>
        <p:spPr>
          <a:xfrm>
            <a:off x="261257" y="1153885"/>
            <a:ext cx="3204845" cy="306705"/>
          </a:xfrm>
          <a:prstGeom prst="rect">
            <a:avLst/>
          </a:prstGeom>
          <a:noFill/>
        </p:spPr>
        <p:txBody>
          <a:bodyPr wrap="none" rtlCol="0">
            <a:spAutoFit/>
          </a:bodyPr>
          <a:lstStyle/>
          <a:p>
            <a:r>
              <a:rPr lang="en-US" dirty="0">
                <a:latin typeface="Times New Roman" panose="02020603050405020304" charset="0"/>
                <a:cs typeface="Times New Roman" panose="02020603050405020304" charset="0"/>
              </a:rPr>
              <a:t>Dataset : Visual Commonsense Reasoning</a:t>
            </a:r>
            <a:endParaRPr lang="en-IN" dirty="0">
              <a:latin typeface="Times New Roman" panose="02020603050405020304" charset="0"/>
              <a:cs typeface="Times New Roman" panose="02020603050405020304" charset="0"/>
            </a:endParaRPr>
          </a:p>
        </p:txBody>
      </p:sp>
      <p:sp>
        <p:nvSpPr>
          <p:cNvPr id="7" name="TextBox 6"/>
          <p:cNvSpPr txBox="1"/>
          <p:nvPr/>
        </p:nvSpPr>
        <p:spPr>
          <a:xfrm>
            <a:off x="315686" y="3788229"/>
            <a:ext cx="6894836" cy="954107"/>
          </a:xfrm>
          <a:prstGeom prst="rect">
            <a:avLst/>
          </a:prstGeom>
          <a:noFill/>
        </p:spPr>
        <p:txBody>
          <a:bodyPr wrap="none" rtlCol="0">
            <a:spAutoFit/>
          </a:bodyPr>
          <a:lstStyle/>
          <a:p>
            <a:pPr>
              <a:buFont typeface="Arial" panose="020B0604020202020204" pitchFamily="34" charset="0"/>
              <a:buChar char="•"/>
            </a:pPr>
            <a:r>
              <a:rPr lang="en-US" dirty="0"/>
              <a:t> Collected from Large Scale Movie Description Challenge and YouTube movie clips </a:t>
            </a:r>
            <a:endParaRPr lang="en-US" dirty="0"/>
          </a:p>
          <a:p>
            <a:pPr>
              <a:buFont typeface="Arial" panose="020B0604020202020204" pitchFamily="34" charset="0"/>
              <a:buChar char="•"/>
            </a:pPr>
            <a:r>
              <a:rPr lang="en-US" dirty="0"/>
              <a:t>List of objects</a:t>
            </a:r>
            <a:endParaRPr lang="en-US" dirty="0"/>
          </a:p>
          <a:p>
            <a:pPr>
              <a:buFont typeface="Arial" panose="020B0604020202020204" pitchFamily="34" charset="0"/>
              <a:buChar char="•"/>
            </a:pPr>
            <a:r>
              <a:rPr lang="en-US" dirty="0"/>
              <a:t> A query </a:t>
            </a:r>
            <a:endParaRPr lang="en-US" dirty="0"/>
          </a:p>
          <a:p>
            <a:pPr>
              <a:buFont typeface="Arial" panose="020B0604020202020204" pitchFamily="34" charset="0"/>
              <a:buChar char="•"/>
            </a:pPr>
            <a:r>
              <a:rPr lang="en-US" dirty="0"/>
              <a:t> A set of N responses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15).png"/>
          <p:cNvPicPr>
            <a:picLocks noChangeAspect="1"/>
          </p:cNvPicPr>
          <p:nvPr/>
        </p:nvPicPr>
        <p:blipFill>
          <a:blip r:embed="rId1"/>
          <a:srcRect l="49310" t="31254" r="10920" b="33990"/>
          <a:stretch>
            <a:fillRect/>
          </a:stretch>
        </p:blipFill>
        <p:spPr>
          <a:xfrm>
            <a:off x="136635" y="420415"/>
            <a:ext cx="3930869" cy="2060028"/>
          </a:xfrm>
          <a:prstGeom prst="rect">
            <a:avLst/>
          </a:prstGeom>
        </p:spPr>
      </p:pic>
      <p:sp>
        <p:nvSpPr>
          <p:cNvPr id="3" name="TextBox 2"/>
          <p:cNvSpPr txBox="1"/>
          <p:nvPr/>
        </p:nvSpPr>
        <p:spPr>
          <a:xfrm>
            <a:off x="178677" y="0"/>
            <a:ext cx="1901190" cy="306705"/>
          </a:xfrm>
          <a:prstGeom prst="rect">
            <a:avLst/>
          </a:prstGeom>
          <a:noFill/>
        </p:spPr>
        <p:txBody>
          <a:bodyPr wrap="none" rtlCol="0">
            <a:spAutoFit/>
          </a:bodyPr>
          <a:lstStyle/>
          <a:p>
            <a:r>
              <a:rPr lang="en-US" b="1" dirty="0">
                <a:latin typeface="Times New Roman" panose="02020603050405020304" charset="0"/>
                <a:cs typeface="Times New Roman" panose="02020603050405020304" charset="0"/>
              </a:rPr>
              <a:t>Adversarial Matching </a:t>
            </a:r>
            <a:endParaRPr lang="en-IN" b="1" dirty="0">
              <a:latin typeface="Times New Roman" panose="02020603050405020304" charset="0"/>
              <a:cs typeface="Times New Roman" panose="02020603050405020304" charset="0"/>
            </a:endParaRPr>
          </a:p>
        </p:txBody>
      </p:sp>
      <p:pic>
        <p:nvPicPr>
          <p:cNvPr id="4" name="Picture 3" descr="Screenshot (116).png"/>
          <p:cNvPicPr>
            <a:picLocks noChangeAspect="1"/>
          </p:cNvPicPr>
          <p:nvPr/>
        </p:nvPicPr>
        <p:blipFill>
          <a:blip r:embed="rId2"/>
          <a:srcRect l="7241" t="35753" r="5977" b="29492"/>
          <a:stretch>
            <a:fillRect/>
          </a:stretch>
        </p:blipFill>
        <p:spPr>
          <a:xfrm>
            <a:off x="0" y="3121573"/>
            <a:ext cx="7210097" cy="1786759"/>
          </a:xfrm>
          <a:prstGeom prst="rect">
            <a:avLst/>
          </a:prstGeom>
        </p:spPr>
      </p:pic>
      <p:sp>
        <p:nvSpPr>
          <p:cNvPr id="5" name="TextBox 4"/>
          <p:cNvSpPr txBox="1"/>
          <p:nvPr/>
        </p:nvSpPr>
        <p:spPr>
          <a:xfrm>
            <a:off x="178675" y="2711669"/>
            <a:ext cx="2607945" cy="306705"/>
          </a:xfrm>
          <a:prstGeom prst="rect">
            <a:avLst/>
          </a:prstGeom>
          <a:noFill/>
        </p:spPr>
        <p:txBody>
          <a:bodyPr wrap="none" rtlCol="0">
            <a:spAutoFit/>
          </a:bodyPr>
          <a:lstStyle/>
          <a:p>
            <a:r>
              <a:rPr lang="en-US" b="1" dirty="0">
                <a:latin typeface="Times New Roman" panose="02020603050405020304" charset="0"/>
                <a:cs typeface="Times New Roman" panose="02020603050405020304" charset="0"/>
              </a:rPr>
              <a:t>Recognition to Cognition Model</a:t>
            </a:r>
            <a:endParaRPr lang="en-IN" b="1" dirty="0">
              <a:latin typeface="Times New Roman" panose="02020603050405020304" charset="0"/>
              <a:cs typeface="Times New Roman" panose="02020603050405020304" charset="0"/>
            </a:endParaRPr>
          </a:p>
        </p:txBody>
      </p:sp>
      <p:sp>
        <p:nvSpPr>
          <p:cNvPr id="6" name="TextBox 5"/>
          <p:cNvSpPr txBox="1"/>
          <p:nvPr/>
        </p:nvSpPr>
        <p:spPr>
          <a:xfrm>
            <a:off x="4321629" y="515007"/>
            <a:ext cx="4822371" cy="2030095"/>
          </a:xfrm>
          <a:prstGeom prst="rect">
            <a:avLst/>
          </a:prstGeom>
          <a:noFill/>
        </p:spPr>
        <p:txBody>
          <a:bodyPr wrap="square" rtlCol="0">
            <a:spAutoFit/>
          </a:bodyPr>
          <a:lstStyle/>
          <a:p>
            <a:pPr>
              <a:buFont typeface="Arial" panose="020B0604020202020204" pitchFamily="34" charset="0"/>
              <a:buChar char="•"/>
            </a:pPr>
            <a:r>
              <a:rPr lang="en-US" dirty="0">
                <a:latin typeface="Times New Roman" panose="02020603050405020304" charset="0"/>
                <a:cs typeface="Times New Roman" panose="02020603050405020304" charset="0"/>
              </a:rPr>
              <a:t> For Question Answering Q -&gt; A</a:t>
            </a:r>
            <a:endParaRPr lang="en-US" dirty="0">
              <a:latin typeface="Times New Roman" panose="02020603050405020304" charset="0"/>
              <a:cs typeface="Times New Roman" panose="02020603050405020304" charset="0"/>
            </a:endParaRPr>
          </a:p>
          <a:p>
            <a:pPr>
              <a:buFont typeface="Arial" panose="020B0604020202020204" pitchFamily="34" charset="0"/>
              <a:buChar char="•"/>
            </a:pPr>
            <a:r>
              <a:rPr lang="en-US" dirty="0">
                <a:latin typeface="Times New Roman" panose="02020603050405020304" charset="0"/>
                <a:cs typeface="Times New Roman" panose="02020603050405020304" charset="0"/>
              </a:rPr>
              <a:t> Language generation dataset to Multiple Choice Test</a:t>
            </a:r>
            <a:endParaRPr lang="en-US" dirty="0">
              <a:latin typeface="Times New Roman" panose="02020603050405020304" charset="0"/>
              <a:cs typeface="Times New Roman" panose="02020603050405020304" charset="0"/>
            </a:endParaRPr>
          </a:p>
          <a:p>
            <a:pPr>
              <a:buFont typeface="Arial" panose="020B0604020202020204" pitchFamily="34" charset="0"/>
              <a:buChar char="•"/>
            </a:pPr>
            <a:r>
              <a:rPr lang="en-US" dirty="0">
                <a:latin typeface="Times New Roman" panose="02020603050405020304" charset="0"/>
                <a:cs typeface="Times New Roman" panose="02020603050405020304" charset="0"/>
              </a:rPr>
              <a:t> Two subtasks: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 Answer is as relevant as possible</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 Dissimilarity between other answers are from the correct answer</a:t>
            </a:r>
            <a:endParaRPr lang="en-US" dirty="0">
              <a:latin typeface="Times New Roman" panose="02020603050405020304" charset="0"/>
              <a:cs typeface="Times New Roman" panose="02020603050405020304" charset="0"/>
            </a:endParaRPr>
          </a:p>
          <a:p>
            <a:pPr>
              <a:buFont typeface="Arial" panose="020B0604020202020204" pitchFamily="34" charset="0"/>
              <a:buChar char="•"/>
            </a:pPr>
            <a:r>
              <a:rPr lang="en-US" dirty="0">
                <a:latin typeface="Times New Roman" panose="02020603050405020304" charset="0"/>
                <a:cs typeface="Times New Roman" panose="02020603050405020304" charset="0"/>
              </a:rPr>
              <a:t> Maximum weight bipartite matching</a:t>
            </a:r>
            <a:endParaRPr lang="en-US"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a:t>
            </a:r>
            <a:endParaRPr lang="en-IN" dirty="0">
              <a:latin typeface="Times New Roman" panose="02020603050405020304" charset="0"/>
              <a:cs typeface="Times New Roman" panose="02020603050405020304" charset="0"/>
            </a:endParaRPr>
          </a:p>
        </p:txBody>
      </p:sp>
      <p:sp>
        <p:nvSpPr>
          <p:cNvPr id="7" name="TextBox 6"/>
          <p:cNvSpPr txBox="1"/>
          <p:nvPr/>
        </p:nvSpPr>
        <p:spPr>
          <a:xfrm>
            <a:off x="7293429" y="3450771"/>
            <a:ext cx="1719942" cy="953135"/>
          </a:xfrm>
          <a:prstGeom prst="rect">
            <a:avLst/>
          </a:prstGeom>
          <a:noFill/>
        </p:spPr>
        <p:txBody>
          <a:bodyPr wrap="square" rtlCol="0">
            <a:spAutoFit/>
          </a:bodyPr>
          <a:lstStyle/>
          <a:p>
            <a:pPr>
              <a:buFont typeface="Arial" panose="020B0604020202020204" pitchFamily="34" charset="0"/>
              <a:buChar char="•"/>
            </a:pPr>
            <a:r>
              <a:rPr lang="en-US" dirty="0">
                <a:latin typeface="Times New Roman" panose="02020603050405020304" charset="0"/>
                <a:cs typeface="Times New Roman" panose="02020603050405020304" charset="0"/>
              </a:rPr>
              <a:t> QA -&gt; R </a:t>
            </a:r>
            <a:endParaRPr lang="en-US" dirty="0">
              <a:latin typeface="Times New Roman" panose="02020603050405020304" charset="0"/>
              <a:cs typeface="Times New Roman" panose="02020603050405020304" charset="0"/>
            </a:endParaRPr>
          </a:p>
          <a:p>
            <a:pPr>
              <a:buFont typeface="Arial" panose="020B0604020202020204" pitchFamily="34" charset="0"/>
              <a:buChar char="•"/>
            </a:pPr>
            <a:r>
              <a:rPr lang="en-US" dirty="0">
                <a:latin typeface="Times New Roman" panose="02020603050405020304" charset="0"/>
                <a:cs typeface="Times New Roman" panose="02020603050405020304" charset="0"/>
              </a:rPr>
              <a:t> Grounding</a:t>
            </a:r>
            <a:endParaRPr lang="en-US" dirty="0">
              <a:latin typeface="Times New Roman" panose="02020603050405020304" charset="0"/>
              <a:cs typeface="Times New Roman" panose="02020603050405020304" charset="0"/>
            </a:endParaRPr>
          </a:p>
          <a:p>
            <a:pPr>
              <a:buFont typeface="Arial" panose="020B0604020202020204" pitchFamily="34" charset="0"/>
              <a:buChar char="•"/>
            </a:pPr>
            <a:r>
              <a:rPr lang="en-US" dirty="0">
                <a:latin typeface="Times New Roman" panose="02020603050405020304" charset="0"/>
                <a:cs typeface="Times New Roman" panose="02020603050405020304" charset="0"/>
              </a:rPr>
              <a:t> Contextualization</a:t>
            </a:r>
            <a:endParaRPr lang="en-US" dirty="0">
              <a:latin typeface="Times New Roman" panose="02020603050405020304" charset="0"/>
              <a:cs typeface="Times New Roman" panose="02020603050405020304" charset="0"/>
            </a:endParaRPr>
          </a:p>
          <a:p>
            <a:pPr>
              <a:buFont typeface="Arial" panose="020B0604020202020204" pitchFamily="34" charset="0"/>
              <a:buChar char="•"/>
            </a:pPr>
            <a:r>
              <a:rPr lang="en-US" dirty="0">
                <a:latin typeface="Times New Roman" panose="02020603050405020304" charset="0"/>
                <a:cs typeface="Times New Roman" panose="02020603050405020304" charset="0"/>
              </a:rPr>
              <a:t> Reasoning</a:t>
            </a:r>
            <a:endParaRPr lang="en-IN"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6309</Words>
  <Application>WPS Presentation</Application>
  <PresentationFormat>On-screen Show (16:9)</PresentationFormat>
  <Paragraphs>165</Paragraphs>
  <Slides>22</Slides>
  <Notes>4</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44" baseType="lpstr">
      <vt:lpstr>Arial</vt:lpstr>
      <vt:lpstr>SimSun</vt:lpstr>
      <vt:lpstr>Wingdings</vt:lpstr>
      <vt:lpstr>Arial</vt:lpstr>
      <vt:lpstr>Economica</vt:lpstr>
      <vt:lpstr>Open Sans</vt:lpstr>
      <vt:lpstr>Times New Roman</vt:lpstr>
      <vt:lpstr>Cambria</vt:lpstr>
      <vt:lpstr>Microsoft YaHei</vt:lpstr>
      <vt:lpstr>Arial Unicode MS</vt:lpstr>
      <vt:lpstr>Microsoft JhengHei UI</vt:lpstr>
      <vt:lpstr>Leelawadee</vt:lpstr>
      <vt:lpstr>Rockwell Extra Bold</vt:lpstr>
      <vt:lpstr>Segoe Print</vt:lpstr>
      <vt:lpstr>Malgun Gothic</vt:lpstr>
      <vt:lpstr>Beautiful Minds</vt:lpstr>
      <vt:lpstr>MingLiU_HKSCS-ExtB</vt:lpstr>
      <vt:lpstr>MS UI Gothic</vt:lpstr>
      <vt:lpstr>PMingLiU-ExtB</vt:lpstr>
      <vt:lpstr>Calibri</vt:lpstr>
      <vt:lpstr>Luxe</vt:lpstr>
      <vt:lpstr>Equation.KSEE3</vt:lpstr>
      <vt:lpstr>Problem Statement</vt:lpstr>
      <vt:lpstr>Task 1 : Labelling Meme Into Categories of Hate Speech.</vt:lpstr>
      <vt:lpstr>PowerPoint 演示文稿</vt:lpstr>
      <vt:lpstr>PowerPoint 演示文稿</vt:lpstr>
      <vt:lpstr>PowerPoint 演示文稿</vt:lpstr>
      <vt:lpstr>PowerPoint 演示文稿</vt:lpstr>
      <vt:lpstr>Task 2  : Reasoning Of Meme Labelled Into Different Categories </vt:lpstr>
      <vt:lpstr>  From Recognition to Cognition: Visual Commonsense Reasoning   </vt:lpstr>
      <vt:lpstr>PowerPoint 演示文稿</vt:lpstr>
      <vt:lpstr>Leveraging Visual Question Answering for Image-Caption Ranking</vt:lpstr>
      <vt:lpstr>PowerPoint 演示文稿</vt:lpstr>
      <vt:lpstr>PowerPoint 演示文稿</vt:lpstr>
      <vt:lpstr>Image caption ranking</vt:lpstr>
      <vt:lpstr>Baseline model</vt:lpstr>
      <vt:lpstr>VQA</vt:lpstr>
      <vt:lpstr>PowerPoint 演示文稿</vt:lpstr>
      <vt:lpstr>PowerPoint 演示文稿</vt:lpstr>
      <vt:lpstr>PowerPoint 演示文稿</vt:lpstr>
      <vt:lpstr>Approach</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
  <cp:lastModifiedBy>madhu0ganiger</cp:lastModifiedBy>
  <cp:revision>17</cp:revision>
  <dcterms:created xsi:type="dcterms:W3CDTF">2020-10-30T11:20:00Z</dcterms:created>
  <dcterms:modified xsi:type="dcterms:W3CDTF">2020-10-31T13:56:59Z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