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65" r:id="rId5"/>
    <p:sldId id="266" r:id="rId6"/>
    <p:sldId id="262" r:id="rId7"/>
    <p:sldId id="260" r:id="rId8"/>
  </p:sldIdLst>
  <p:sldSz cx="9144000" cy="5143500" type="screen16x9"/>
  <p:notesSz cx="6858000" cy="9144000"/>
  <p:embeddedFontLst>
    <p:embeddedFont>
      <p:font typeface="Raleway"/>
      <p:regular r:id="rId13"/>
    </p:embeddedFont>
    <p:embeddedFont>
      <p:font typeface="Lato" panose="020F0502020204030203"/>
      <p:regular r:id="rId14"/>
    </p:embeddedFont>
    <p:embeddedFont>
      <p:font typeface="Cambria" panose="02040503050406030204" charset="0"/>
      <p:regular r:id="rId15"/>
      <p:bold r:id="rId16"/>
      <p:italic r:id="rId17"/>
      <p:boldItalic r:id="rId18"/>
    </p:embeddedFont>
    <p:embeddedFont>
      <p:font typeface="Gabriola" panose="04040605051002020D02" charset="0"/>
      <p:regular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73" y="91"/>
      </p:cViewPr>
      <p:guideLst>
        <p:guide orient="horz" pos="1619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11.fntdata"/><Relationship Id="rId22" Type="http://schemas.openxmlformats.org/officeDocument/2006/relationships/font" Target="fonts/font10.fntdata"/><Relationship Id="rId21" Type="http://schemas.openxmlformats.org/officeDocument/2006/relationships/font" Target="fonts/font9.fntdata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Sakshi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001bb0786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001bb0786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001bb0786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001bb0786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001bb0786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001bb0786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001bb0786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001bb0786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hyperlink" Target="https://www.researchgate.net/publication/223958891_Natural_language_processing_pragmatics_and_verbal_behavior" TargetMode="External"/><Relationship Id="rId7" Type="http://schemas.openxmlformats.org/officeDocument/2006/relationships/hyperlink" Target="https://www.researchgate.net/publication/279043457_Speaker_Emotion_Recognition_Based_on_Speech_Features_and_Classification_Techniques" TargetMode="External"/><Relationship Id="rId6" Type="http://schemas.openxmlformats.org/officeDocument/2006/relationships/hyperlink" Target="https://www.researchgate.net/publication/241686419_Speaker_Recognition_Advancements_and_Challenges" TargetMode="External"/><Relationship Id="rId5" Type="http://schemas.openxmlformats.org/officeDocument/2006/relationships/hyperlink" Target="https://www.sciencedirect.com/topics/computer-science/speaker-recognition" TargetMode="External"/><Relationship Id="rId4" Type="http://schemas.openxmlformats.org/officeDocument/2006/relationships/hyperlink" Target="https://arxiv.org/pdf/2001.00378.pdf" TargetMode="External"/><Relationship Id="rId3" Type="http://schemas.openxmlformats.org/officeDocument/2006/relationships/hyperlink" Target="https://www.researchgate.net/publication/291756385_Factors_affecting_pragmatic_competence_and_Turkish_EFL_context" TargetMode="External"/><Relationship Id="rId2" Type="http://schemas.openxmlformats.org/officeDocument/2006/relationships/hyperlink" Target="https://plato.stanford.edu/entries/pragmatics/" TargetMode="External"/><Relationship Id="rId10" Type="http://schemas.openxmlformats.org/officeDocument/2006/relationships/notesSlide" Target="../notesSlides/notesSlide4.xml"/><Relationship Id="rId1" Type="http://schemas.openxmlformats.org/officeDocument/2006/relationships/hyperlink" Target="https://www.researchgate.net/publication/5794892_The_Neural_Integration_of_Speaker_and_Messag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" panose="02040503050406030204" charset="0"/>
                <a:cs typeface="Cambria" panose="02040503050406030204" charset="0"/>
              </a:rPr>
              <a:t>Ideas For Problem Statement</a:t>
            </a:r>
            <a:endParaRPr lang="en-GB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615" y="1548130"/>
            <a:ext cx="7688580" cy="1049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 Detection </a:t>
            </a:r>
            <a:br>
              <a:rPr lang="en-US"/>
            </a:br>
            <a:r>
              <a:rPr lang="en-US"/>
              <a:t>	</a:t>
            </a:r>
            <a:r>
              <a:rPr lang="en-US" sz="1000"/>
              <a:t>With Consideration Of Sarcasm,Humour,Hate Speech</a:t>
            </a:r>
            <a:endParaRPr lang="en-US" sz="100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615" y="2078990"/>
            <a:ext cx="3774440" cy="2573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/>
              <a:t>1. Stanford</a:t>
            </a:r>
            <a:endParaRPr lang="en-US" sz="9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/>
              <a:t>H1: Models individually learned on sarcasm,humor and hate speech detection, and then used as subroutines to extract features, should boost the performance of a sentiment classification model.</a:t>
            </a:r>
            <a:endParaRPr lang="en-US" sz="900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895"/>
              <a:t>Model 1: Sentiment Model -BERT Large</a:t>
            </a:r>
            <a:endParaRPr lang="en-US" sz="895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895"/>
              <a:t>Model 2: Sarcasm - ASCADE Model</a:t>
            </a:r>
            <a:endParaRPr lang="en-US" sz="895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895"/>
              <a:t>Model 3: Humour - SVM</a:t>
            </a:r>
            <a:endParaRPr lang="en-US" sz="895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895"/>
              <a:t>Model 4- Hate Speech - Logistic Regression </a:t>
            </a:r>
            <a:endParaRPr lang="en-US" sz="895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90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643604" y="2040775"/>
            <a:ext cx="3774300" cy="2261100"/>
          </a:xfrm>
        </p:spPr>
        <p:txBody>
          <a:bodyPr/>
          <a:lstStyle/>
          <a:p>
            <a:pPr marL="146050" indent="0">
              <a:buNone/>
            </a:pPr>
            <a:endParaRPr lang="en-US">
              <a:sym typeface="+mn-ea"/>
            </a:endParaRPr>
          </a:p>
          <a:p>
            <a:pPr marL="146050" indent="0">
              <a:buNone/>
            </a:pPr>
            <a:endParaRPr lang="en-US" sz="900">
              <a:sym typeface="+mn-ea"/>
            </a:endParaRPr>
          </a:p>
          <a:p>
            <a:pPr marL="146050" indent="0">
              <a:buNone/>
            </a:pPr>
            <a:r>
              <a:rPr lang="en-US" sz="900">
                <a:sym typeface="+mn-ea"/>
              </a:rPr>
              <a:t>H2: Given that the individual tasks are all binary classification tasks, a single model architecture should provide reasonable performance on these individual tasks and would make it easier to re-use the same.</a:t>
            </a: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endParaRPr lang="en-US" sz="900"/>
          </a:p>
        </p:txBody>
      </p:sp>
      <p:sp>
        <p:nvSpPr>
          <p:cNvPr id="2" name="Text Box 1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Varun B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844415" y="3074035"/>
            <a:ext cx="3573780" cy="1445260"/>
            <a:chOff x="7313" y="4699"/>
            <a:chExt cx="5628" cy="2276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0065" y="5649"/>
              <a:ext cx="51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7313" y="4699"/>
              <a:ext cx="5628" cy="2276"/>
              <a:chOff x="7313" y="4699"/>
              <a:chExt cx="5628" cy="227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8523" y="5626"/>
                <a:ext cx="668" cy="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>
                <a:off x="7313" y="4699"/>
                <a:ext cx="5628" cy="2277"/>
                <a:chOff x="7313" y="4699"/>
                <a:chExt cx="5628" cy="2277"/>
              </a:xfrm>
            </p:grpSpPr>
            <p:sp>
              <p:nvSpPr>
                <p:cNvPr id="20" name="Text Box 19"/>
                <p:cNvSpPr txBox="1"/>
                <p:nvPr/>
              </p:nvSpPr>
              <p:spPr>
                <a:xfrm>
                  <a:off x="11750" y="5705"/>
                  <a:ext cx="556" cy="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/>
                    <a:t>n=4</a:t>
                  </a:r>
                  <a:endParaRPr lang="en-US" sz="500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7313" y="4699"/>
                  <a:ext cx="5628" cy="2277"/>
                  <a:chOff x="7313" y="4699"/>
                  <a:chExt cx="5628" cy="2277"/>
                </a:xfrm>
              </p:grpSpPr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11239" y="5642"/>
                    <a:ext cx="344" cy="16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7313" y="4699"/>
                    <a:ext cx="5628" cy="2277"/>
                    <a:chOff x="7313" y="4699"/>
                    <a:chExt cx="5628" cy="2277"/>
                  </a:xfrm>
                </p:grpSpPr>
                <p:sp>
                  <p:nvSpPr>
                    <p:cNvPr id="4" name="Rectangles 3"/>
                    <p:cNvSpPr/>
                    <p:nvPr/>
                  </p:nvSpPr>
                  <p:spPr>
                    <a:xfrm>
                      <a:off x="7646" y="5418"/>
                      <a:ext cx="877" cy="46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uFillTx/>
                        </a:rPr>
                        <a:t>d X 128</a:t>
                      </a:r>
                      <a:endParaRPr lang="en-US" sz="8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5" name="Text Box 4"/>
                    <p:cNvSpPr txBox="1"/>
                    <p:nvPr/>
                  </p:nvSpPr>
                  <p:spPr>
                    <a:xfrm>
                      <a:off x="7313" y="5881"/>
                      <a:ext cx="1823" cy="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600">
                          <a:solidFill>
                            <a:schemeClr val="tx1"/>
                          </a:solidFill>
                        </a:rPr>
                        <a:t>    Embedding Matrix</a:t>
                      </a:r>
                      <a:endParaRPr lang="en-US" sz="6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" name="Text Box 5"/>
                    <p:cNvSpPr txBox="1"/>
                    <p:nvPr/>
                  </p:nvSpPr>
                  <p:spPr>
                    <a:xfrm>
                      <a:off x="8523" y="5151"/>
                      <a:ext cx="781" cy="5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500"/>
                        <a:t>f filters </a:t>
                      </a:r>
                      <a:endParaRPr lang="en-US" sz="500"/>
                    </a:p>
                    <a:p>
                      <a:r>
                        <a:rPr lang="en-US" sz="500"/>
                        <a:t>n X 128</a:t>
                      </a:r>
                      <a:endParaRPr lang="en-US" sz="500"/>
                    </a:p>
                    <a:p>
                      <a:r>
                        <a:rPr lang="en-US" sz="500"/>
                        <a:t>n=3,4,5</a:t>
                      </a:r>
                      <a:endParaRPr lang="en-US" sz="500"/>
                    </a:p>
                  </p:txBody>
                </p:sp>
                <p:sp>
                  <p:nvSpPr>
                    <p:cNvPr id="8" name="Rectangles 7"/>
                    <p:cNvSpPr/>
                    <p:nvPr/>
                  </p:nvSpPr>
                  <p:spPr>
                    <a:xfrm>
                      <a:off x="9192" y="5418"/>
                      <a:ext cx="877" cy="46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uFillTx/>
                        </a:rPr>
                        <a:t>(d-n+1) X f</a:t>
                      </a:r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9" name="Rectangles 8"/>
                    <p:cNvSpPr/>
                    <p:nvPr/>
                  </p:nvSpPr>
                  <p:spPr>
                    <a:xfrm>
                      <a:off x="10583" y="5122"/>
                      <a:ext cx="180" cy="7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13" name="Text Box 12"/>
                    <p:cNvSpPr txBox="1"/>
                    <p:nvPr/>
                  </p:nvSpPr>
                  <p:spPr>
                    <a:xfrm>
                      <a:off x="9761" y="5882"/>
                      <a:ext cx="1823" cy="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f-dimensional vector</a:t>
                      </a:r>
                      <a:endParaRPr lang="en-US" sz="600">
                        <a:solidFill>
                          <a:schemeClr val="tx1"/>
                        </a:solidFill>
                        <a:uFillTx/>
                        <a:sym typeface="+mn-ea"/>
                      </a:endParaRPr>
                    </a:p>
                  </p:txBody>
                </p:sp>
                <p:sp>
                  <p:nvSpPr>
                    <p:cNvPr id="14" name="Text Box 13"/>
                    <p:cNvSpPr txBox="1"/>
                    <p:nvPr/>
                  </p:nvSpPr>
                  <p:spPr>
                    <a:xfrm>
                      <a:off x="9982" y="5248"/>
                      <a:ext cx="781" cy="3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500"/>
                        <a:t> max pooling</a:t>
                      </a:r>
                      <a:endParaRPr lang="en-US" sz="500"/>
                    </a:p>
                  </p:txBody>
                </p:sp>
                <p:sp>
                  <p:nvSpPr>
                    <p:cNvPr id="16" name="Rectangles 15"/>
                    <p:cNvSpPr/>
                    <p:nvPr/>
                  </p:nvSpPr>
                  <p:spPr>
                    <a:xfrm>
                      <a:off x="11584" y="4699"/>
                      <a:ext cx="180" cy="7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17" name="Rectangles 16"/>
                    <p:cNvSpPr/>
                    <p:nvPr/>
                  </p:nvSpPr>
                  <p:spPr>
                    <a:xfrm>
                      <a:off x="11584" y="5458"/>
                      <a:ext cx="180" cy="7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18" name="Rectangles 17"/>
                    <p:cNvSpPr/>
                    <p:nvPr/>
                  </p:nvSpPr>
                  <p:spPr>
                    <a:xfrm>
                      <a:off x="11584" y="6217"/>
                      <a:ext cx="180" cy="7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19" name="Text Box 18"/>
                    <p:cNvSpPr txBox="1"/>
                    <p:nvPr/>
                  </p:nvSpPr>
                  <p:spPr>
                    <a:xfrm>
                      <a:off x="11750" y="5032"/>
                      <a:ext cx="556" cy="2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500"/>
                        <a:t>n=3</a:t>
                      </a:r>
                      <a:endParaRPr lang="en-US" sz="500"/>
                    </a:p>
                  </p:txBody>
                </p:sp>
                <p:sp>
                  <p:nvSpPr>
                    <p:cNvPr id="21" name="Text Box 20"/>
                    <p:cNvSpPr txBox="1"/>
                    <p:nvPr/>
                  </p:nvSpPr>
                  <p:spPr>
                    <a:xfrm>
                      <a:off x="11750" y="6464"/>
                      <a:ext cx="556" cy="2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500"/>
                        <a:t>n=5</a:t>
                      </a:r>
                      <a:endParaRPr lang="en-US" sz="500"/>
                    </a:p>
                  </p:txBody>
                </p:sp>
                <p:sp>
                  <p:nvSpPr>
                    <p:cNvPr id="22" name="Rectangles 21"/>
                    <p:cNvSpPr/>
                    <p:nvPr/>
                  </p:nvSpPr>
                  <p:spPr>
                    <a:xfrm>
                      <a:off x="7526" y="4770"/>
                      <a:ext cx="3713" cy="20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ash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l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Text Box 22"/>
                    <p:cNvSpPr txBox="1"/>
                    <p:nvPr/>
                  </p:nvSpPr>
                  <p:spPr>
                    <a:xfrm>
                      <a:off x="11989" y="5504"/>
                      <a:ext cx="952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3f-dimensional vector</a:t>
                      </a:r>
                      <a:endParaRPr lang="en-US" sz="600">
                        <a:solidFill>
                          <a:schemeClr val="tx1"/>
                        </a:solidFill>
                        <a:uFillTx/>
                        <a:sym typeface="+mn-ea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29" name="Text Box 28"/>
          <p:cNvSpPr txBox="1"/>
          <p:nvPr/>
        </p:nvSpPr>
        <p:spPr>
          <a:xfrm>
            <a:off x="5828030" y="908685"/>
            <a:ext cx="2957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“Many online reviews are </a:t>
            </a:r>
            <a:r>
              <a:rPr lang="en-US" sz="900" b="1">
                <a:latin typeface="Gabriola" panose="04040605051002020D02" charset="0"/>
                <a:cs typeface="Gabriola" panose="04040605051002020D02" charset="0"/>
              </a:rPr>
              <a:t>sarcastic, humorous,or hateful.</a:t>
            </a:r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 Signals from such language nuances may reinforce or completely alter the </a:t>
            </a:r>
            <a:r>
              <a:rPr lang="en-US" sz="900" b="1">
                <a:latin typeface="Gabriola" panose="04040605051002020D02" charset="0"/>
                <a:cs typeface="Gabriola" panose="04040605051002020D02" charset="0"/>
              </a:rPr>
              <a:t>sentiment </a:t>
            </a:r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of a review as predicted by a machine learning model that attempts to</a:t>
            </a:r>
            <a:endParaRPr lang="en-US" sz="900">
              <a:latin typeface="Gabriola" panose="04040605051002020D02" charset="0"/>
              <a:cs typeface="Gabriola" panose="04040605051002020D02" charset="0"/>
            </a:endParaRPr>
          </a:p>
          <a:p>
            <a:pPr algn="r"/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detect sentiment alone. Thus, having a model that is explicitly aware of these features should help it perform better on reviews</a:t>
            </a:r>
            <a:endParaRPr lang="en-US" sz="900">
              <a:latin typeface="Gabriola" panose="04040605051002020D02" charset="0"/>
              <a:cs typeface="Gabriola" panose="04040605051002020D02" charset="0"/>
            </a:endParaRPr>
          </a:p>
          <a:p>
            <a:pPr algn="r"/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that are characterized by them.”</a:t>
            </a:r>
            <a:endParaRPr lang="en-US" sz="900">
              <a:latin typeface="Gabriola" panose="04040605051002020D02" charset="0"/>
              <a:cs typeface="Gabriola" panose="04040605051002020D0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15" y="1343025"/>
            <a:ext cx="4206875" cy="2261870"/>
          </a:xfrm>
        </p:spPr>
        <p:txBody>
          <a:bodyPr/>
          <a:lstStyle/>
          <a:p>
            <a:pPr>
              <a:buFont typeface="Wingdings" panose="05000000000000000000" charset="0"/>
              <a:buChar char="§"/>
            </a:pPr>
            <a:r>
              <a:rPr lang="en-US" sz="900"/>
              <a:t>We use one such model for each of</a:t>
            </a:r>
            <a:br>
              <a:rPr lang="en-US" sz="900"/>
            </a:br>
            <a:r>
              <a:rPr lang="en-US" sz="900"/>
              <a:t>Sentiment (E1), Sarcasm (E2), Hate Speech (E3),Humour (E4).</a:t>
            </a:r>
            <a:endParaRPr lang="en-US" sz="900"/>
          </a:p>
          <a:p>
            <a:pPr>
              <a:buFont typeface="Wingdings" panose="05000000000000000000" charset="0"/>
              <a:buChar char="§"/>
            </a:pPr>
            <a:r>
              <a:rPr lang="en-US" sz="900"/>
              <a:t>We calculate a set of 300-dimensional embeddings per model, and concatenate them into a single 300 *m-dimensional feature vector v. </a:t>
            </a: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488950" indent="-342900">
              <a:buAutoNum type="arabicPeriod"/>
            </a:pPr>
            <a:endParaRPr lang="en-US" sz="900"/>
          </a:p>
          <a:p>
            <a:pPr marL="488950" indent="-342900">
              <a:buAutoNum type="arabicPeriod"/>
            </a:pPr>
            <a:endParaRPr lang="en-US" sz="900"/>
          </a:p>
          <a:p>
            <a:pPr marL="488950" indent="-342900">
              <a:buAutoNum type="arabicPeriod"/>
            </a:pPr>
            <a:endParaRPr lang="en-US" sz="900"/>
          </a:p>
          <a:p>
            <a:pPr marL="488950" indent="-342900">
              <a:buAutoNum type="arabicPeriod"/>
            </a:pP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r>
              <a:rPr lang="en-US" sz="900"/>
              <a:t>This is used as input to a sentiment classifier that predicts </a:t>
            </a:r>
            <a:br>
              <a:rPr lang="en-US" sz="900"/>
            </a:br>
            <a:r>
              <a:rPr lang="en-US" sz="900"/>
              <a:t>C(v) ∈ [0, 1] that represents the probability of positive sentiment.</a:t>
            </a: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endParaRPr lang="en-US" sz="9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18335" y="2315845"/>
            <a:ext cx="76200" cy="408940"/>
            <a:chOff x="11900" y="4841"/>
            <a:chExt cx="180" cy="2276"/>
          </a:xfrm>
        </p:grpSpPr>
        <p:sp>
          <p:nvSpPr>
            <p:cNvPr id="16" name="Rectangles 15"/>
            <p:cNvSpPr/>
            <p:nvPr/>
          </p:nvSpPr>
          <p:spPr>
            <a:xfrm>
              <a:off x="11900" y="4841"/>
              <a:ext cx="180" cy="7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11900" y="5600"/>
              <a:ext cx="180" cy="7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8" name="Rectangles 17"/>
            <p:cNvSpPr/>
            <p:nvPr/>
          </p:nvSpPr>
          <p:spPr>
            <a:xfrm>
              <a:off x="11900" y="6359"/>
              <a:ext cx="180" cy="7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uFillTx/>
              </a:endParaRPr>
            </a:p>
          </p:txBody>
        </p:sp>
      </p:grpSp>
      <p:sp>
        <p:nvSpPr>
          <p:cNvPr id="23" name="Text Box 22"/>
          <p:cNvSpPr txBox="1"/>
          <p:nvPr/>
        </p:nvSpPr>
        <p:spPr>
          <a:xfrm>
            <a:off x="1268095" y="2306955"/>
            <a:ext cx="60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3f-dimensional vector</a:t>
            </a:r>
            <a:endParaRPr lang="en-US" sz="600">
              <a:solidFill>
                <a:schemeClr val="tx1"/>
              </a:solidFill>
              <a:uFillTx/>
              <a:sym typeface="+mn-ea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472690" y="2145665"/>
            <a:ext cx="76200" cy="898525"/>
            <a:chOff x="4777" y="3319"/>
            <a:chExt cx="120" cy="2688"/>
          </a:xfrm>
        </p:grpSpPr>
        <p:grpSp>
          <p:nvGrpSpPr>
            <p:cNvPr id="9" name="Group 8"/>
            <p:cNvGrpSpPr/>
            <p:nvPr/>
          </p:nvGrpSpPr>
          <p:grpSpPr>
            <a:xfrm>
              <a:off x="4777" y="4000"/>
              <a:ext cx="120" cy="644"/>
              <a:chOff x="11900" y="4841"/>
              <a:chExt cx="180" cy="2276"/>
            </a:xfrm>
          </p:grpSpPr>
          <p:sp>
            <p:nvSpPr>
              <p:cNvPr id="10" name="Rectangles 9"/>
              <p:cNvSpPr/>
              <p:nvPr/>
            </p:nvSpPr>
            <p:spPr>
              <a:xfrm>
                <a:off x="11900" y="4841"/>
                <a:ext cx="180" cy="759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1" name="Rectangles 10"/>
              <p:cNvSpPr/>
              <p:nvPr/>
            </p:nvSpPr>
            <p:spPr>
              <a:xfrm>
                <a:off x="11900" y="5600"/>
                <a:ext cx="180" cy="759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2" name="Rectangles 11"/>
              <p:cNvSpPr/>
              <p:nvPr/>
            </p:nvSpPr>
            <p:spPr>
              <a:xfrm>
                <a:off x="11900" y="6359"/>
                <a:ext cx="180" cy="759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777" y="3319"/>
              <a:ext cx="120" cy="644"/>
              <a:chOff x="11900" y="4841"/>
              <a:chExt cx="180" cy="2276"/>
            </a:xfrm>
          </p:grpSpPr>
          <p:sp>
            <p:nvSpPr>
              <p:cNvPr id="14" name="Rectangles 13"/>
              <p:cNvSpPr/>
              <p:nvPr/>
            </p:nvSpPr>
            <p:spPr>
              <a:xfrm>
                <a:off x="11900" y="4841"/>
                <a:ext cx="180" cy="759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5" name="Rectangles 14"/>
              <p:cNvSpPr/>
              <p:nvPr/>
            </p:nvSpPr>
            <p:spPr>
              <a:xfrm>
                <a:off x="11900" y="5600"/>
                <a:ext cx="180" cy="759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9" name="Rectangles 18"/>
              <p:cNvSpPr/>
              <p:nvPr/>
            </p:nvSpPr>
            <p:spPr>
              <a:xfrm>
                <a:off x="11900" y="6359"/>
                <a:ext cx="180" cy="759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777" y="5363"/>
              <a:ext cx="120" cy="644"/>
              <a:chOff x="11900" y="4841"/>
              <a:chExt cx="180" cy="2276"/>
            </a:xfrm>
          </p:grpSpPr>
          <p:sp>
            <p:nvSpPr>
              <p:cNvPr id="21" name="Rectangles 20"/>
              <p:cNvSpPr/>
              <p:nvPr/>
            </p:nvSpPr>
            <p:spPr>
              <a:xfrm>
                <a:off x="11900" y="4841"/>
                <a:ext cx="180" cy="7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22" name="Rectangles 21"/>
              <p:cNvSpPr/>
              <p:nvPr/>
            </p:nvSpPr>
            <p:spPr>
              <a:xfrm>
                <a:off x="11900" y="5600"/>
                <a:ext cx="180" cy="7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24" name="Rectangles 23"/>
              <p:cNvSpPr/>
              <p:nvPr/>
            </p:nvSpPr>
            <p:spPr>
              <a:xfrm>
                <a:off x="11900" y="6359"/>
                <a:ext cx="180" cy="7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777" y="4683"/>
              <a:ext cx="120" cy="644"/>
              <a:chOff x="11900" y="4841"/>
              <a:chExt cx="180" cy="2276"/>
            </a:xfrm>
          </p:grpSpPr>
          <p:sp>
            <p:nvSpPr>
              <p:cNvPr id="26" name="Rectangles 25"/>
              <p:cNvSpPr/>
              <p:nvPr/>
            </p:nvSpPr>
            <p:spPr>
              <a:xfrm>
                <a:off x="11900" y="4841"/>
                <a:ext cx="180" cy="759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bg2"/>
                  </a:solidFill>
                  <a:uFillTx/>
                </a:endParaRPr>
              </a:p>
            </p:txBody>
          </p:sp>
          <p:sp>
            <p:nvSpPr>
              <p:cNvPr id="27" name="Rectangles 26"/>
              <p:cNvSpPr/>
              <p:nvPr/>
            </p:nvSpPr>
            <p:spPr>
              <a:xfrm>
                <a:off x="11900" y="5600"/>
                <a:ext cx="180" cy="759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bg2"/>
                  </a:solidFill>
                  <a:uFillTx/>
                </a:endParaRPr>
              </a:p>
            </p:txBody>
          </p:sp>
          <p:sp>
            <p:nvSpPr>
              <p:cNvPr id="28" name="Rectangles 27"/>
              <p:cNvSpPr/>
              <p:nvPr/>
            </p:nvSpPr>
            <p:spPr>
              <a:xfrm>
                <a:off x="11900" y="6359"/>
                <a:ext cx="180" cy="759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bg2"/>
                  </a:solidFill>
                  <a:uFillTx/>
                </a:endParaRPr>
              </a:p>
            </p:txBody>
          </p:sp>
        </p:grpSp>
      </p:grpSp>
      <p:cxnSp>
        <p:nvCxnSpPr>
          <p:cNvPr id="30" name="Straight Arrow Connector 29"/>
          <p:cNvCxnSpPr>
            <a:stCxn id="17" idx="3"/>
            <a:endCxn id="12" idx="0"/>
          </p:cNvCxnSpPr>
          <p:nvPr/>
        </p:nvCxnSpPr>
        <p:spPr>
          <a:xfrm flipV="1">
            <a:off x="1994535" y="2517140"/>
            <a:ext cx="51625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2388870" y="2444750"/>
            <a:ext cx="6045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  <a:uFillTx/>
                <a:sym typeface="+mn-ea"/>
              </a:rPr>
              <a:t>v</a:t>
            </a:r>
            <a:endParaRPr lang="en-US" sz="8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2747010" y="2123440"/>
            <a:ext cx="6045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Sarcasm</a:t>
            </a:r>
            <a:endParaRPr lang="en-US" sz="6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2747010" y="2360930"/>
            <a:ext cx="6045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Sentiment</a:t>
            </a:r>
            <a:endParaRPr lang="en-US" sz="6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2747010" y="2588895"/>
            <a:ext cx="6045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Humour</a:t>
            </a:r>
            <a:endParaRPr lang="en-US" sz="6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2747010" y="2844800"/>
            <a:ext cx="6045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Hate</a:t>
            </a:r>
            <a:endParaRPr lang="en-US" sz="600">
              <a:solidFill>
                <a:schemeClr val="tx1"/>
              </a:solidFill>
              <a:uFillTx/>
              <a:sym typeface="+mn-ea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9420" y="1376680"/>
            <a:ext cx="1833245" cy="11436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29615" y="3546475"/>
            <a:ext cx="68116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146050" indent="0" algn="l">
              <a:buNone/>
            </a:pPr>
            <a:r>
              <a:rPr lang="en-US" sz="800" i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https://scholar.google.com/citations?user=pUpQJlAAAAAJ&amp;hl=en</a:t>
            </a:r>
            <a:endParaRPr lang="en-US" sz="800" i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marL="146050" indent="0" algn="l">
              <a:buNone/>
            </a:pPr>
            <a:r>
              <a:rPr lang="en-US" sz="800" i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https://www.researchgate.net/publication/319620213_Detection_of_Sarcasm_in_Text_Data_using_Deep_Convolutional_Neural_Networks</a:t>
            </a:r>
            <a:endParaRPr lang="en-US" sz="800" i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marL="146050" indent="0" algn="l">
              <a:buNone/>
            </a:pPr>
            <a:r>
              <a:rPr lang="en-US" sz="800" i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https://www.researchgate.net/publication/341711216_Sarcasm_detection_using_machine_learning_algorithms_in_Twitter_A_systematic_review</a:t>
            </a:r>
            <a:endParaRPr lang="en-US" sz="800" i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endParaRPr lang="en-US" sz="800" i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Varun B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51030" y="1167786"/>
            <a:ext cx="8218453" cy="487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n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Nueral Integration of Speaker and Message</a:t>
            </a:r>
            <a:br>
              <a:rPr lang="en-US" dirty="0">
                <a:ln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1"/>
              </a:rPr>
            </a:br>
            <a:endParaRPr lang="en-US" dirty="0">
              <a:ln/>
              <a:solidFill>
                <a:schemeClr val="bg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linkClick r:id="rId1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441325" y="1167765"/>
            <a:ext cx="9144000" cy="2973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charset="0"/>
              <a:buChar char="v"/>
            </a:pPr>
            <a:endParaRPr lang="en-US" sz="900" b="1" dirty="0"/>
          </a:p>
          <a:p>
            <a:pPr>
              <a:buFont typeface="Wingdings" panose="05000000000000000000" charset="0"/>
              <a:buChar char="v"/>
            </a:pPr>
            <a:endParaRPr lang="en-US" sz="900" b="1" dirty="0"/>
          </a:p>
          <a:p>
            <a:pPr>
              <a:buFont typeface="Wingdings" panose="05000000000000000000" charset="0"/>
              <a:buChar char="v"/>
            </a:pPr>
            <a:endParaRPr lang="en-US" sz="900" b="1" dirty="0"/>
          </a:p>
          <a:p>
            <a:pPr>
              <a:buFont typeface="Wingdings" panose="05000000000000000000" charset="0"/>
              <a:buChar char="v"/>
            </a:pPr>
            <a:r>
              <a:rPr lang="en-US" sz="900" b="1" dirty="0"/>
              <a:t>Pragmatics </a:t>
            </a:r>
            <a:r>
              <a:rPr lang="en-US" sz="900" dirty="0"/>
              <a:t>:</a:t>
            </a:r>
            <a:r>
              <a:rPr lang="en-US" sz="900" i="1" dirty="0"/>
              <a:t>First published Tue Nov 28, 2006; substantive revision Wed Aug 21, 2019</a:t>
            </a:r>
            <a:endParaRPr lang="en-US" sz="900" i="1" dirty="0"/>
          </a:p>
          <a:p>
            <a:pPr marL="146050" indent="0">
              <a:buFont typeface="Wingdings" panose="05000000000000000000" charset="0"/>
              <a:buNone/>
            </a:pPr>
            <a:r>
              <a:rPr lang="en-US" sz="900" i="1" dirty="0"/>
              <a:t>      	     </a:t>
            </a:r>
            <a:r>
              <a:rPr lang="en-US" sz="900" i="1" dirty="0">
                <a:solidFill>
                  <a:srgbClr val="0070C0"/>
                </a:solidFill>
              </a:rPr>
              <a:t> </a:t>
            </a:r>
            <a:r>
              <a:rPr lang="en-US" sz="900" i="1" dirty="0">
                <a:solidFill>
                  <a:srgbClr val="0070C0"/>
                </a:solidFill>
                <a:hlinkClick r:id="rId2"/>
              </a:rPr>
              <a:t>https://plato.stanford.edu/entries/pragmatics/</a:t>
            </a:r>
            <a:br>
              <a:rPr lang="en-US" sz="900" i="1" dirty="0">
                <a:solidFill>
                  <a:srgbClr val="0070C0"/>
                </a:solidFill>
              </a:rPr>
            </a:br>
            <a:endParaRPr lang="en-US" sz="900" dirty="0"/>
          </a:p>
          <a:p>
            <a:pPr>
              <a:buFont typeface="Wingdings" panose="05000000000000000000" charset="0"/>
              <a:buChar char="v"/>
            </a:pPr>
            <a:r>
              <a:rPr lang="en-US" sz="900" b="1" dirty="0"/>
              <a:t>Factors affecting pragmatic competence and Turkish EFL context</a:t>
            </a:r>
            <a:endParaRPr lang="en-US" sz="900" b="1" dirty="0"/>
          </a:p>
          <a:p>
            <a:pPr marL="146050" indent="0">
              <a:buFont typeface="Wingdings" panose="05000000000000000000" charset="0"/>
              <a:buNone/>
            </a:pPr>
            <a:r>
              <a:rPr lang="en-US" sz="900" i="1" dirty="0"/>
              <a:t>	     </a:t>
            </a:r>
            <a:r>
              <a:rPr lang="en-US" sz="900" i="1" dirty="0">
                <a:hlinkClick r:id="rId3"/>
              </a:rPr>
              <a:t>https://www.researchgate.net/publication/291756385_Factors_affecting_pragmatic_competence_and_Turkish_EFL_context</a:t>
            </a:r>
            <a:br>
              <a:rPr lang="en-US" sz="900" i="1" dirty="0"/>
            </a:br>
            <a:endParaRPr lang="en-US" sz="900" dirty="0"/>
          </a:p>
          <a:p>
            <a:pPr>
              <a:buFont typeface="Wingdings" panose="05000000000000000000" charset="0"/>
              <a:buChar char="v"/>
            </a:pPr>
            <a:r>
              <a:rPr lang="en-US" sz="900" b="1" dirty="0"/>
              <a:t>Deep Representation Learning in Speech Processing: Challenges, Recent Advances, and Future Trends </a:t>
            </a:r>
            <a:endParaRPr lang="en-US" sz="900" b="1" dirty="0"/>
          </a:p>
          <a:p>
            <a:pPr marL="146050" indent="0">
              <a:buFont typeface="Wingdings" panose="05000000000000000000" charset="0"/>
              <a:buNone/>
            </a:pPr>
            <a:r>
              <a:rPr lang="en-US" sz="900" dirty="0"/>
              <a:t>	    </a:t>
            </a:r>
            <a:r>
              <a:rPr lang="en-US" sz="900" i="1" dirty="0"/>
              <a:t> </a:t>
            </a:r>
            <a:r>
              <a:rPr lang="en-US" sz="900" i="1" dirty="0">
                <a:hlinkClick r:id="rId4"/>
              </a:rPr>
              <a:t>https://arxiv.org/pdf/2001.00378.pdf</a:t>
            </a:r>
            <a:br>
              <a:rPr lang="en-US" sz="900" i="1" dirty="0"/>
            </a:br>
            <a:endParaRPr lang="en-US" sz="900" i="1" dirty="0"/>
          </a:p>
          <a:p>
            <a:pPr>
              <a:buFont typeface="Wingdings" panose="05000000000000000000" charset="0"/>
              <a:buChar char="v"/>
            </a:pPr>
            <a:r>
              <a:rPr lang="en-IN" sz="900" b="1" dirty="0"/>
              <a:t>Speaker Recognition</a:t>
            </a:r>
            <a:endParaRPr lang="en-IN" sz="900" b="1" dirty="0"/>
          </a:p>
          <a:p>
            <a:pPr marL="146050" indent="0">
              <a:buFont typeface="Wingdings" panose="05000000000000000000" charset="0"/>
              <a:buNone/>
            </a:pPr>
            <a:r>
              <a:rPr lang="en-US" sz="900" dirty="0"/>
              <a:t>	    </a:t>
            </a:r>
            <a:r>
              <a:rPr lang="en-US" sz="900" i="1" dirty="0"/>
              <a:t> </a:t>
            </a:r>
            <a:r>
              <a:rPr lang="en-US" sz="900" i="1" dirty="0">
                <a:hlinkClick r:id="rId5"/>
              </a:rPr>
              <a:t>https://www.sciencedirect.com/topics/computer-science/speaker-recognition</a:t>
            </a:r>
            <a:br>
              <a:rPr lang="en-US" sz="900" i="1" dirty="0"/>
            </a:br>
            <a:endParaRPr lang="en-US" sz="900" dirty="0"/>
          </a:p>
          <a:p>
            <a:pPr>
              <a:buFont typeface="Wingdings" panose="05000000000000000000" charset="0"/>
              <a:buChar char="v"/>
            </a:pPr>
            <a:r>
              <a:rPr lang="en-US" sz="900" b="1" dirty="0"/>
              <a:t>Speaker Recognition: Advancements and Challenges</a:t>
            </a:r>
            <a:endParaRPr lang="en-US" sz="900" b="1" dirty="0"/>
          </a:p>
          <a:p>
            <a:pPr marL="146050" indent="0">
              <a:buFont typeface="Wingdings" panose="05000000000000000000" charset="0"/>
              <a:buNone/>
            </a:pPr>
            <a:r>
              <a:rPr lang="en-US" sz="900" dirty="0"/>
              <a:t>	    </a:t>
            </a:r>
            <a:r>
              <a:rPr lang="en-US" sz="900" i="1" dirty="0">
                <a:hlinkClick r:id="rId6"/>
              </a:rPr>
              <a:t>https://www.researchgate.net/publication/241686419_Speaker_Recognition_Advancements_and_Challenges</a:t>
            </a:r>
            <a:br>
              <a:rPr lang="en-US" sz="900" i="1" dirty="0"/>
            </a:br>
            <a:endParaRPr lang="en-US" sz="900" dirty="0"/>
          </a:p>
          <a:p>
            <a:pPr>
              <a:buFont typeface="Wingdings" panose="05000000000000000000" charset="0"/>
              <a:buChar char="v"/>
            </a:pPr>
            <a:r>
              <a:rPr lang="en-US" sz="900" b="1" dirty="0"/>
              <a:t>Speaker Emotion Recognition Based on Speech Features and Classification Techniques</a:t>
            </a:r>
            <a:endParaRPr lang="en-US" sz="900" b="1" dirty="0"/>
          </a:p>
          <a:p>
            <a:pPr marL="146050" indent="0">
              <a:buFont typeface="Wingdings" panose="05000000000000000000" charset="0"/>
              <a:buNone/>
            </a:pPr>
            <a:r>
              <a:rPr lang="en-US" sz="900" i="1" dirty="0"/>
              <a:t>	    </a:t>
            </a:r>
            <a:r>
              <a:rPr lang="en-US" sz="900" i="1" dirty="0">
                <a:hlinkClick r:id="rId7"/>
              </a:rPr>
              <a:t>https://www.researchgate.net/publication/279043457_Speaker_Emotion_Recognition_Based_on_Speech_Features_and_Classification_Techniques</a:t>
            </a:r>
            <a:br>
              <a:rPr lang="en-US" sz="900" i="1" dirty="0"/>
            </a:br>
            <a:endParaRPr lang="en-US" sz="900" i="1" dirty="0"/>
          </a:p>
          <a:p>
            <a:pPr>
              <a:buFont typeface="Wingdings" panose="05000000000000000000" charset="0"/>
              <a:buChar char="v"/>
            </a:pPr>
            <a:r>
              <a:rPr lang="en-US" sz="900" b="1" dirty="0"/>
              <a:t>Natural language processing, pragmatics, and verbal behavior</a:t>
            </a:r>
            <a:endParaRPr lang="en-US" sz="900" b="1" dirty="0"/>
          </a:p>
          <a:p>
            <a:pPr marL="146050" indent="0">
              <a:buFont typeface="Wingdings" panose="05000000000000000000" charset="0"/>
              <a:buNone/>
            </a:pPr>
            <a:r>
              <a:rPr lang="en-US" sz="900" dirty="0"/>
              <a:t>                        	    </a:t>
            </a:r>
            <a:r>
              <a:rPr lang="en-US" sz="900" i="1" dirty="0">
                <a:hlinkClick r:id="rId8"/>
              </a:rPr>
              <a:t>https://www.researchgate.net/publication/223958891_Natural_language_processing_pragmatics_and_verbal_behavior</a:t>
            </a:r>
            <a:endParaRPr lang="en-US" sz="900" i="1" dirty="0"/>
          </a:p>
          <a:p>
            <a:pPr>
              <a:buFont typeface="Wingdings" panose="05000000000000000000" charset="0"/>
              <a:buChar char="v"/>
            </a:pPr>
            <a:endParaRPr lang="en-US" sz="900" i="1" dirty="0"/>
          </a:p>
          <a:p>
            <a:pPr marL="285750" indent="-285750">
              <a:spcAft>
                <a:spcPts val="1600"/>
              </a:spcAft>
              <a:buFont typeface="Wingdings" panose="05000000000000000000" charset="0"/>
              <a:buChar char="v"/>
            </a:pPr>
            <a:endParaRPr lang="en-US" sz="900" i="1" dirty="0"/>
          </a:p>
        </p:txBody>
      </p:sp>
      <p:sp>
        <p:nvSpPr>
          <p:cNvPr id="2" name="Text Box 1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Sakshi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ym typeface="+mn-ea"/>
              </a:rPr>
              <a:t>Infant Cry Language Analysis and Recognition </a:t>
            </a:r>
            <a:endParaRPr lang="en-IN"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185408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000" b="1" dirty="0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b="1" dirty="0">
                <a:sym typeface="+mn-ea"/>
              </a:rPr>
              <a:t>Determine the reason for cry of the infants may be hunger ,sleepy ,pain</a:t>
            </a:r>
            <a:br>
              <a:rPr lang="en-US" sz="1000" b="1" dirty="0">
                <a:sym typeface="+mn-ea"/>
              </a:rPr>
            </a:br>
            <a:r>
              <a:rPr lang="en-US" altLang="en-IN" sz="8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	</a:t>
            </a:r>
            <a:r>
              <a:rPr lang="en-IN" altLang="en-US" sz="800" i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https://www.pond5.com/sound-effects/tag/crying-baby/#1</a:t>
            </a:r>
            <a:endParaRPr lang="en-IN" altLang="en-US" sz="800" i="1" dirty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lnSpc>
                <a:spcPct val="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900" b="1" i="1" dirty="0">
              <a:sym typeface="+mn-ea"/>
            </a:endParaRPr>
          </a:p>
          <a:p>
            <a:pPr marL="0" lvl="0" indent="0" algn="l" rtl="0">
              <a:lnSpc>
                <a:spcPct val="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b="1" dirty="0">
                <a:sym typeface="+mn-ea"/>
              </a:rPr>
              <a:t>Emojigy -Create your own emoji with Deep Learning:</a:t>
            </a:r>
            <a:endParaRPr lang="en-IN" altLang="en-US" sz="900" b="1" dirty="0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lnSpc>
                <a:spcPct val="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 b="1" dirty="0">
                <a:sym typeface="+mn-ea"/>
              </a:rPr>
              <a:t>	Get the emoji of the humans facial expression.</a:t>
            </a:r>
            <a:endParaRPr lang="en-IN" altLang="en-US" sz="900" dirty="0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lnSpc>
                <a:spcPct val="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IN" sz="8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	</a:t>
            </a:r>
            <a:r>
              <a:rPr lang="en-IN" altLang="en-US" sz="800" i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https://github.com/EvilPort2/emojify</a:t>
            </a:r>
            <a:endParaRPr lang="en-IN" altLang="en-US" sz="800" i="1" dirty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altLang="en-US" sz="1400" b="1" i="1" dirty="0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405245" y="4284345"/>
            <a:ext cx="16821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Madhurika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Ganiger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3383</Words>
  <Application>WPS Presentation</Application>
  <PresentationFormat>On-screen Show (16:9)</PresentationFormat>
  <Paragraphs>114</Paragraphs>
  <Slides>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SimSun</vt:lpstr>
      <vt:lpstr>Wingdings</vt:lpstr>
      <vt:lpstr>Arial</vt:lpstr>
      <vt:lpstr>Raleway</vt:lpstr>
      <vt:lpstr>Lato</vt:lpstr>
      <vt:lpstr>Cambria</vt:lpstr>
      <vt:lpstr>Times New Roman</vt:lpstr>
      <vt:lpstr>Gabriola</vt:lpstr>
      <vt:lpstr>Wingdings</vt:lpstr>
      <vt:lpstr>Calibri</vt:lpstr>
      <vt:lpstr>Microsoft YaHei</vt:lpstr>
      <vt:lpstr>Arial Unicode MS</vt:lpstr>
      <vt:lpstr>Streamline</vt:lpstr>
      <vt:lpstr>Ideas For Problem Statement</vt:lpstr>
      <vt:lpstr>Sentiment Detection  	With Consideration Of Sarcasm,Humour,Hate Speech</vt:lpstr>
      <vt:lpstr>PowerPoint 演示文稿</vt:lpstr>
      <vt:lpstr>	Neural Integration of Speaker and Message </vt:lpstr>
      <vt:lpstr>Infant Cry Language Analysis and Recognition: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Problem Statement</dc:title>
  <dc:creator/>
  <cp:lastModifiedBy>Admin</cp:lastModifiedBy>
  <cp:revision>9</cp:revision>
  <dcterms:created xsi:type="dcterms:W3CDTF">2020-10-07T10:21:00Z</dcterms:created>
  <dcterms:modified xsi:type="dcterms:W3CDTF">2020-10-07T13:21:31Z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