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0" r:id="rId3"/>
    <p:sldId id="275" r:id="rId4"/>
    <p:sldId id="267" r:id="rId6"/>
    <p:sldId id="264" r:id="rId7"/>
    <p:sldId id="263" r:id="rId8"/>
    <p:sldId id="258" r:id="rId9"/>
    <p:sldId id="265" r:id="rId10"/>
    <p:sldId id="25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6a217c1e4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6a217c1e4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875" y="2585720"/>
            <a:ext cx="10515600" cy="1325563"/>
          </a:xfrm>
        </p:spPr>
        <p:txBody>
          <a:bodyPr>
            <a:normAutofit/>
          </a:bodyPr>
          <a:p>
            <a:pPr algn="ctr"/>
            <a:r>
              <a:rPr lang="en-US" b="1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  <a:sym typeface="+mn-ea"/>
              </a:rPr>
              <a:t>Detecting Hate Speech in Memes</a:t>
            </a:r>
            <a:endParaRPr lang="en-US" b="1"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FillTx/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     Proposed Methodology</a:t>
            </a:r>
            <a:b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916555" y="2177415"/>
            <a:ext cx="3108325" cy="27813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 Box 0"/>
          <p:cNvSpPr txBox="1"/>
          <p:nvPr/>
        </p:nvSpPr>
        <p:spPr>
          <a:xfrm>
            <a:off x="1399540" y="2113280"/>
            <a:ext cx="9366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Input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755467" y="4482253"/>
            <a:ext cx="11449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Output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3440" y="3719195"/>
            <a:ext cx="2251075" cy="9950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Visual Module</a:t>
            </a:r>
            <a:br>
              <a:rPr lang="en-US" sz="2400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(</a:t>
            </a:r>
            <a:r>
              <a:rPr lang="en-IN" altLang="en-US" sz="2400" dirty="0">
                <a:latin typeface="Georgia" panose="02040502050405020303" charset="0"/>
                <a:cs typeface="Georgia" panose="02040502050405020303" charset="0"/>
              </a:rPr>
              <a:t>Xception</a:t>
            </a:r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)</a:t>
            </a:r>
            <a:endParaRPr lang="en-US" sz="2400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76507" y="2604347"/>
            <a:ext cx="2186940" cy="6290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Text Module</a:t>
            </a:r>
            <a:br>
              <a:rPr lang="en-US" sz="2400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(Sbert)</a:t>
            </a:r>
            <a:endParaRPr lang="en-US" sz="2400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10960" y="3233420"/>
            <a:ext cx="2186940" cy="6290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2400">
                <a:latin typeface="Georgia" panose="02040502050405020303" charset="0"/>
                <a:cs typeface="Georgia" panose="02040502050405020303" charset="0"/>
              </a:rPr>
              <a:t>GMU</a:t>
            </a:r>
            <a:endParaRPr lang="en-IN" altLang="en-US" sz="2400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283787" y="3896360"/>
            <a:ext cx="2540" cy="671407"/>
          </a:xfrm>
          <a:prstGeom prst="straightConnector1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614833" y="3548380"/>
            <a:ext cx="768000" cy="13547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9365827" y="3233420"/>
            <a:ext cx="2186940" cy="6290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Performance Evaluation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24033" y="3561927"/>
            <a:ext cx="376767" cy="9313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7039187" y="4899660"/>
            <a:ext cx="32486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Hateful/Non-</a:t>
            </a:r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Hateful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endParaRPr lang="en-US" sz="2400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406227" y="2784687"/>
            <a:ext cx="503767" cy="19473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237913" y="2511213"/>
            <a:ext cx="2468245" cy="502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335">
                <a:latin typeface="Georgia" panose="02040502050405020303" charset="0"/>
                <a:cs typeface="Georgia" panose="02040502050405020303" charset="0"/>
              </a:rPr>
              <a:t>She hates Jews but  she didn't </a:t>
            </a:r>
            <a:endParaRPr lang="en-US" sz="1335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1335">
                <a:latin typeface="Georgia" panose="02040502050405020303" charset="0"/>
                <a:cs typeface="Georgia" panose="02040502050405020303" charset="0"/>
              </a:rPr>
              <a:t>mean to say she hates Jews</a:t>
            </a:r>
            <a:endParaRPr lang="en-US" sz="1335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413000" y="4222327"/>
            <a:ext cx="503767" cy="19473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1600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z="1600" strike="noStrike" noProof="1"/>
          </a:p>
        </p:txBody>
      </p:sp>
      <p:pic>
        <p:nvPicPr>
          <p:cNvPr id="19" name="Content Placeholder 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973" y="3915833"/>
            <a:ext cx="2203027" cy="15426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600" b="1">
                <a:latin typeface="Georgia" panose="02040502050405020303" charset="0"/>
                <a:cs typeface="Georgia" panose="02040502050405020303" charset="0"/>
              </a:rPr>
              <a:t>Modals for Text Embeddings </a:t>
            </a:r>
            <a:endParaRPr lang="en-IN" altLang="en-US" sz="3600" b="1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400">
                <a:latin typeface="Georgia" panose="02040502050405020303" charset="0"/>
                <a:cs typeface="Georgia" panose="02040502050405020303" charset="0"/>
              </a:rPr>
              <a:t>Word 2 vec</a:t>
            </a:r>
            <a:endParaRPr lang="en-IN" alt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2400">
                <a:latin typeface="Georgia" panose="02040502050405020303" charset="0"/>
                <a:cs typeface="Georgia" panose="02040502050405020303" charset="0"/>
              </a:rPr>
              <a:t>GloVe</a:t>
            </a:r>
            <a:endParaRPr lang="en-IN" alt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2400">
                <a:latin typeface="Georgia" panose="02040502050405020303" charset="0"/>
                <a:cs typeface="Georgia" panose="02040502050405020303" charset="0"/>
              </a:rPr>
              <a:t>Fast text</a:t>
            </a:r>
            <a:endParaRPr lang="en-IN" alt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2400">
                <a:latin typeface="Georgia" panose="02040502050405020303" charset="0"/>
                <a:cs typeface="Georgia" panose="02040502050405020303" charset="0"/>
              </a:rPr>
              <a:t>Bert</a:t>
            </a:r>
            <a:endParaRPr lang="en-IN" alt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2400" b="1">
                <a:latin typeface="Georgia" panose="02040502050405020303" charset="0"/>
                <a:cs typeface="Georgia" panose="02040502050405020303" charset="0"/>
              </a:rPr>
              <a:t>Sbert</a:t>
            </a:r>
            <a:endParaRPr lang="en-IN" altLang="en-US" sz="2400" b="1">
              <a:latin typeface="Georgia" panose="02040502050405020303" charset="0"/>
              <a:cs typeface="Georgia" panose="02040502050405020303" charset="0"/>
            </a:endParaRPr>
          </a:p>
          <a:p>
            <a:endParaRPr lang="en-IN" altLang="en-US" sz="2400" b="1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r>
              <a:rPr lang="en-IN" altLang="en-US" b="1">
                <a:latin typeface="Georgia" panose="02040502050405020303" charset="0"/>
                <a:cs typeface="Georgia" panose="02040502050405020303" charset="0"/>
              </a:rPr>
              <a:t>Why Sbert ?</a:t>
            </a:r>
            <a:endParaRPr lang="en-IN" altLang="en-US" b="1">
              <a:latin typeface="Georgia" panose="02040502050405020303" charset="0"/>
              <a:cs typeface="Georgia" panose="02040502050405020303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IN" altLang="en-US">
                <a:latin typeface="Georgia" panose="02040502050405020303" charset="0"/>
                <a:cs typeface="Georgia" panose="02040502050405020303" charset="0"/>
              </a:rPr>
              <a:t> this gives sentences embeddings.</a:t>
            </a:r>
            <a:endParaRPr lang="en-IN" altLang="en-US">
              <a:latin typeface="Georgia" panose="02040502050405020303" charset="0"/>
              <a:cs typeface="Georgia" panose="02040502050405020303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IN" altLang="en-US">
                <a:latin typeface="Georgia" panose="02040502050405020303" charset="0"/>
                <a:cs typeface="Georgia" panose="02040502050405020303" charset="0"/>
              </a:rPr>
              <a:t>contextual meaning is considered.</a:t>
            </a:r>
            <a:endParaRPr lang="en-IN" altLang="en-US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IN" altLang="en-US">
              <a:latin typeface="Georgia" panose="02040502050405020303" charset="0"/>
              <a:cs typeface="Georgia" panose="02040502050405020303" charset="0"/>
            </a:endParaRPr>
          </a:p>
          <a:p>
            <a:endParaRPr lang="en-IN" altLang="en-US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1255" y="577215"/>
            <a:ext cx="5488940" cy="1164590"/>
          </a:xfrm>
        </p:spPr>
        <p:txBody>
          <a:bodyPr/>
          <a:lstStyle/>
          <a:p>
            <a:r>
              <a:rPr lang="en-IN" altLang="en-US" dirty="0"/>
              <a:t>Xception Model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1255" y="2082165"/>
            <a:ext cx="10268585" cy="4775835"/>
          </a:xfrm>
        </p:spPr>
        <p:txBody>
          <a:bodyPr>
            <a:normAutofit lnSpcReduction="20000"/>
          </a:bodyPr>
          <a:lstStyle/>
          <a:p>
            <a:pPr algn="l"/>
            <a:r>
              <a:rPr lang="en-IN" altLang="en-US" sz="2800"/>
              <a:t>Why Xception ? </a:t>
            </a:r>
            <a:endParaRPr lang="en-IN" altLang="en-US" sz="2800"/>
          </a:p>
          <a:p>
            <a:pPr algn="l"/>
            <a:endParaRPr lang="en-IN" altLang="en-US" sz="2800"/>
          </a:p>
          <a:p>
            <a:pPr marL="342900" indent="-342900" algn="l">
              <a:lnSpc>
                <a:spcPct val="110000"/>
              </a:lnSpc>
              <a:buFont typeface="Wingdings" panose="05000000000000000000" charset="0"/>
              <a:buChar char="ü"/>
            </a:pP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 It implements </a:t>
            </a:r>
            <a:r>
              <a:rPr lang="en-IN" altLang="en-US" sz="2800" b="1" i="1">
                <a:latin typeface="Times New Roman" panose="02020603050405020304" charset="0"/>
                <a:cs typeface="Times New Roman" panose="02020603050405020304" charset="0"/>
              </a:rPr>
              <a:t>depthwise Separable Convolutions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,which helps in reducing computation time(9 times), parameters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lnSpc>
                <a:spcPct val="110000"/>
              </a:lnSpc>
              <a:buFont typeface="Wingdings" panose="05000000000000000000" charset="0"/>
              <a:buChar char="ü"/>
            </a:pP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 Can be used in Multimodal Nets.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lnSpc>
                <a:spcPct val="110000"/>
              </a:lnSpc>
              <a:buFont typeface="Wingdings" panose="05000000000000000000" charset="0"/>
              <a:buChar char="ü"/>
            </a:pP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 Large gains in convergence speed, as well as a significant reduction in model size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lnSpc>
                <a:spcPct val="110000"/>
              </a:lnSpc>
              <a:buFont typeface="Wingdings" panose="05000000000000000000" charset="0"/>
              <a:buChar char="ü"/>
            </a:pP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 Can be used for multi-label classification tasks.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lnSpc>
                <a:spcPct val="110000"/>
              </a:lnSpc>
              <a:buFont typeface="Wingdings" panose="05000000000000000000" charset="0"/>
              <a:buChar char="ü"/>
            </a:pP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2000">
                <a:latin typeface="Georgia" panose="02040502050405020303" charset="0"/>
              </a:rPr>
              <a:t>GATED MULTIMODAL UNITS FOR INFORMATION FUSION</a:t>
            </a:r>
            <a:endParaRPr lang="en-US" altLang="zh-CN" sz="2000">
              <a:latin typeface="Georgia" panose="02040502050405020303" charset="0"/>
            </a:endParaRPr>
          </a:p>
        </p:txBody>
      </p:sp>
      <p:pic>
        <p:nvPicPr>
          <p:cNvPr id="4098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16305" y="1256030"/>
            <a:ext cx="4778375" cy="5041900"/>
          </a:xfrm>
        </p:spPr>
      </p:pic>
      <p:pic>
        <p:nvPicPr>
          <p:cNvPr id="4099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56400" y="1363980"/>
            <a:ext cx="4138613" cy="3282950"/>
          </a:xfrm>
        </p:spPr>
      </p:pic>
      <p:pic>
        <p:nvPicPr>
          <p:cNvPr id="4100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413" y="4646930"/>
            <a:ext cx="3430587" cy="2070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661035" y="6297930"/>
            <a:ext cx="30219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ln w="12700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https://arxiv.org/pdf/1702.01992.pdf</a:t>
            </a:r>
            <a:endParaRPr lang="en-US" sz="1200">
              <a:ln w="12700">
                <a:solidFill>
                  <a:schemeClr val="accent1"/>
                </a:solidFill>
                <a:prstDash val="solid"/>
              </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latin typeface="Georgia" panose="02040502050405020303" charset="0"/>
                <a:cs typeface="Georgia" panose="02040502050405020303" charset="0"/>
              </a:rPr>
              <a:t>References</a:t>
            </a:r>
            <a:endParaRPr lang="en-IN" altLang="en-US" b="1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Sentence-BERT: Sentence Embeddings using Siamese BERT-Networks </a:t>
            </a:r>
            <a:r>
              <a:rPr lang="en-IN" sz="24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Nils Reimers and Iryna Gurevych</a:t>
            </a:r>
            <a:r>
              <a:rPr lang="en-IN" sz="24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IN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Franc¸ois Chollet Google, Inc. -  Xception: Deep Learning with Depthwise Separable Convolutions,4 Apr 2017, https://arxiv.org/pdf/1610.02357.pdf</a:t>
            </a:r>
            <a:endParaRPr lang="en-IN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760"/>
            <a:ext cx="10515600" cy="1325563"/>
          </a:xfrm>
        </p:spPr>
        <p:txBody>
          <a:bodyPr/>
          <a:p>
            <a:r>
              <a:rPr lang="en-IN" altLang="en-US"/>
              <a:t>Xception Architecture :</a:t>
            </a:r>
            <a:endParaRPr lang="en-IN" altLang="en-US"/>
          </a:p>
        </p:txBody>
      </p:sp>
      <p:pic>
        <p:nvPicPr>
          <p:cNvPr id="4" name="Picture 3" descr="Xcep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420" y="1181100"/>
            <a:ext cx="11312525" cy="5676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600" b="1">
                <a:latin typeface="Georgia" panose="02040502050405020303" charset="0"/>
                <a:cs typeface="Georgia" panose="02040502050405020303" charset="0"/>
              </a:rPr>
              <a:t>Sentence-BERT: Sentence Embeddings using Siamese BERT-Networks</a:t>
            </a:r>
            <a:endParaRPr lang="en-US" sz="3600" b="1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0095" y="2430780"/>
            <a:ext cx="3518535" cy="40220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lang="en-IN" altLang="en-US" sz="4000" b="1">
                <a:latin typeface="Georgia" panose="02040502050405020303" charset="0"/>
                <a:cs typeface="Georgia" panose="02040502050405020303" charset="0"/>
              </a:rPr>
              <a:t>Thank You</a:t>
            </a:r>
            <a:endParaRPr lang="en-IN" altLang="en-US" sz="4000" b="1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1079</Words>
  <Application>WPS Presentation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Georgia</vt:lpstr>
      <vt:lpstr>Wingdings</vt:lpstr>
      <vt:lpstr>Times New Roman</vt:lpstr>
      <vt:lpstr>Microsoft YaHei</vt:lpstr>
      <vt:lpstr>Arial Unicode MS</vt:lpstr>
      <vt:lpstr>Calibri Light</vt:lpstr>
      <vt:lpstr>Calibri</vt:lpstr>
      <vt:lpstr>Office Theme</vt:lpstr>
      <vt:lpstr>Multimodal Hateful Meme Detection. </vt:lpstr>
      <vt:lpstr>     Proposed Methodology </vt:lpstr>
      <vt:lpstr>Modals for Text Embeddings </vt:lpstr>
      <vt:lpstr>Xception Model</vt:lpstr>
      <vt:lpstr>GATED MULTIMODAL UNITS FOR INFORMATION FUSION</vt:lpstr>
      <vt:lpstr>References</vt:lpstr>
      <vt:lpstr>Xception Architecture :</vt:lpstr>
      <vt:lpstr>Sentence-BERT: Sentence Embeddings using Siamese BERT-Networks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Madhurika Ganiger</cp:lastModifiedBy>
  <cp:revision>7</cp:revision>
  <dcterms:created xsi:type="dcterms:W3CDTF">2020-11-24T11:08:00Z</dcterms:created>
  <dcterms:modified xsi:type="dcterms:W3CDTF">2020-11-24T12:05:15Z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