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2" r:id="rId5"/>
    <p:sldId id="260" r:id="rId6"/>
    <p:sldId id="261" r:id="rId7"/>
  </p:sldIdLst>
  <p:sldSz cx="9144000" cy="5143500" type="screen16x9"/>
  <p:notesSz cx="6858000" cy="9144000"/>
  <p:embeddedFontLst>
    <p:embeddedFont>
      <p:font typeface="Cambria" pitchFamily="18" charset="0"/>
      <p:regular r:id="rId10"/>
      <p:bold r:id="rId11"/>
      <p:italic r:id="rId12"/>
      <p:boldItalic r:id="rId13"/>
    </p:embeddedFont>
    <p:embeddedFont>
      <p:font typeface="Raleway" charset="0"/>
      <p:regular r:id="rId14"/>
    </p:embeddedFont>
    <p:embeddedFont>
      <p:font typeface="Lato" charset="0"/>
      <p:regular r:id="rId15"/>
    </p:embeddedFon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Sakshi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001bb0786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001bb0786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001bb0786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001bb0786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001bb0786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001bb0786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001bb0786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001bb0786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001bb0786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001bb0786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ublication/241686419_Speaker_Recognition_Advancements_and_Challenges" TargetMode="External"/><Relationship Id="rId3" Type="http://schemas.openxmlformats.org/officeDocument/2006/relationships/hyperlink" Target="https://www.researchgate.net/publication/5794892_The_Neural_Integration_of_Speaker_and_Message" TargetMode="External"/><Relationship Id="rId7" Type="http://schemas.openxmlformats.org/officeDocument/2006/relationships/hyperlink" Target="https://www.sciencedirect.com/topics/computer-science/speaker-recogni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pdf/2001.00378.pdf" TargetMode="External"/><Relationship Id="rId5" Type="http://schemas.openxmlformats.org/officeDocument/2006/relationships/hyperlink" Target="https://www.researchgate.net/publication/291756385_Factors_affecting_pragmatic_competence_and_Turkish_EFL_context" TargetMode="External"/><Relationship Id="rId10" Type="http://schemas.openxmlformats.org/officeDocument/2006/relationships/hyperlink" Target="https://www.researchgate.net/publication/223958891_Natural_language_processing_pragmatics_and_verbal_behavior" TargetMode="External"/><Relationship Id="rId4" Type="http://schemas.openxmlformats.org/officeDocument/2006/relationships/hyperlink" Target="https://plato.stanford.edu/entries/pragmatics/" TargetMode="External"/><Relationship Id="rId9" Type="http://schemas.openxmlformats.org/officeDocument/2006/relationships/hyperlink" Target="https://www.researchgate.net/publication/279043457_Speaker_Emotion_Recognition_Based_on_Speech_Features_and_Classification_Techniqu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" panose="02040503050406030204" charset="0"/>
                <a:cs typeface="Cambria" panose="02040503050406030204" charset="0"/>
              </a:rPr>
              <a:t>Ideas For Problem Statement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Abhishek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Varun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147145" y="515006"/>
            <a:ext cx="8218453" cy="487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hlinkClick r:id="rId3"/>
              </a:rPr>
              <a:t>	Neural Integration of Speaker and Message</a:t>
            </a:r>
            <a:br>
              <a:rPr lang="en-US" dirty="0" smtClean="0">
                <a:hlinkClick r:id="rId3"/>
              </a:rPr>
            </a:b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0" y="1153963"/>
            <a:ext cx="9144000" cy="3743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smtClean="0"/>
              <a:t>Pragmatics </a:t>
            </a:r>
            <a:r>
              <a:rPr lang="en-US" dirty="0" smtClean="0"/>
              <a:t>:</a:t>
            </a:r>
            <a:r>
              <a:rPr lang="en-US" i="1" dirty="0" smtClean="0"/>
              <a:t>First published Tue Nov 28, 2006; substantive revision Wed Aug 21, 2019</a:t>
            </a:r>
          </a:p>
          <a:p>
            <a:pPr>
              <a:buNone/>
            </a:pPr>
            <a:r>
              <a:rPr lang="en-US" i="1" dirty="0" smtClean="0"/>
              <a:t>       </a:t>
            </a:r>
            <a:r>
              <a:rPr lang="en-US" i="1" dirty="0" smtClean="0">
                <a:hlinkClick r:id="rId4"/>
              </a:rPr>
              <a:t>https://plato.stanford.edu/entries/pragmatics/</a:t>
            </a:r>
            <a:endParaRPr lang="en-US" dirty="0" smtClean="0"/>
          </a:p>
          <a:p>
            <a:r>
              <a:rPr lang="en-US" b="1" dirty="0" smtClean="0"/>
              <a:t>Factors affecting pragmatic competence and Turkish EFL context</a:t>
            </a:r>
          </a:p>
          <a:p>
            <a:pPr>
              <a:buNone/>
            </a:pPr>
            <a:r>
              <a:rPr lang="en-US" i="1" dirty="0" smtClean="0">
                <a:hlinkClick r:id="rId5"/>
              </a:rPr>
              <a:t>https://www.researchgate.net/publication/291756385_Factors_affecting_pragmatic_competence_and_Turkish_EFL_context</a:t>
            </a:r>
            <a:endParaRPr lang="en-US" dirty="0" smtClean="0"/>
          </a:p>
          <a:p>
            <a:r>
              <a:rPr lang="en-US" b="1" dirty="0" smtClean="0"/>
              <a:t>Deep Representation Learning in Speech Processing: Challenges, Recent Advances, and Future Trends </a:t>
            </a:r>
          </a:p>
          <a:p>
            <a:pPr>
              <a:buNone/>
            </a:pPr>
            <a:r>
              <a:rPr lang="en-US" dirty="0" smtClean="0">
                <a:hlinkClick r:id="rId6"/>
              </a:rPr>
              <a:t>https://arxiv.org/pdf/2001.00378.pdf</a:t>
            </a:r>
            <a:endParaRPr lang="en-US" dirty="0" smtClean="0"/>
          </a:p>
          <a:p>
            <a:r>
              <a:rPr lang="en-IN" b="1" dirty="0" smtClean="0"/>
              <a:t>Speaker Recognition</a:t>
            </a:r>
          </a:p>
          <a:p>
            <a:pPr>
              <a:buNone/>
            </a:pPr>
            <a:r>
              <a:rPr lang="en-US" dirty="0" smtClean="0">
                <a:hlinkClick r:id="rId7"/>
              </a:rPr>
              <a:t>https://www.sciencedirect.com/topics/computer-science/speaker-recognition</a:t>
            </a:r>
            <a:endParaRPr lang="en-US" dirty="0" smtClean="0"/>
          </a:p>
          <a:p>
            <a:r>
              <a:rPr lang="en-US" b="1" dirty="0" smtClean="0"/>
              <a:t>Speaker Recognition: Advancements and Challenges</a:t>
            </a:r>
          </a:p>
          <a:p>
            <a:pPr>
              <a:buNone/>
            </a:pPr>
            <a:r>
              <a:rPr lang="en-US" dirty="0" smtClean="0">
                <a:hlinkClick r:id="rId8"/>
              </a:rPr>
              <a:t>https://www.researchgate.net/publication/241686419_Speaker_Recognition_Advancements_and_Challenges</a:t>
            </a:r>
            <a:endParaRPr lang="en-US" dirty="0" smtClean="0"/>
          </a:p>
          <a:p>
            <a:r>
              <a:rPr lang="en-US" b="1" dirty="0" smtClean="0"/>
              <a:t>Speaker Emotion Recognition Based on Speech Features and Classification Techniques</a:t>
            </a:r>
          </a:p>
          <a:p>
            <a:pPr>
              <a:buNone/>
            </a:pPr>
            <a:r>
              <a:rPr lang="en-US" dirty="0" smtClean="0">
                <a:hlinkClick r:id="rId9"/>
              </a:rPr>
              <a:t>https://www.researchgate.net/publication/279043457_Speaker_Emotion_Recognition_Based_on_Speech_Features_and_Classification_Techniques</a:t>
            </a:r>
            <a:endParaRPr lang="en-US" dirty="0" smtClean="0"/>
          </a:p>
          <a:p>
            <a:r>
              <a:rPr lang="en-US" b="1" dirty="0" smtClean="0"/>
              <a:t>Natural language processing, pragmatics, and verbal behavior</a:t>
            </a:r>
          </a:p>
          <a:p>
            <a:pPr>
              <a:buNone/>
            </a:pPr>
            <a:r>
              <a:rPr lang="en-US" dirty="0" smtClean="0">
                <a:hlinkClick r:id="rId10"/>
              </a:rPr>
              <a:t>https://www.researchgate.net/publication/223958891_Natural_language_processing_pragmatics_and_verbal_behavior</a:t>
            </a:r>
            <a:endParaRPr lang="en-US" dirty="0" smtClean="0"/>
          </a:p>
          <a:p>
            <a:endParaRPr lang="en-US" dirty="0" smtClean="0"/>
          </a:p>
          <a:p>
            <a:pPr marL="0" indent="0">
              <a:spcAft>
                <a:spcPts val="1600"/>
              </a:spcAft>
            </a:pPr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     Sakshi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charset="0"/>
                <a:cs typeface="Calibri" panose="020F0502020204030204" charset="0"/>
                <a:sym typeface="+mn-ea"/>
              </a:rPr>
              <a:t>Infant Cry Language Analysis and Recognition:</a:t>
            </a:r>
            <a:r>
              <a:rPr lang="en-US" b="1" dirty="0">
                <a:latin typeface="Calibri" panose="020F0502020204030204" charset="0"/>
                <a:cs typeface="Calibri" panose="020F0502020204030204" charset="0"/>
              </a:rPr>
              <a:t/>
            </a:r>
            <a:br>
              <a:rPr lang="en-US" b="1" dirty="0">
                <a:latin typeface="Calibri" panose="020F0502020204030204" charset="0"/>
                <a:cs typeface="Calibri" panose="020F0502020204030204" charset="0"/>
              </a:rPr>
            </a:br>
            <a:r>
              <a:rPr lang="en-IN" altLang="en-US" dirty="0">
                <a:sym typeface="+mn-ea"/>
              </a:rPr>
              <a:t>   </a:t>
            </a:r>
            <a:r>
              <a:rPr lang="en-I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185408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altLang="en-US" sz="1400" dirty="0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Determine the reason for cry of the infants may be </a:t>
            </a:r>
            <a:r>
              <a:rPr lang="en-IN" altLang="en-US" sz="1400" dirty="0" err="1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hunger,sleepy,pain</a:t>
            </a:r>
            <a:r>
              <a:rPr lang="en-IN" altLang="en-US" sz="1400" dirty="0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I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/>
            </a:r>
            <a:br>
              <a:rPr lang="en-I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</a:br>
            <a:r>
              <a:rPr lang="en-IN" altLang="en-US" dirty="0">
                <a:solidFill>
                  <a:srgbClr val="00B0F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https://www.pond5.com/sound-effects/tag/crying-baby/#1</a:t>
            </a:r>
            <a:endParaRPr lang="en-IN" altLang="en-US" dirty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altLang="en-US" sz="1800" b="1" dirty="0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Emojify – Create your own emoji with Deep Learning 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altLang="en-US" sz="1400" dirty="0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Get the emoji of the humans facial expression.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altLang="en-US" sz="1200" dirty="0">
                <a:solidFill>
                  <a:srgbClr val="00B0F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https://github.com/EvilPort2/emojify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altLang="en-US" sz="1400" b="1" dirty="0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6405245" y="4284345"/>
            <a:ext cx="16821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Madhurika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Ganiger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118</Words>
  <Application>WPS Presentation</Application>
  <PresentationFormat>On-screen Show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Cambria</vt:lpstr>
      <vt:lpstr>Raleway</vt:lpstr>
      <vt:lpstr>Lato</vt:lpstr>
      <vt:lpstr>Times New Roman</vt:lpstr>
      <vt:lpstr>Calibri</vt:lpstr>
      <vt:lpstr>Streamline</vt:lpstr>
      <vt:lpstr>Ideas For Problem Statement</vt:lpstr>
      <vt:lpstr>Slide 2</vt:lpstr>
      <vt:lpstr>Slide 3</vt:lpstr>
      <vt:lpstr> Neural Integration of Speaker and Message </vt:lpstr>
      <vt:lpstr>Infant Cry Language Analysis and Recognition:     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Problem Statement</dc:title>
  <dc:creator/>
  <cp:lastModifiedBy>USER</cp:lastModifiedBy>
  <cp:revision>3</cp:revision>
  <dcterms:created xsi:type="dcterms:W3CDTF">2020-10-07T10:21:00Z</dcterms:created>
  <dcterms:modified xsi:type="dcterms:W3CDTF">2020-10-07T11:48:42Z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