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56" r:id="rId3"/>
    <p:sldId id="257" r:id="rId5"/>
    <p:sldId id="258" r:id="rId6"/>
    <p:sldId id="259" r:id="rId7"/>
    <p:sldId id="260" r:id="rId8"/>
    <p:sldId id="261" r:id="rId9"/>
  </p:sldIdLst>
  <p:sldSz cx="9144000" cy="5143500"/>
  <p:notesSz cx="6858000" cy="9144000"/>
  <p:embeddedFontLst>
    <p:embeddedFont>
      <p:font typeface="Raleway"/>
      <p:regular r:id="rId14"/>
    </p:embeddedFont>
    <p:embeddedFont>
      <p:font typeface="Lato" panose="020F0502020204030203"/>
      <p:regular r:id="rId15"/>
    </p:embeddedFont>
    <p:embeddedFont>
      <p:font typeface="Cambria" panose="02040503050406030204" charset="0"/>
      <p:regular r:id="rId16"/>
      <p:bold r:id="rId17"/>
      <p:italic r:id="rId18"/>
      <p:boldItalic r:id="rId19"/>
    </p:embeddedFont>
    <p:embeddedFont>
      <p:font typeface="Calibri" panose="020F050202020403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1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font" Target="fonts/font10.fntdata"/><Relationship Id="rId22" Type="http://schemas.openxmlformats.org/officeDocument/2006/relationships/font" Target="fonts/font9.fntdata"/><Relationship Id="rId21" Type="http://schemas.openxmlformats.org/officeDocument/2006/relationships/font" Target="fonts/font8.fntdata"/><Relationship Id="rId20" Type="http://schemas.openxmlformats.org/officeDocument/2006/relationships/font" Target="fonts/font7.fntdata"/><Relationship Id="rId2" Type="http://schemas.openxmlformats.org/officeDocument/2006/relationships/theme" Target="theme/theme1.xml"/><Relationship Id="rId19" Type="http://schemas.openxmlformats.org/officeDocument/2006/relationships/font" Target="fonts/font6.fntdata"/><Relationship Id="rId18" Type="http://schemas.openxmlformats.org/officeDocument/2006/relationships/font" Target="fonts/font5.fntdata"/><Relationship Id="rId17" Type="http://schemas.openxmlformats.org/officeDocument/2006/relationships/font" Target="fonts/font4.fntdata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Sakshi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001bb0786_0_32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001bb0786_0_3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001bb0786_0_32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001bb0786_0_3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001bb0786_0_33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001bb0786_0_3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001bb0786_0_33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001bb0786_0_33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001bb0786_0_34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001bb0786_0_34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lt2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7" name="Google Shape;77;p11"/>
          <p:cNvSpPr txBox="1"/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 panose="020F0502020204030203"/>
              <a:buChar char="●"/>
              <a:defRPr sz="13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●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●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mbria" panose="02040503050406030204" charset="0"/>
                <a:cs typeface="Cambria" panose="02040503050406030204" charset="0"/>
              </a:rPr>
              <a:t>Ideas For Problem Statement</a:t>
            </a:r>
            <a:endParaRPr lang="en-GB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3" name="Google Shape;93;p14"/>
          <p:cNvSpPr txBox="1"/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  <p:sp>
        <p:nvSpPr>
          <p:cNvPr id="2" name="Text Box 1"/>
          <p:cNvSpPr txBox="1"/>
          <p:nvPr/>
        </p:nvSpPr>
        <p:spPr>
          <a:xfrm>
            <a:off x="8014335" y="4793615"/>
            <a:ext cx="1270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Sakshi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" name="Google Shape;99;p15"/>
          <p:cNvSpPr txBox="1"/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  <p:sp>
        <p:nvSpPr>
          <p:cNvPr id="2" name="Text Box 1"/>
          <p:cNvSpPr txBox="1"/>
          <p:nvPr/>
        </p:nvSpPr>
        <p:spPr>
          <a:xfrm>
            <a:off x="8014335" y="4793615"/>
            <a:ext cx="1270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Abhishek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" name="Google Shape;105;p16"/>
          <p:cNvSpPr txBox="1"/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  <p:sp>
        <p:nvSpPr>
          <p:cNvPr id="2" name="Text Box 1"/>
          <p:cNvSpPr txBox="1"/>
          <p:nvPr/>
        </p:nvSpPr>
        <p:spPr>
          <a:xfrm>
            <a:off x="8014335" y="4793615"/>
            <a:ext cx="1270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Varun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 panose="020F0502020204030204" charset="0"/>
                <a:cs typeface="Calibri" panose="020F0502020204030204" charset="0"/>
                <a:sym typeface="+mn-ea"/>
              </a:rPr>
              <a:t>Infant Cry Language Analysis and Recognition:</a:t>
            </a:r>
            <a:br>
              <a:rPr lang="en-US" b="1" dirty="0">
                <a:latin typeface="Calibri" panose="020F0502020204030204" charset="0"/>
                <a:cs typeface="Calibri" panose="020F0502020204030204" charset="0"/>
              </a:rPr>
            </a:br>
            <a:r>
              <a:rPr lang="en-IN" altLang="en-US" dirty="0">
                <a:sym typeface="+mn-ea"/>
              </a:rPr>
              <a:t>   </a:t>
            </a:r>
            <a:r>
              <a:rPr lang="en-IN"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</a:p>
        </p:txBody>
      </p:sp>
      <p:sp>
        <p:nvSpPr>
          <p:cNvPr id="111" name="Google Shape;111;p17"/>
          <p:cNvSpPr txBox="1"/>
          <p:nvPr>
            <p:ph type="body" idx="1"/>
          </p:nvPr>
        </p:nvSpPr>
        <p:spPr>
          <a:xfrm>
            <a:off x="729450" y="185408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altLang="en-US" sz="1400" dirty="0">
                <a:solidFill>
                  <a:schemeClr val="bg2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Determine the reason for cry of the infants may be </a:t>
            </a:r>
            <a:r>
              <a:rPr lang="en-IN" altLang="en-US" sz="1400" dirty="0" err="1">
                <a:solidFill>
                  <a:schemeClr val="bg2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hunger,sleepy,pain</a:t>
            </a:r>
            <a:r>
              <a:rPr lang="en-IN" altLang="en-US" sz="1400" dirty="0">
                <a:solidFill>
                  <a:schemeClr val="bg2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br>
              <a:rPr lang="en-IN" altLang="en-US" dirty="0">
                <a:latin typeface="Calibri" panose="020F0502020204030204" charset="0"/>
                <a:cs typeface="Calibri" panose="020F0502020204030204" charset="0"/>
                <a:sym typeface="+mn-ea"/>
              </a:rPr>
            </a:br>
            <a:r>
              <a:rPr lang="en-IN" altLang="en-US" dirty="0">
                <a:solidFill>
                  <a:srgbClr val="00B0F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https://www.pond5.com/sound-effects/tag/crying-baby/#1</a:t>
            </a:r>
            <a:endParaRPr lang="en-IN" altLang="en-US" dirty="0">
              <a:solidFill>
                <a:srgbClr val="0070C0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altLang="en-US" sz="1800" b="1" dirty="0">
                <a:solidFill>
                  <a:schemeClr val="bg2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Emojify – Create your own emoji with Deep Learning :</a:t>
            </a:r>
            <a:endParaRPr lang="en-IN" altLang="en-US" sz="1800" b="1" dirty="0">
              <a:solidFill>
                <a:schemeClr val="bg2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altLang="en-US" sz="1400" dirty="0">
                <a:solidFill>
                  <a:schemeClr val="bg2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Get the emoji of the humans facial expression.</a:t>
            </a:r>
            <a:endParaRPr lang="en-IN" altLang="en-US" sz="1400" dirty="0">
              <a:solidFill>
                <a:schemeClr val="bg2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altLang="en-US" sz="1200" dirty="0">
                <a:solidFill>
                  <a:srgbClr val="00B0F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https://github.com/EvilPort2/emojify</a:t>
            </a:r>
            <a:endParaRPr lang="en-IN" altLang="en-US" sz="1200" dirty="0">
              <a:solidFill>
                <a:srgbClr val="00B0F0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IN" altLang="en-US" sz="1400" b="1" dirty="0">
              <a:solidFill>
                <a:schemeClr val="bg2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IN" altLang="en-US" dirty="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  <p:sp>
        <p:nvSpPr>
          <p:cNvPr id="2" name="Text Box 1"/>
          <p:cNvSpPr txBox="1"/>
          <p:nvPr/>
        </p:nvSpPr>
        <p:spPr>
          <a:xfrm>
            <a:off x="6405245" y="4284345"/>
            <a:ext cx="16821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Madhurika </a:t>
            </a: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Ganiger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" name="Google Shape;117;p18"/>
          <p:cNvSpPr txBox="1"/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</Words>
  <Application>WPS Presentation</Application>
  <PresentationFormat/>
  <Paragraphs>20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SimSun</vt:lpstr>
      <vt:lpstr>Wingdings</vt:lpstr>
      <vt:lpstr>Arial</vt:lpstr>
      <vt:lpstr>Raleway</vt:lpstr>
      <vt:lpstr>Lato</vt:lpstr>
      <vt:lpstr>Cambria</vt:lpstr>
      <vt:lpstr>Times New Roman</vt:lpstr>
      <vt:lpstr>Microsoft YaHei</vt:lpstr>
      <vt:lpstr>Arial Unicode MS</vt:lpstr>
      <vt:lpstr>Calibri</vt:lpstr>
      <vt:lpstr>Streamline</vt:lpstr>
      <vt:lpstr>Ideas For Problem Statement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Ideas For Problem Statement</dc:title>
  <dc:creator/>
  <cp:lastModifiedBy>Madhurika Ganiger</cp:lastModifiedBy>
  <cp:revision>2</cp:revision>
  <dcterms:created xsi:type="dcterms:W3CDTF">2020-10-07T10:21:00Z</dcterms:created>
  <dcterms:modified xsi:type="dcterms:W3CDTF">2020-10-07T11:36:40Z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