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Lst>
  <p:sldSz cx="9144000" cy="5143500" type="screen16x9"/>
  <p:notesSz cx="6858000" cy="9144000"/>
  <p:embeddedFontLst>
    <p:embeddedFont>
      <p:font typeface="Roboto" panose="0200000000000000000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7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a0a1cbdfc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0a1cbdfc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a0a1cbdfc5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0a1cbdfc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a0a1cbdfc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0a1cbdfc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a0a1cbdfc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0a1cbdfc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1800" b="1">
                <a:solidFill>
                  <a:srgbClr val="C00000"/>
                </a:solidFill>
                <a:latin typeface="+mj-ea"/>
                <a:cs typeface="+mj-ea"/>
              </a:rPr>
              <a:t>Location Based Business Recommendation Using Spatial Demand</a:t>
            </a:r>
            <a:endParaRPr sz="1800" b="1">
              <a:solidFill>
                <a:srgbClr val="C00000"/>
              </a:solidFill>
              <a:latin typeface="+mj-ea"/>
              <a:cs typeface="+mj-ea"/>
            </a:endParaRPr>
          </a:p>
        </p:txBody>
      </p:sp>
      <p:sp>
        <p:nvSpPr>
          <p:cNvPr id="98" name="Google Shape;98;p15"/>
          <p:cNvSpPr txBox="1">
            <a:spLocks noGrp="1"/>
          </p:cNvSpPr>
          <p:nvPr>
            <p:ph type="body" idx="1"/>
          </p:nvPr>
        </p:nvSpPr>
        <p:spPr>
          <a:xfrm>
            <a:off x="311700" y="90221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sz="1600"/>
              <a:t> </a:t>
            </a:r>
            <a:r>
              <a:rPr lang="en-IN" sz="1600"/>
              <a:t>Great use for enterprenures to get a perfect area and number of customers who   need for the service .</a:t>
            </a:r>
            <a:endParaRPr lang="en-IN" sz="1600"/>
          </a:p>
          <a:p>
            <a:pPr marL="0" lvl="0" indent="0" algn="l" rtl="0">
              <a:spcBef>
                <a:spcPts val="0"/>
              </a:spcBef>
              <a:spcAft>
                <a:spcPts val="1600"/>
              </a:spcAft>
              <a:buNone/>
            </a:pPr>
            <a:endParaRPr lang="en-IN" sz="1600"/>
          </a:p>
          <a:p>
            <a:pPr marL="0" lvl="0" indent="0" algn="l" rtl="0">
              <a:spcBef>
                <a:spcPts val="0"/>
              </a:spcBef>
              <a:spcAft>
                <a:spcPts val="1600"/>
              </a:spcAft>
              <a:buNone/>
            </a:pPr>
            <a:r>
              <a:rPr lang="en-IN" b="1">
                <a:solidFill>
                  <a:srgbClr val="C00000"/>
                </a:solidFill>
                <a:latin typeface="+mj-ea"/>
                <a:cs typeface="+mj-ea"/>
              </a:rPr>
              <a:t>Predicting the match winner</a:t>
            </a:r>
            <a:endParaRPr lang="en-IN" b="1">
              <a:solidFill>
                <a:srgbClr val="C00000"/>
              </a:solidFill>
              <a:latin typeface="+mj-ea"/>
              <a:cs typeface="+mj-ea"/>
            </a:endParaRPr>
          </a:p>
          <a:p>
            <a:pPr marL="0" lvl="0" indent="0" algn="l" rtl="0">
              <a:spcBef>
                <a:spcPts val="0"/>
              </a:spcBef>
              <a:spcAft>
                <a:spcPts val="1600"/>
              </a:spcAft>
              <a:buNone/>
            </a:pPr>
            <a:r>
              <a:rPr lang="en-IN" sz="1000">
                <a:solidFill>
                  <a:schemeClr val="tx1"/>
                </a:solidFill>
              </a:rPr>
              <a:t>https://blog.coast.ai/this-is-how-i-used-machine-learning-to-accurately-predict-villanova-to-win-the-2016-march-madness-ba5c074f1583#.e6xllp64p</a:t>
            </a:r>
            <a:endParaRPr lang="en-IN" sz="1000">
              <a:solidFill>
                <a:schemeClr val="tx1"/>
              </a:solidFill>
            </a:endParaRPr>
          </a:p>
        </p:txBody>
      </p:sp>
      <p:graphicFrame>
        <p:nvGraphicFramePr>
          <p:cNvPr id="2" name="Object 1">
            <a:hlinkClick r:id="" action="ppaction://ole?verb="/>
          </p:cNvPr>
          <p:cNvGraphicFramePr>
            <a:graphicFrameLocks noChangeAspect="1"/>
          </p:cNvGraphicFramePr>
          <p:nvPr/>
        </p:nvGraphicFramePr>
        <p:xfrm>
          <a:off x="1798320" y="1624330"/>
          <a:ext cx="387985" cy="486410"/>
        </p:xfrm>
        <a:graphic>
          <a:graphicData uri="http://schemas.openxmlformats.org/presentationml/2006/ole">
            <mc:AlternateContent xmlns:mc="http://schemas.openxmlformats.org/markup-compatibility/2006">
              <mc:Choice xmlns:v="urn:schemas-microsoft-com:vml" Requires="v">
                <p:oleObj spid="_x0000_s1025" name="" r:id="rId1" imgW="387985" imgH="486410" progId="Package">
                  <p:embed/>
                </p:oleObj>
              </mc:Choice>
              <mc:Fallback>
                <p:oleObj name="" r:id="rId1" imgW="387985" imgH="486410" progId="Package">
                  <p:embed/>
                  <p:pic>
                    <p:nvPicPr>
                      <p:cNvPr id="0" name="Picture 1024"/>
                      <p:cNvPicPr/>
                      <p:nvPr/>
                    </p:nvPicPr>
                    <p:blipFill>
                      <a:blip r:embed="rId2"/>
                      <a:stretch>
                        <a:fillRect/>
                      </a:stretch>
                    </p:blipFill>
                    <p:spPr>
                      <a:xfrm>
                        <a:off x="1798320" y="1624330"/>
                        <a:ext cx="387985" cy="486410"/>
                      </a:xfrm>
                      <a:prstGeom prst="rect">
                        <a:avLst/>
                      </a:prstGeom>
                    </p:spPr>
                  </p:pic>
                </p:oleObj>
              </mc:Fallback>
            </mc:AlternateContent>
          </a:graphicData>
        </a:graphic>
      </p:graphicFrame>
      <p:sp>
        <p:nvSpPr>
          <p:cNvPr id="3" name="Text Box 2"/>
          <p:cNvSpPr txBox="1"/>
          <p:nvPr/>
        </p:nvSpPr>
        <p:spPr>
          <a:xfrm>
            <a:off x="6652895" y="4241165"/>
            <a:ext cx="2023110" cy="337185"/>
          </a:xfrm>
          <a:prstGeom prst="rect">
            <a:avLst/>
          </a:prstGeom>
          <a:noFill/>
        </p:spPr>
        <p:txBody>
          <a:bodyPr wrap="none" rtlCol="0">
            <a:spAutoFit/>
          </a:bodyPr>
          <a:p>
            <a:r>
              <a:rPr lang="en-IN" altLang="en-US" sz="1600" b="1"/>
              <a:t>Madhurika Ganiger</a:t>
            </a:r>
            <a:endParaRPr lang="en-IN" alt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80254" cy="2081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b="1" dirty="0">
                <a:latin typeface="Times New Roman" panose="02020603050405020304" pitchFamily="18" charset="0"/>
                <a:cs typeface="Times New Roman" panose="02020603050405020304" pitchFamily="18" charset="0"/>
              </a:rPr>
              <a:t>AUTOMATIC IMAGE STYLIZATION USING DEEP FULLY CONVOLUTIONAL NETWORKS </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1000" dirty="0">
                <a:solidFill>
                  <a:schemeClr val="bg2">
                    <a:lumMod val="50000"/>
                  </a:schemeClr>
                </a:solidFill>
                <a:latin typeface="Times New Roman" panose="02020603050405020304" pitchFamily="18" charset="0"/>
                <a:cs typeface="Times New Roman" panose="02020603050405020304" pitchFamily="18" charset="0"/>
              </a:rPr>
              <a:t>Conventional automatic photo adjustment has difficulty in representing complex color transforms between images before and after adjustment.</a:t>
            </a:r>
            <a:br>
              <a:rPr lang="en-US" sz="1000" dirty="0">
                <a:solidFill>
                  <a:schemeClr val="bg2">
                    <a:lumMod val="50000"/>
                  </a:schemeClr>
                </a:solidFill>
                <a:latin typeface="Times New Roman" panose="02020603050405020304" pitchFamily="18" charset="0"/>
                <a:cs typeface="Times New Roman" panose="02020603050405020304" pitchFamily="18" charset="0"/>
              </a:rPr>
            </a:br>
            <a:r>
              <a:rPr lang="en-US" sz="1000" dirty="0">
                <a:solidFill>
                  <a:schemeClr val="bg2">
                    <a:lumMod val="50000"/>
                  </a:schemeClr>
                </a:solidFill>
                <a:latin typeface="Times New Roman" panose="02020603050405020304" pitchFamily="18" charset="0"/>
                <a:cs typeface="Times New Roman" panose="02020603050405020304" pitchFamily="18" charset="0"/>
              </a:rPr>
              <a:t>         Most of them merely model global color transforms without considering local semantic contexts.</a:t>
            </a:r>
            <a:br>
              <a:rPr lang="en-US" sz="1000" dirty="0">
                <a:solidFill>
                  <a:schemeClr val="bg2">
                    <a:lumMod val="50000"/>
                  </a:schemeClr>
                </a:solidFill>
                <a:latin typeface="Times New Roman" panose="02020603050405020304" pitchFamily="18" charset="0"/>
                <a:cs typeface="Times New Roman" panose="02020603050405020304" pitchFamily="18" charset="0"/>
              </a:rPr>
            </a:br>
            <a:br>
              <a:rPr lang="en-US" sz="1000" dirty="0">
                <a:solidFill>
                  <a:schemeClr val="bg2">
                    <a:lumMod val="50000"/>
                  </a:schemeClr>
                </a:solidFill>
                <a:latin typeface="Times New Roman" panose="02020603050405020304" pitchFamily="18" charset="0"/>
                <a:cs typeface="Times New Roman" panose="02020603050405020304" pitchFamily="18" charset="0"/>
              </a:rPr>
            </a:br>
            <a:r>
              <a:rPr lang="en-US" sz="1000" dirty="0">
                <a:solidFill>
                  <a:schemeClr val="bg2">
                    <a:lumMod val="50000"/>
                  </a:schemeClr>
                </a:solidFill>
                <a:latin typeface="Times New Roman" panose="02020603050405020304" pitchFamily="18" charset="0"/>
                <a:cs typeface="Times New Roman" panose="02020603050405020304" pitchFamily="18" charset="0"/>
              </a:rPr>
              <a:t> </a:t>
            </a:r>
            <a:r>
              <a:rPr lang="en-US" sz="1000" b="1" dirty="0">
                <a:solidFill>
                  <a:schemeClr val="bg2">
                    <a:lumMod val="50000"/>
                  </a:schemeClr>
                </a:solidFill>
                <a:latin typeface="Times New Roman" panose="02020603050405020304" pitchFamily="18" charset="0"/>
                <a:cs typeface="Times New Roman" panose="02020603050405020304" pitchFamily="18" charset="0"/>
              </a:rPr>
              <a:t> Aim </a:t>
            </a:r>
            <a:r>
              <a:rPr lang="en-US" sz="1000" dirty="0">
                <a:solidFill>
                  <a:schemeClr val="bg2">
                    <a:lumMod val="50000"/>
                  </a:schemeClr>
                </a:solidFill>
                <a:latin typeface="Times New Roman" panose="02020603050405020304" pitchFamily="18" charset="0"/>
                <a:cs typeface="Times New Roman" panose="02020603050405020304" pitchFamily="18" charset="0"/>
              </a:rPr>
              <a:t>:  Given a set of exemplar image pairs, each representing a photo before and after pixel-level color and tone adjustments following a particular style, we                                    	wish to learn a computational model that can automatically adjust a novel input photo in the same style.</a:t>
            </a:r>
            <a:br>
              <a:rPr lang="en-US" sz="1000" dirty="0">
                <a:solidFill>
                  <a:schemeClr val="bg2">
                    <a:lumMod val="50000"/>
                  </a:schemeClr>
                </a:solidFill>
                <a:latin typeface="Times New Roman" panose="02020603050405020304" pitchFamily="18" charset="0"/>
                <a:cs typeface="Times New Roman" panose="02020603050405020304" pitchFamily="18" charset="0"/>
              </a:rPr>
            </a:br>
            <a:br>
              <a:rPr lang="en-US" sz="1050" dirty="0">
                <a:solidFill>
                  <a:schemeClr val="bg2">
                    <a:lumMod val="50000"/>
                  </a:schemeClr>
                </a:solidFill>
                <a:latin typeface="Times New Roman" panose="02020603050405020304" pitchFamily="18" charset="0"/>
                <a:cs typeface="Times New Roman" panose="02020603050405020304" pitchFamily="18" charset="0"/>
              </a:rPr>
            </a:br>
            <a:r>
              <a:rPr lang="en-US" sz="1000" dirty="0">
                <a:solidFill>
                  <a:schemeClr val="bg2">
                    <a:lumMod val="50000"/>
                  </a:schemeClr>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endParaRPr sz="1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487279" y="1798721"/>
            <a:ext cx="3200401" cy="2502296"/>
          </a:xfrm>
          <a:prstGeom prst="rect">
            <a:avLst/>
          </a:prstGeom>
        </p:spPr>
      </p:pic>
      <p:sp>
        <p:nvSpPr>
          <p:cNvPr id="4" name="TextBox 3"/>
          <p:cNvSpPr txBox="1"/>
          <p:nvPr/>
        </p:nvSpPr>
        <p:spPr>
          <a:xfrm>
            <a:off x="7249026" y="4457700"/>
            <a:ext cx="1257300" cy="307777"/>
          </a:xfrm>
          <a:prstGeom prst="rect">
            <a:avLst/>
          </a:prstGeom>
          <a:noFill/>
        </p:spPr>
        <p:txBody>
          <a:bodyPr wrap="square" rtlCol="0">
            <a:spAutoFit/>
          </a:bodyPr>
          <a:lstStyle/>
          <a:p>
            <a:r>
              <a:rPr lang="en-IN" dirty="0"/>
              <a:t>Abhishek rao</a:t>
            </a:r>
            <a:endParaRPr lang="en-IN"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993</Words>
  <Application>WPS Presentation</Application>
  <PresentationFormat>On-screen Show (16:9)</PresentationFormat>
  <Paragraphs>13</Paragraphs>
  <Slides>5</Slides>
  <Notes>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5</vt:i4>
      </vt:variant>
    </vt:vector>
  </HeadingPairs>
  <TitlesOfParts>
    <vt:vector size="23" baseType="lpstr">
      <vt:lpstr>Arial</vt:lpstr>
      <vt:lpstr>SimSun</vt:lpstr>
      <vt:lpstr>Wingdings</vt:lpstr>
      <vt:lpstr>Arial</vt:lpstr>
      <vt:lpstr>Roboto</vt:lpstr>
      <vt:lpstr>Times New Roman</vt:lpstr>
      <vt:lpstr>Microsoft YaHei</vt:lpstr>
      <vt:lpstr>Arial Unicode MS</vt:lpstr>
      <vt:lpstr>Malgun Gothic</vt:lpstr>
      <vt:lpstr>Microsoft YaHei Light</vt:lpstr>
      <vt:lpstr>Calibri</vt:lpstr>
      <vt:lpstr>Engravers MT</vt:lpstr>
      <vt:lpstr>Rockwell Condensed</vt:lpstr>
      <vt:lpstr>Rockwell</vt:lpstr>
      <vt:lpstr>Script MT Bold</vt:lpstr>
      <vt:lpstr>Segoe Print</vt:lpstr>
      <vt:lpstr>Geometric</vt:lpstr>
      <vt:lpstr>Package</vt:lpstr>
      <vt:lpstr>PowerPoint 演示文稿</vt:lpstr>
      <vt:lpstr>PowerPoint 演示文稿</vt:lpstr>
      <vt:lpstr>PowerPoint 演示文稿</vt:lpstr>
      <vt:lpstr>PowerPoint 演示文稿</vt:lpstr>
      <vt:lpstr>AUTOMATIC IMAGE STYLIZATION USING DEEP FULLY CONVOLUTIONAL NETWORKS :         Conventional automatic photo adjustment has difficulty in representing complex color transforms between images before and after adjustment.          Most of them merely model global color transforms without considering local semantic contexts.    Aim :  Given a set of exemplar image pairs, each representing a photo before and after pixel-level color and tone adjustments following a particular style, we                                    	wish to learn a computational model that can automatically adjust a novel input photo in the same style.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Madhurika Ganiger</cp:lastModifiedBy>
  <cp:revision>6</cp:revision>
  <dcterms:created xsi:type="dcterms:W3CDTF">2020-10-10T13:39:18Z</dcterms:created>
  <dcterms:modified xsi:type="dcterms:W3CDTF">2020-10-10T14:00:43Z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