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81" r:id="rId11"/>
    <p:sldId id="317" r:id="rId12"/>
    <p:sldId id="279" r:id="rId13"/>
    <p:sldId id="316" r:id="rId14"/>
    <p:sldId id="296" r:id="rId15"/>
    <p:sldId id="263" r:id="rId16"/>
    <p:sldId id="264" r:id="rId17"/>
    <p:sldId id="313" r:id="rId18"/>
    <p:sldId id="265" r:id="rId19"/>
    <p:sldId id="312" r:id="rId20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24"/>
    </p:embeddedFont>
    <p:embeddedFont>
      <p:font typeface="Maven Pro"/>
      <p:regular r:id="rId25"/>
    </p:embeddedFont>
    <p:embeddedFont>
      <p:font typeface="Nunito" panose="00000500000000000000"/>
      <p:regular r:id="rId26"/>
    </p:embeddedFont>
    <p:embeddedFont>
      <p:font typeface="Georgia" panose="02040502050405020303" charset="0"/>
      <p:regular r:id="rId27"/>
      <p:bold r:id="rId28"/>
      <p:italic r:id="rId29"/>
      <p:boldItalic r:id="rId30"/>
    </p:embeddedFont>
    <p:embeddedFont>
      <p:font typeface="Cambria" panose="0204050305040603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Agency FB" panose="020B0503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6.fntdata"/><Relationship Id="rId38" Type="http://schemas.openxmlformats.org/officeDocument/2006/relationships/font" Target="fonts/font15.fntdata"/><Relationship Id="rId37" Type="http://schemas.openxmlformats.org/officeDocument/2006/relationships/font" Target="fonts/font14.fntdata"/><Relationship Id="rId36" Type="http://schemas.openxmlformats.org/officeDocument/2006/relationships/font" Target="fonts/font13.fntdata"/><Relationship Id="rId35" Type="http://schemas.openxmlformats.org/officeDocument/2006/relationships/font" Target="fonts/font12.fntdata"/><Relationship Id="rId34" Type="http://schemas.openxmlformats.org/officeDocument/2006/relationships/font" Target="fonts/font11.fntdata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217c1e4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a217c1e4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6a217c1e4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6a217c1e4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6a217c1e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6a217c1e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a217c1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a217c1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a217c1e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a217c1e4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a217c1e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a217c1e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a217c1e4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6a217c1e4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a217c1e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6a217c1e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6a217c1e4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6a217c1e4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/>
            <a:r>
              <a:rPr lang="en-US" altLang="zh-CN" sz="1200"/>
              <a:t>Varun Bohara</a:t>
            </a:r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  <a:alpha val="95000"/>
          </a:schemeClr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16585" y="1034415"/>
            <a:ext cx="7911465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MINI PROJECT 2020-21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(15ECSW301)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1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Multimodal Hateful Meme Detection. 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endParaRPr lang="en-US" sz="32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08965" y="2957830"/>
            <a:ext cx="3898900" cy="189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Team  : </a:t>
            </a:r>
            <a:r>
              <a:rPr lang="en-US" sz="180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E5.</a:t>
            </a:r>
            <a:endParaRPr lang="en-US" sz="180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Guide : Dr P.G. Sunita Hiremath.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TEAM Members: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Varun Bohara.                01fe18bcs278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Sakshi Tahlani.               01fe18bcs271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Abhishek Rao.                 01fe18bcs297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* Madhurika Ganiger.       01fe18bcs284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203" t="12759" r="10440" b="8879"/>
          <a:stretch>
            <a:fillRect/>
          </a:stretch>
        </p:blipFill>
        <p:spPr>
          <a:xfrm>
            <a:off x="6960870" y="103505"/>
            <a:ext cx="2089150" cy="5772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Hateful Memes Challenge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2020, SEP 22    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Yuval Nirkin   Assaf Rabinowitz   Yoni Solel [3]</a:t>
            </a:r>
            <a:endParaRPr lang="en-US" altLang="zh-CN" sz="16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008" y="1331976"/>
            <a:ext cx="4032504" cy="4525963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Data Processing 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Text embedding :SBERT	         </a:t>
            </a:r>
            <a:endParaRPr kumimoji="0" lang="en-US" sz="11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Image Embedding: MobileNetV2 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Hypernetworks</a:t>
            </a:r>
            <a:endParaRPr kumimoji="0" lang="en-US" sz="1600" b="1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Decoder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</p:txBody>
      </p:sp>
      <p:sp>
        <p:nvSpPr>
          <p:cNvPr id="4099" name="Text Box 61"/>
          <p:cNvSpPr txBox="1"/>
          <p:nvPr/>
        </p:nvSpPr>
        <p:spPr>
          <a:xfrm>
            <a:off x="7183438" y="6167438"/>
            <a:ext cx="178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mbria" panose="02040503050406030204" charset="0"/>
              </a:rPr>
              <a:t>Varun Bohara</a:t>
            </a:r>
            <a:endParaRPr lang="en-US" altLang="zh-CN">
              <a:latin typeface="Cambria" panose="02040503050406030204" charset="0"/>
            </a:endParaRPr>
          </a:p>
        </p:txBody>
      </p:sp>
      <p:pic>
        <p:nvPicPr>
          <p:cNvPr id="6147" name="Picture 3"/>
          <p:cNvPicPr>
            <a:picLocks noGrp="1"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9200" y="1809750"/>
            <a:ext cx="6666865" cy="3058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8520430" cy="618490"/>
          </a:xfrm>
        </p:spPr>
        <p:txBody>
          <a:bodyPr/>
          <a:p>
            <a:r>
              <a:rPr lang="en-US" alt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		</a:t>
            </a:r>
            <a:r>
              <a:rPr 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Multimodal Hate Speech Detection in Memes.</a:t>
            </a:r>
            <a:r>
              <a:rPr lang="en-US" alt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[4]</a:t>
            </a:r>
            <a:br>
              <a:rPr 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</a:br>
            <a:r>
              <a:rPr lang="en-US" alt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	</a:t>
            </a:r>
            <a:br>
              <a:rPr 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rPr>
            </a:br>
            <a:endParaRPr lang="en-IN" sz="16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85" y="1167765"/>
            <a:ext cx="6024880" cy="1683385"/>
          </a:xfrm>
        </p:spPr>
        <p:txBody>
          <a:bodyPr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Architecture :</a:t>
            </a:r>
            <a:endParaRPr lang="en-IN" sz="13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  <a:p>
            <a:pPr marL="1143000" lvl="2" indent="-228600" algn="just">
              <a:lnSpc>
                <a:spcPct val="7000"/>
              </a:lnSpc>
              <a:buFont typeface="Wingdings" panose="05000000000000000000" pitchFamily="2" charset="2"/>
              <a:buChar char="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Using OCR – Extract the text of the image(pytesseract)</a:t>
            </a:r>
            <a:endParaRPr lang="en-IN" sz="13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Text Embeddings – BERT (bert-base-multilingual-cased.)</a:t>
            </a:r>
            <a:endParaRPr lang="en-IN" sz="13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Image Embeddings – VGG-16 (Pre-trained on ImageNet)  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2667635"/>
            <a:ext cx="6370320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05183"/>
            <a:ext cx="8520600" cy="572700"/>
          </a:xfrm>
        </p:spPr>
        <p:txBody>
          <a:bodyPr/>
          <a:lstStyle/>
          <a:p>
            <a:pPr algn="ctr"/>
            <a:r>
              <a:rPr lang="en-US" sz="1800" dirty="0">
                <a:latin typeface="Georgia" panose="02040502050405020303" charset="0"/>
                <a:cs typeface="Georgia" panose="02040502050405020303" charset="0"/>
                <a:sym typeface="+mn-ea"/>
              </a:rPr>
              <a:t>Multimodal Meme Dataset (MultiOFF) for Identifying Offensive Content in Image and Text [5]</a:t>
            </a:r>
            <a:br>
              <a:rPr lang="en-US" sz="1400" dirty="0">
                <a:latin typeface="Agency FB" panose="020B0503020202020204" charset="0"/>
                <a:cs typeface="Agency FB" panose="020B0503020202020204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Shardul Suryawanshi, Bharathi Raja Chakravarthi,</a:t>
            </a:r>
            <a:b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Mihael Arcan, Paul Buitelaar</a:t>
            </a:r>
            <a:br>
              <a:rPr lang="en-US" sz="1200" b="0" u="sng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1200" b="0" u="sng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523" y="2629046"/>
            <a:ext cx="2948354" cy="977900"/>
          </a:xfrm>
        </p:spPr>
        <p:txBody>
          <a:bodyPr/>
          <a:lstStyle/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Text Embedding : LSTM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Image Embedding : VGG16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Early Fusion Method 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endParaRPr lang="en-IN" altLang="en-US" sz="18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/>
          </a:p>
          <a:p>
            <a:endParaRPr lang="en-US" dirty="0"/>
          </a:p>
        </p:txBody>
      </p:sp>
      <p:pic>
        <p:nvPicPr>
          <p:cNvPr id="5" name="Content Placeholder 4" descr="Screenshot (54)"/>
          <p:cNvPicPr>
            <a:picLocks noGrp="1" noChangeAspect="1"/>
          </p:cNvPicPr>
          <p:nvPr>
            <p:ph sz="half" idx="1"/>
          </p:nvPr>
        </p:nvPicPr>
        <p:blipFill rotWithShape="1">
          <a:blip r:embed="rId1"/>
          <a:srcRect t="762"/>
          <a:stretch>
            <a:fillRect/>
          </a:stretch>
        </p:blipFill>
        <p:spPr>
          <a:xfrm>
            <a:off x="618490" y="1636294"/>
            <a:ext cx="5884578" cy="33802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    Proposed Methodology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87575" y="1633220"/>
            <a:ext cx="2330450" cy="2085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0"/>
          <p:cNvSpPr txBox="1"/>
          <p:nvPr/>
        </p:nvSpPr>
        <p:spPr>
          <a:xfrm>
            <a:off x="1049655" y="1584960"/>
            <a:ext cx="62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16600" y="3361690"/>
            <a:ext cx="744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45080" y="291020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Visual Module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(Inception v3)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32380" y="1953260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Text Module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(Sbert)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822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Decoder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12840" y="2922270"/>
            <a:ext cx="1905" cy="503555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61125" y="2661285"/>
            <a:ext cx="576000" cy="10160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2437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Performance Evaluation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18025" y="2671445"/>
            <a:ext cx="282575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279390" y="3674745"/>
            <a:ext cx="2436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Hateful/Non-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Hateful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04670" y="2088515"/>
            <a:ext cx="377825" cy="1460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78435" y="1883410"/>
            <a:ext cx="1883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Georgia" panose="02040502050405020303" charset="0"/>
                <a:cs typeface="Georgia" panose="02040502050405020303" charset="0"/>
              </a:rPr>
              <a:t>She hates Jews but  she didn't </a:t>
            </a:r>
            <a:endParaRPr lang="en-US" sz="10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1000">
                <a:latin typeface="Georgia" panose="02040502050405020303" charset="0"/>
                <a:cs typeface="Georgia" panose="02040502050405020303" charset="0"/>
              </a:rPr>
              <a:t>mean to say she hates Jews</a:t>
            </a:r>
            <a:endParaRPr lang="en-US" sz="1000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09750" y="3166745"/>
            <a:ext cx="377825" cy="1460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19" name="Content Placeholder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480" y="2936875"/>
            <a:ext cx="1652270" cy="1156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Requirement Analysis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655" y="840105"/>
            <a:ext cx="7030720" cy="4672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-US" sz="1400" b="1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Functional</a:t>
            </a:r>
            <a:endParaRPr lang="en-US" sz="1400" b="1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lnSpc>
                <a:spcPct val="2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generate image and text representations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classify the meme as hateful or non hateful using provided embeddings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generate the probability of the meme being hateful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comparable to the state of the art techniques.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Non Functional</a:t>
            </a:r>
            <a:endParaRPr lang="en-US" sz="1400" b="1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lnSpc>
                <a:spcPct val="4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should be atleast 70% accurate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should not under-perform on limited computing resources.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 building the system , the framework used should be Keras,on Linux platform.  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Use Case Diagram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99030" y="1243330"/>
            <a:ext cx="403225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655" y="1459484"/>
            <a:ext cx="7030720" cy="3401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[1]  Raul Gomez, Jaume Gibert, Lluis Gomez,Dimosthenis Karatzas : Exploring Hate Speech Detection in Multimodal Publications,WACV,2020</a:t>
            </a:r>
            <a:endParaRPr lang="en-IN" dirty="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[2] Fan Yang ,Xiaochang Peng ,Gargi Ghosh,Facebook Inc,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Exploring Deep Multimodal Fusion of Text and Photo for Hate Speech classification,2019</a:t>
            </a:r>
            <a:endParaRPr lang="en-US" altLang="en-IN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3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] Yuval Nirkin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 Assaf Rabinowitz 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Yoni Solel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  <a:sym typeface="+mn-ea"/>
              </a:rPr>
              <a:t>Hateful Memes Challenge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  <a:sym typeface="+mn-ea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Sep 22  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2020</a:t>
            </a:r>
            <a:br>
              <a:rPr lang="en-IN" dirty="0">
                <a:latin typeface="Georgia" panose="02040502050405020303" charset="0"/>
                <a:cs typeface="Georgia" panose="02040502050405020303" charset="0"/>
              </a:rPr>
            </a:b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       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https://nirkin.com/hateful-memes/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[4]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  <a:sym typeface="+mn-ea"/>
              </a:rPr>
              <a:t>Benet Oriol S`abat: Multimodal Hate Speech Detection in Memes,Universitat Polit`ecnica de Catalunya (UPC),2019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5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]  Shardul Suryawanshi, Bharathi Raja Chakravarthi,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Mihael Arcan, Paul Buitelaar : Multimodal Meme Dataset (MultiOFF) for Identifying Offensive Content in Image and Text,2020.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395" y="2199640"/>
            <a:ext cx="2657475" cy="743585"/>
          </a:xfrm>
        </p:spPr>
        <p:txBody>
          <a:bodyPr/>
          <a:p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THANK YOU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655" y="845185"/>
            <a:ext cx="7030720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Outline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655" y="1614297"/>
            <a:ext cx="7030720" cy="3371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INTRODUCTION AND MOTIVATION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PROBLEM STATEMENT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OBJECTIVES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LITERATURE SURVEY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PROPOSED METHODOLOGY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REQUIREMENT ANALYSIS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REFERENCES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78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Introduction and Motivation</a:t>
            </a:r>
            <a:endParaRPr lang="en-US" dirty="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655" y="1384300"/>
            <a:ext cx="7030720" cy="313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A meme is an idea, behavior, or style that becomes a trend and spreads by means of imitation from person to person within a culture and often carries symbolic meaning representing a particular phenomenon or theme.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Rise of memes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:  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2635250"/>
            <a:ext cx="4787900" cy="2199005"/>
          </a:xfrm>
          <a:prstGeom prst="rect">
            <a:avLst/>
          </a:prstGeom>
        </p:spPr>
      </p:pic>
      <p:pic>
        <p:nvPicPr>
          <p:cNvPr id="3" name="Picture 2" descr="04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70" y="2156460"/>
            <a:ext cx="2948940" cy="25596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rcRect r="9065" b="23937"/>
          <a:stretch>
            <a:fillRect/>
          </a:stretch>
        </p:blipFill>
        <p:spPr>
          <a:xfrm>
            <a:off x="3387090" y="2821940"/>
            <a:ext cx="2790190" cy="2197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857250"/>
            <a:ext cx="3102610" cy="2255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30" y="877570"/>
            <a:ext cx="2692400" cy="2197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622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655" y="1221740"/>
            <a:ext cx="7030720" cy="6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To develop multimodal architecture which classifies the memes as hateful or non hateful.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			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37385" y="4142105"/>
            <a:ext cx="645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40575" y="3937000"/>
            <a:ext cx="77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00875" y="2958465"/>
            <a:ext cx="1167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Non Hateful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2184400"/>
            <a:ext cx="2809240" cy="1963420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4081145" y="2825115"/>
            <a:ext cx="2262505" cy="575945"/>
          </a:xfrm>
          <a:prstGeom prst="cub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Multimodal Architecture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22040" y="3155950"/>
            <a:ext cx="432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37935" y="3117215"/>
            <a:ext cx="684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Objectives</a:t>
            </a:r>
            <a:br>
              <a:rPr lang="en-US" dirty="0">
                <a:latin typeface="Georgia" panose="02040502050405020303" charset="0"/>
                <a:cs typeface="Cambria" panose="02040503050406030204" charset="0"/>
                <a:sym typeface="+mn-ea"/>
              </a:rPr>
            </a:br>
            <a:br>
              <a:rPr lang="en-US" dirty="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655" y="1878330"/>
            <a:ext cx="7030720" cy="168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generate embeddings of image and text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fuse the text and image embeddings and build a classifier.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evaluate the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performance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of the multimodal architecture.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compare proposed architecture with state-of-art technique.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46933" y="2105123"/>
            <a:ext cx="7030720" cy="53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Literature Survey 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4" y="305074"/>
            <a:ext cx="8833339" cy="482550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u="sng" dirty="0">
                <a:latin typeface="Georgia" panose="02040502050405020303" charset="0"/>
                <a:cs typeface="Georgia" panose="02040502050405020303" charset="0"/>
              </a:rPr>
              <a:t>Exploring Hate Speech Detection in Multimodal Publications ( WACV, 2020) </a:t>
            </a:r>
            <a:r>
              <a:rPr lang="en-US" sz="1600" b="1" dirty="0">
                <a:latin typeface="Georgia" panose="02040502050405020303" charset="0"/>
                <a:cs typeface="Georgia" panose="02040502050405020303" charset="0"/>
              </a:rPr>
              <a:t>[1]</a:t>
            </a:r>
            <a:endParaRPr lang="en-IN" sz="1200" b="1" dirty="0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latin typeface="Georgia" panose="02040502050405020303" charset="0"/>
                <a:cs typeface="Georgia" panose="02040502050405020303" charset="0"/>
              </a:rPr>
              <a:t>TKM</a:t>
            </a:r>
            <a:r>
              <a:rPr lang="en-IN" sz="1200" dirty="0">
                <a:latin typeface="Georgia" panose="02040502050405020303" charset="0"/>
                <a:cs typeface="Georgia" panose="02040502050405020303" charset="0"/>
              </a:rPr>
              <a:t>( Textual Kernels Model ): </a:t>
            </a: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A25B-082D-42BE-9910-664729240837}" type="slidenum">
              <a:rPr lang="en-IN" smtClean="0"/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3" t="878" r="69" b="616"/>
          <a:stretch>
            <a:fillRect/>
          </a:stretch>
        </p:blipFill>
        <p:spPr>
          <a:xfrm>
            <a:off x="685800" y="967308"/>
            <a:ext cx="6710846" cy="40677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69925" y="2394659"/>
            <a:ext cx="180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Inception Model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LSTM Model 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Kernel </a:t>
            </a:r>
            <a:endParaRPr lang="en-IN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50" y="216425"/>
            <a:ext cx="8520600" cy="572700"/>
          </a:xfrm>
        </p:spPr>
        <p:txBody>
          <a:bodyPr/>
          <a:p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Exploring Deep Multimodal Fusion of Text and Photo for Hate Speech 	    			classification[2]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665" y="1551940"/>
            <a:ext cx="3343275" cy="2456815"/>
          </a:xfrm>
        </p:spPr>
        <p:txBody>
          <a:bodyPr/>
          <a:p>
            <a:pPr>
              <a:buFont typeface="Wingdings" panose="05000000000000000000" charset="0"/>
              <a:buChar char="ü"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Text: Convolutional classification model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Attention mechanism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Fusion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500" y="1017905"/>
            <a:ext cx="5804535" cy="3910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3528</Words>
  <Application>WPS Presentation</Application>
  <PresentationFormat>On-screen Show (16:9)</PresentationFormat>
  <Paragraphs>178</Paragraphs>
  <Slides>17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Arial</vt:lpstr>
      <vt:lpstr>Maven Pro</vt:lpstr>
      <vt:lpstr>Nunito</vt:lpstr>
      <vt:lpstr>Georgia</vt:lpstr>
      <vt:lpstr>Wingdings</vt:lpstr>
      <vt:lpstr>Cambria</vt:lpstr>
      <vt:lpstr>Calibri</vt:lpstr>
      <vt:lpstr>Agency FB</vt:lpstr>
      <vt:lpstr>Microsoft YaHei</vt:lpstr>
      <vt:lpstr>Arial Unicode MS</vt:lpstr>
      <vt:lpstr>Momentum</vt:lpstr>
      <vt:lpstr> MINI PROJECT 2020-21 (15ECSW301) Multimodal Hateful Meme Detection.  </vt:lpstr>
      <vt:lpstr>Outline</vt:lpstr>
      <vt:lpstr>Introduction and Motivation</vt:lpstr>
      <vt:lpstr>PowerPoint 演示文稿</vt:lpstr>
      <vt:lpstr>Problem Statement </vt:lpstr>
      <vt:lpstr>Objectives  </vt:lpstr>
      <vt:lpstr>Literature Survey  </vt:lpstr>
      <vt:lpstr>PowerPoint 演示文稿</vt:lpstr>
      <vt:lpstr>Exploring Deep Multimodal Fusion of Text and Photo for Hate Speech classification[2]</vt:lpstr>
      <vt:lpstr>Hateful Memes Challenge 2020, SEP 22     Yuval Nirkin   Assaf Rabinowitz   Yoni Solel [3]</vt:lpstr>
      <vt:lpstr>Multimodal Hate Speech Detection in Memes.[4] 	 </vt:lpstr>
      <vt:lpstr>Multimodal Meme Dataset (MultiOFF) for Identifying Offensive Content in Image and Text [5] Shardul Suryawanshi, Bharathi Raja Chakravarthi, Mihael Arcan, Paul Buitelaar </vt:lpstr>
      <vt:lpstr>     Proposed Methodology </vt:lpstr>
      <vt:lpstr>Requirement Analysis </vt:lpstr>
      <vt:lpstr>Use Case Diagram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_x000b_MINI PROJECT 2020-21 (15ECSW301) Meme Classification </dc:title>
  <dc:creator/>
  <cp:lastModifiedBy>Admin</cp:lastModifiedBy>
  <cp:revision>65</cp:revision>
  <dcterms:created xsi:type="dcterms:W3CDTF">2020-11-01T18:11:00Z</dcterms:created>
  <dcterms:modified xsi:type="dcterms:W3CDTF">2020-11-04T02:44:14Z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