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8" r:id="rId5"/>
    <p:sldId id="259" r:id="rId6"/>
    <p:sldId id="260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1334"/>
      </p:cViewPr>
      <p:guideLst>
        <p:guide orient="horz" pos="2159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C7A6-D359-43EB-A5EF-E04DB6E81D1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1B830-62D1-4319-9804-D7CC6F1067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DC7A6-D359-43EB-A5EF-E04DB6E81D15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N" sz="6000" dirty="0">
                <a:latin typeface="Agency FB" panose="020B0503020202020204" pitchFamily="34" charset="0"/>
              </a:rPr>
            </a:br>
            <a:r>
              <a:rPr lang="en-US" altLang="en-IN" sz="6000" dirty="0">
                <a:latin typeface="Agency FB" panose="020B0503020202020204" pitchFamily="34" charset="0"/>
              </a:rPr>
              <a:t>Deep Learning Specialisation</a:t>
            </a:r>
            <a:br>
              <a:rPr lang="en-US" altLang="en-IN" sz="6000" dirty="0">
                <a:latin typeface="Agency FB" panose="020B0503020202020204" pitchFamily="34" charset="0"/>
              </a:rPr>
            </a:br>
            <a:r>
              <a:rPr lang="en-IN" sz="3200" dirty="0">
                <a:latin typeface="Agency FB" panose="020B0503020202020204" pitchFamily="34" charset="0"/>
                <a:sym typeface="+mn-ea"/>
              </a:rPr>
              <a:t>TOPICS COVERED</a:t>
            </a:r>
            <a:br>
              <a:rPr lang="en-IN" sz="3200" dirty="0">
                <a:latin typeface="Agency FB" panose="020B0503020202020204" pitchFamily="34" charset="0"/>
                <a:sym typeface="+mn-ea"/>
              </a:rPr>
            </a:br>
            <a:br>
              <a:rPr lang="en-US" altLang="en-IN" sz="3200">
                <a:latin typeface="Agency FB" panose="020B0503020202020204" pitchFamily="34" charset="0"/>
                <a:sym typeface="+mn-ea"/>
              </a:rPr>
            </a:br>
            <a:r>
              <a:rPr lang="en-US" altLang="en-IN" sz="3200">
                <a:latin typeface="Agency FB" panose="020B0503020202020204" pitchFamily="34" charset="0"/>
                <a:sym typeface="+mn-ea"/>
              </a:rPr>
              <a:t>heasdfaasdgasdg</a:t>
            </a:r>
            <a:endParaRPr lang="en-US" altLang="en-IN" sz="3200" dirty="0">
              <a:latin typeface="Agency FB" panose="020B0503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593558" y="374519"/>
            <a:ext cx="11085095" cy="759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2</a:t>
            </a:r>
            <a:r>
              <a:rPr lang="en-IN" sz="1600" dirty="0"/>
              <a:t> </a:t>
            </a:r>
            <a:r>
              <a:rPr lang="en-IN" sz="1800" dirty="0"/>
              <a:t>: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Open Sans"/>
              </a:rPr>
              <a:t>Improving Deep Neural Networks: Hyperparameter tuning, 	Regularization and Optimization</a:t>
            </a:r>
            <a:endParaRPr lang="en-US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57989" y="1001680"/>
            <a:ext cx="1075623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Train/Dev/Test sets, Bias and Variance.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Regularization – Frobenius norm, Dropout, Early stopping.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Normalizing inputs, Weight initialization(ReLU , tanh), Gradient checking.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Optimization algorithms – Mini-batch gradient descent, Gradient descent with momentum, RMSprop, Adam.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Hyperparameter tuning, Batch normalization(Why does batch norm work ?), Softmax regression.</a:t>
            </a:r>
            <a:endParaRPr lang="en-IN" dirty="0"/>
          </a:p>
        </p:txBody>
      </p:sp>
      <p:sp>
        <p:nvSpPr>
          <p:cNvPr id="9" name="Title 1"/>
          <p:cNvSpPr txBox="1"/>
          <p:nvPr/>
        </p:nvSpPr>
        <p:spPr>
          <a:xfrm>
            <a:off x="593558" y="2628034"/>
            <a:ext cx="7020009" cy="586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3 : 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Open Sans"/>
              </a:rPr>
              <a:t>Structuring Machine Learning Projects</a:t>
            </a:r>
            <a:endParaRPr lang="en-IN" sz="1600" b="1" i="0" dirty="0">
              <a:solidFill>
                <a:srgbClr val="1F1F1F"/>
              </a:solidFill>
              <a:effectLst/>
              <a:latin typeface="Open Sans"/>
            </a:endParaRPr>
          </a:p>
          <a:p>
            <a:endParaRPr lang="en-IN" sz="1600" b="1" dirty="0">
              <a:latin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989" y="3105216"/>
            <a:ext cx="1075623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Orthogonalization, Satisficing and optimizing metric.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Comparing to human – level performance(Human Error, Training Error, Dev Error).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Error analysis, Mismatched training set and dev/test sets.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Transfer learning, End-to-end deep learning 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3558" y="4469773"/>
            <a:ext cx="10756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omic Sans MS" panose="030F0702030302020204" charset="0"/>
                <a:cs typeface="Comic Sans MS" panose="030F0702030302020204" charset="0"/>
              </a:rPr>
              <a:t>COURSE 4 : </a:t>
            </a:r>
            <a:r>
              <a:rPr lang="en-US" sz="1600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Convolutional Neural Network</a:t>
            </a:r>
            <a:r>
              <a:rPr lang="en-IN" sz="1600" b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endParaRPr lang="en-IN" sz="1600" b="1" dirty="0">
              <a:latin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84" y="4863114"/>
            <a:ext cx="1075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Padding, Strided Convolutions.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Classic Networks. 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Inception Network.</a:t>
            </a:r>
            <a:endParaRPr lang="en-IN" dirty="0"/>
          </a:p>
          <a:p>
            <a:pPr marL="342900" indent="-342900">
              <a:buAutoNum type="arabicPeriod" startAt="3"/>
            </a:pPr>
            <a:r>
              <a:rPr lang="en-IN" dirty="0"/>
              <a:t>Detection Algorithms – Object localization, Landmark detection, Sliding window, YOLO. 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452" y="601579"/>
            <a:ext cx="10395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Comic Sans MS" panose="030F0702030302020204" charset="0"/>
                <a:cs typeface="Comic Sans MS" panose="030F0702030302020204" charset="0"/>
              </a:rPr>
              <a:t>COURSE 5 : </a:t>
            </a:r>
            <a:r>
              <a:rPr lang="en-IN" b="1" dirty="0">
                <a:solidFill>
                  <a:srgbClr val="1F1F1F"/>
                </a:solidFill>
                <a:latin typeface="Open Sans"/>
                <a:cs typeface="Comic Sans MS" panose="030F0702030302020204" charset="0"/>
              </a:rPr>
              <a:t>Sequence Models</a:t>
            </a:r>
            <a:endParaRPr lang="en-IN" b="1" dirty="0">
              <a:solidFill>
                <a:srgbClr val="1F1F1F"/>
              </a:solidFill>
              <a:latin typeface="Open Sans"/>
              <a:cs typeface="Comic Sans MS" panose="030F0702030302020204" charset="0"/>
            </a:endParaRPr>
          </a:p>
          <a:p>
            <a:endParaRPr lang="en-IN" sz="1800" b="1" i="0" dirty="0">
              <a:solidFill>
                <a:srgbClr val="1F1F1F"/>
              </a:solidFill>
              <a:effectLst/>
              <a:latin typeface="Open Sans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Open Sans"/>
              </a:rPr>
              <a:t>       </a:t>
            </a:r>
            <a:r>
              <a:rPr lang="en-IN" sz="1800" i="0" dirty="0">
                <a:solidFill>
                  <a:srgbClr val="1F1F1F"/>
                </a:solidFill>
                <a:effectLst/>
                <a:latin typeface="Open Sans"/>
              </a:rPr>
              <a:t>1.  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not standard networks ?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  Different types of RNNs.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  Language model and Sequence generation.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  GRU and LSTM.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  Word Embeddings.</a:t>
            </a:r>
            <a:endParaRPr lang="en-IN" dirty="0">
              <a:solidFill>
                <a:srgbClr val="1F1F1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1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i="0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  Sequence-to-sequence architecture, Beam algorithm, Error analysis in beam search.</a:t>
            </a:r>
            <a:endParaRPr lang="en-IN" sz="180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  Attention model.</a:t>
            </a:r>
            <a:endParaRPr lang="en-IN" sz="1800" b="1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3234" y="5813597"/>
            <a:ext cx="23662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50000"/>
                  </a:schemeClr>
                </a:solidFill>
              </a:rPr>
              <a:t>Abhishek Rao</a:t>
            </a:r>
            <a:endParaRPr lang="en-IN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1690" y="339725"/>
            <a:ext cx="11047730" cy="592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en-IN" altLang="en-US" sz="1600" b="1" dirty="0">
                <a:latin typeface="Brush Script MT" panose="03060802040406070304" charset="0"/>
                <a:cs typeface="Brush Script MT" panose="03060802040406070304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1:</a:t>
            </a:r>
            <a:r>
              <a:rPr lang="en-IN" altLang="en-US" sz="1600" b="1" dirty="0">
                <a:latin typeface="Rockwell Extra Bold" panose="02060903040505020403" charset="0"/>
                <a:cs typeface="Rockwell Extra Bold" panose="02060903040505020403" charset="0"/>
                <a:sym typeface="+mn-ea"/>
              </a:rPr>
              <a:t> </a:t>
            </a: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Neural Networks and deep learning:</a:t>
            </a:r>
            <a:endParaRPr lang="en-IN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dirty="0">
                <a:sym typeface="+mn-ea"/>
              </a:rPr>
              <a:t>1</a:t>
            </a:r>
            <a:r>
              <a:rPr lang="en-IN" altLang="en-US" dirty="0">
                <a:sym typeface="+mn-ea"/>
              </a:rPr>
              <a:t>.  How to build a neural network for classification 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2.  Shapes and sizes of training data and parameters.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4.  Forward and Backward propagation.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5.  Vectorization.</a:t>
            </a:r>
            <a:endParaRPr lang="en-IN" altLang="en-US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None/>
            </a:pPr>
            <a:endParaRPr lang="en-IN" altLang="en-US" sz="1600" b="1" dirty="0">
              <a:latin typeface="Segoe Print" panose="02000600000000000000" charset="0"/>
              <a:cs typeface="Segoe Print" panose="02000600000000000000" charset="0"/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Course 2</a:t>
            </a:r>
            <a:r>
              <a:rPr lang="en-US" sz="1600" b="1" dirty="0">
                <a:latin typeface="Segoe Print" panose="02000600000000000000" charset="0"/>
                <a:cs typeface="Segoe Print" panose="02000600000000000000" charset="0"/>
                <a:sym typeface="+mn-ea"/>
              </a:rPr>
              <a:t>: Improving Deep Neural Networks: Hyperparameter tuning, Regularization and Optimization: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1.  Regularization – Frobenius norm, Dropout, Early stopping.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2.  Concept of weight decay.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3.  Methods to reduce overfitting and why we need to normalize inputs. 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600" dirty="0">
                <a:sym typeface="+mn-ea"/>
              </a:rPr>
              <a:t>4.  Situations where we need to choose GD and mini-batch GD.</a:t>
            </a:r>
            <a:endParaRPr lang="en-IN" sz="1600" dirty="0">
              <a:sym typeface="+mn-ea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>
                <a:latin typeface="Segoe Print" panose="02000600000000000000" charset="0"/>
                <a:cs typeface="Segoe Print" panose="02000600000000000000" charset="0"/>
                <a:sym typeface="+mn-ea"/>
              </a:rPr>
              <a:t>COURSE 3- Structuring ML projects</a:t>
            </a:r>
            <a:endParaRPr lang="en-US" sz="1600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Orthogonalisation.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Satisficing and optimising metric.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Situations where we need to use dev / test set and metrices.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Reducing bias and varience.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Error analysis.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altLang="en-US" sz="1600">
                <a:sym typeface="+mn-ea"/>
              </a:rPr>
              <a:t>Choosing training and testing on different distributions.</a:t>
            </a:r>
            <a:endParaRPr lang="en-US" sz="16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>
                <a:sym typeface="+mn-ea"/>
              </a:rPr>
              <a:t>Transfer learning and multi-tast learnig.</a:t>
            </a: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 b="1">
                <a:latin typeface="Segoe Print" panose="02000600000000000000" charset="0"/>
                <a:cs typeface="Segoe Print" panose="02000600000000000000" charset="0"/>
              </a:rPr>
              <a:t>COURSE 4: Convolutional neural network.</a:t>
            </a:r>
            <a:endParaRPr lang="en-IN" alt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latin typeface="Segoe Print" panose="02000600000000000000" charset="0"/>
                <a:cs typeface="Segoe Print" panose="02000600000000000000" charset="0"/>
              </a:rPr>
              <a:t>1.</a:t>
            </a:r>
            <a:r>
              <a:rPr lang="en-IN" altLang="en-US" sz="1600">
                <a:cs typeface="+mn-lt"/>
              </a:rPr>
              <a:t>  Convolution,padding, types of layer in convolutional network.</a:t>
            </a:r>
            <a:endParaRPr lang="en-IN" altLang="en-US" sz="1600"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1600">
                <a:cs typeface="+mn-lt"/>
              </a:rPr>
              <a:t>2.  Implementation of sliding window.</a:t>
            </a:r>
            <a:endParaRPr lang="en-US" sz="1600" b="1">
              <a:latin typeface="Segoe Print" panose="02000600000000000000" charset="0"/>
              <a:cs typeface="Segoe Print" panose="02000600000000000000" charset="0"/>
            </a:endParaRPr>
          </a:p>
          <a:p>
            <a:pPr indent="0" algn="l">
              <a:lnSpc>
                <a:spcPct val="80000"/>
              </a:lnSpc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                                                                                                      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Madhurika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Ganiger</a:t>
            </a:r>
            <a:endParaRPr lang="en-US" sz="2000" b="1" dirty="0" err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6460" y="1181100"/>
            <a:ext cx="4133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b="1" dirty="0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270" y="339725"/>
            <a:ext cx="1191831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1:</a:t>
            </a:r>
            <a:r>
              <a:rPr lang="en-IN" b="1" i="1" dirty="0">
                <a:latin typeface="Comic Sans MS" panose="030F0702030302020204" charset="0"/>
                <a:cs typeface="Comic Sans MS" panose="030F0702030302020204" charset="0"/>
              </a:rPr>
              <a:t> Neural Networks and Deep Learning:</a:t>
            </a:r>
            <a:endParaRPr lang="en-IN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Supervised learning with neural network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Binary Classification and Logistic Regression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Descent and Vectorization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Neural Network Representation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Forward and Backpropagation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Parameters vs. Hyperparameters</a:t>
            </a:r>
            <a:endParaRPr lang="en-US" dirty="0"/>
          </a:p>
          <a:p>
            <a:pPr marL="342900" indent="-342900"/>
            <a:endParaRPr lang="en-US" dirty="0"/>
          </a:p>
          <a:p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Course 2:</a:t>
            </a:r>
            <a:r>
              <a:rPr lang="en-US" i="1" dirty="0"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b="1" i="1" dirty="0">
                <a:latin typeface="Comic Sans MS" panose="030F0702030302020204" charset="0"/>
                <a:cs typeface="Comic Sans MS" panose="030F0702030302020204" charset="0"/>
              </a:rPr>
              <a:t>Improving Deep Neural Networks: Hyperparameter tuning, Regularization and Optimization:</a:t>
            </a:r>
            <a:endParaRPr lang="en-US" b="1" i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Train / Validation and Test Sets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Bias/Variance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Regularization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 Normalizing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Gradient Checking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Mini batch Gradient descent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Learning rate decay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Tuning process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Softmax Regression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																	            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Sakshi Tahlani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505" y="692150"/>
            <a:ext cx="11038205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3- Structuring ML projects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Single Number Evaluation Matrix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Satisficing and optimising metric.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How to set out train/dev and test distributions and also their sizes.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Train and testing on different distribution.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What is avoidable bias and why is human-level performance required.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Role of training dev set.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Surpassing human-level performance.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End to end learning 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4-Convolutional Nueral Network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is padding considered on the input.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convolution works better than neural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Inception network.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909955" y="397510"/>
            <a:ext cx="1103820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</a:rPr>
              <a:t>YOLO Detection Algorithm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Object detection using conv net.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Bounding box predictions 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Intersection over union 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Non max supression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Anchor box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b="1" i="1">
                <a:latin typeface="Comic Sans MS" panose="030F0702030302020204" charset="0"/>
                <a:cs typeface="Comic Sans MS" panose="030F0702030302020204" charset="0"/>
                <a:sym typeface="+mn-ea"/>
              </a:rPr>
              <a:t>COURSE 5-Sequence Models</a:t>
            </a:r>
            <a:endParaRPr lang="en-US" b="1" i="1">
              <a:latin typeface="Comic Sans MS" panose="030F0702030302020204" charset="0"/>
              <a:cs typeface="Comic Sans MS" panose="030F070203030202020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Why RNNs model are preferable over standard neural network model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Different types of RNN models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Language modeling and sequence generation.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Sampling novel sequences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Vanishing gradients with RNNs ,GRU and LSTM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Generating embedding vector , Analogies 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Context and target embedding words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Word2Vec model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Negative sampling 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b="1" dirty="0"/>
          </a:p>
          <a:p>
            <a:pPr lvl="8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						   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Varun Bohara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4208</Words>
  <Application>WPS Presentation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Agency FB</vt:lpstr>
      <vt:lpstr>Trebuchet MS</vt:lpstr>
      <vt:lpstr>Comic Sans MS</vt:lpstr>
      <vt:lpstr>Open Sans</vt:lpstr>
      <vt:lpstr>Segoe Print</vt:lpstr>
      <vt:lpstr>Brush Script MT</vt:lpstr>
      <vt:lpstr>Mongolian Baiti</vt:lpstr>
      <vt:lpstr>Rockwell Extra Bold</vt:lpstr>
      <vt:lpstr>Arial Black</vt:lpstr>
      <vt:lpstr>Microsoft YaHei</vt:lpstr>
      <vt:lpstr>Arial Unicode MS</vt:lpstr>
      <vt:lpstr>Calibri Light</vt:lpstr>
      <vt:lpstr>Retrospect</vt:lpstr>
      <vt:lpstr> Deep Learning Specialisation TOPICS COVERED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 COVERED</dc:title>
  <dc:creator>Abhishek rao</dc:creator>
  <cp:lastModifiedBy>Admin</cp:lastModifiedBy>
  <cp:revision>41</cp:revision>
  <dcterms:created xsi:type="dcterms:W3CDTF">2020-09-11T17:59:00Z</dcterms:created>
  <dcterms:modified xsi:type="dcterms:W3CDTF">2020-09-28T15:46:07Z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