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5" r:id="rId4"/>
    <p:sldId id="271" r:id="rId5"/>
    <p:sldId id="272" r:id="rId6"/>
    <p:sldId id="257" r:id="rId7"/>
    <p:sldId id="269" r:id="rId8"/>
    <p:sldId id="270" r:id="rId9"/>
    <p:sldId id="266" r:id="rId10"/>
    <p:sldId id="267" r:id="rId11"/>
    <p:sldId id="268" r:id="rId12"/>
    <p:sldId id="263" r:id="rId13"/>
    <p:sldId id="264" r:id="rId14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6"/>
      <p:bold r:id="rId17"/>
      <p:italic r:id="rId18"/>
      <p:boldItalic r:id="rId19"/>
    </p:embeddedFont>
    <p:embeddedFont>
      <p:font typeface="Economica" panose="020B0604020202020204" charset="0"/>
      <p:regular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82" y="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f0f4aeee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f0f4aeee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f0f4aeee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f0f4aeee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f0f4aeee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f0f4aeee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7136-5B48-4F29-B410-30CE51B8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5A3DC-C0EB-4B88-B221-43CAEAF42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4166-1E9D-4C5B-97E4-2BF3E6BE1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ADE1-27EE-4014-B194-B389A1EA2F57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01D60-9FE2-49B3-A001-BA053DDB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B1855-B131-4E63-99F3-46C8AE14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659B-BF6E-4DE8-8DA1-709FC145E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17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 panose="020B0606030504020204"/>
              <a:buChar char="●"/>
              <a:defRPr sz="180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●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●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11.10830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Mini -Project </a:t>
            </a:r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533400" y="1383323"/>
            <a:ext cx="8610600" cy="35769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latin typeface="Cambria" panose="02040503050406030204" charset="0"/>
                <a:cs typeface="Cambria" panose="02040503050406030204" charset="0"/>
              </a:rPr>
              <a:t>Our goal is to predict whether a meme is hateful or non-hateful. This is a binary classification problem with multimodal input data consisting of the meme image itself (the image mode) and a string representing the text in the meme image (the text mode).</a:t>
            </a: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702"/>
            <a:ext cx="8520600" cy="831300"/>
          </a:xfrm>
        </p:spPr>
        <p:txBody>
          <a:bodyPr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Sub-Tasks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46" y="894749"/>
            <a:ext cx="8520600" cy="4046527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Categorization of Memes :</a:t>
            </a:r>
            <a:endParaRPr lang="en-US" sz="1400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1600" dirty="0"/>
              <a:t>Task 2 </a:t>
            </a:r>
            <a:r>
              <a:rPr lang="en-US" dirty="0"/>
              <a:t>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Reasoning Of Memes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38C8-A456-4AEF-88CD-57DDDE243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38" y="1992496"/>
            <a:ext cx="8520600" cy="831300"/>
          </a:xfrm>
        </p:spPr>
        <p:txBody>
          <a:bodyPr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 </a:t>
            </a:r>
          </a:p>
        </p:txBody>
      </p:sp>
    </p:spTree>
    <p:extLst>
      <p:ext uri="{BB962C8B-B14F-4D97-AF65-F5344CB8AC3E}">
        <p14:creationId xmlns:p14="http://schemas.microsoft.com/office/powerpoint/2010/main" val="397026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5331-CA32-4D2D-B52D-914EBAB7F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ADEE7-BD60-4E3F-ACB4-8112B44871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315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0D96EE-CFDB-4427-AE33-252EBB2FE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7" r="10628"/>
          <a:stretch/>
        </p:blipFill>
        <p:spPr>
          <a:xfrm>
            <a:off x="281354" y="833612"/>
            <a:ext cx="4489938" cy="4238651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6175FDE-B4D3-4DB9-8143-CCC67BE4F807}"/>
              </a:ext>
            </a:extLst>
          </p:cNvPr>
          <p:cNvSpPr txBox="1">
            <a:spLocks/>
          </p:cNvSpPr>
          <p:nvPr/>
        </p:nvSpPr>
        <p:spPr>
          <a:xfrm>
            <a:off x="2159113" y="164125"/>
            <a:ext cx="5224357" cy="728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Deep Multimodal Fusion of Text and Photo for Hate Speech Classification </a:t>
            </a:r>
          </a:p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Third Workshop on Abusive Language Online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endParaRPr lang="en-I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EAB881-23FE-4EAC-9606-69A60B9C98D9}"/>
              </a:ext>
            </a:extLst>
          </p:cNvPr>
          <p:cNvSpPr txBox="1"/>
          <p:nvPr/>
        </p:nvSpPr>
        <p:spPr>
          <a:xfrm>
            <a:off x="5058508" y="2094696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MLP-W : Serves as solution for fine-tuning word embeddings to hate speech domain.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Gated Summation </a:t>
            </a:r>
          </a:p>
        </p:txBody>
      </p:sp>
    </p:spTree>
    <p:extLst>
      <p:ext uri="{BB962C8B-B14F-4D97-AF65-F5344CB8AC3E}">
        <p14:creationId xmlns:p14="http://schemas.microsoft.com/office/powerpoint/2010/main" val="2897330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16990" cy="611197"/>
          </a:xfrm>
        </p:spPr>
        <p:txBody>
          <a:bodyPr/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sz="1800" b="1" dirty="0"/>
              <a:t>From Recognition to Cognition: Visual Commonsense Reasoning 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392" y="1555531"/>
            <a:ext cx="8432907" cy="302369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Screenshot (114).png"/>
          <p:cNvPicPr>
            <a:picLocks noChangeAspect="1"/>
          </p:cNvPicPr>
          <p:nvPr/>
        </p:nvPicPr>
        <p:blipFill>
          <a:blip r:embed="rId2"/>
          <a:srcRect l="1379" t="23282" r="1724" b="34807"/>
          <a:stretch>
            <a:fillRect/>
          </a:stretch>
        </p:blipFill>
        <p:spPr>
          <a:xfrm>
            <a:off x="0" y="1508983"/>
            <a:ext cx="9144000" cy="21546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5685" y="729343"/>
            <a:ext cx="2997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3"/>
              </a:rPr>
              <a:t>https://arxiv.org/pdf/1811.10830.pdf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61257" y="1153885"/>
            <a:ext cx="3599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 : Visual Commonsense Reasoning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15686" y="3788229"/>
            <a:ext cx="6894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Collected from Large Scale Movie Description Challenge and YouTube movie clips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List of objects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A query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A set of N responses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15).png"/>
          <p:cNvPicPr>
            <a:picLocks noChangeAspect="1"/>
          </p:cNvPicPr>
          <p:nvPr/>
        </p:nvPicPr>
        <p:blipFill>
          <a:blip r:embed="rId2"/>
          <a:srcRect l="49310" t="31254" r="10920" b="33990"/>
          <a:stretch>
            <a:fillRect/>
          </a:stretch>
        </p:blipFill>
        <p:spPr>
          <a:xfrm>
            <a:off x="136635" y="420415"/>
            <a:ext cx="3930869" cy="20600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8677" y="0"/>
            <a:ext cx="2044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Adversarial Matching </a:t>
            </a:r>
            <a:endParaRPr lang="en-IN" b="1" dirty="0"/>
          </a:p>
        </p:txBody>
      </p:sp>
      <p:pic>
        <p:nvPicPr>
          <p:cNvPr id="4" name="Picture 3" descr="Screenshot (116).png"/>
          <p:cNvPicPr>
            <a:picLocks noChangeAspect="1"/>
          </p:cNvPicPr>
          <p:nvPr/>
        </p:nvPicPr>
        <p:blipFill>
          <a:blip r:embed="rId3"/>
          <a:srcRect l="7241" t="35753" r="5977" b="29492"/>
          <a:stretch>
            <a:fillRect/>
          </a:stretch>
        </p:blipFill>
        <p:spPr>
          <a:xfrm>
            <a:off x="0" y="3121573"/>
            <a:ext cx="7210097" cy="17867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8675" y="2711669"/>
            <a:ext cx="2884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Recognition to Cognition Model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21629" y="515007"/>
            <a:ext cx="48223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For Question Answering Q -&gt; A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Language generation dataset to Multiple Choice Test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Two subtasks:</a:t>
            </a:r>
          </a:p>
          <a:p>
            <a:r>
              <a:rPr lang="en-US" dirty="0"/>
              <a:t>            - Answer is as relevant as possible</a:t>
            </a:r>
          </a:p>
          <a:p>
            <a:r>
              <a:rPr lang="en-US" dirty="0"/>
              <a:t>            - Dissimilarity between other answers are from the correct answer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Maximum weight bipartite matching</a:t>
            </a:r>
          </a:p>
          <a:p>
            <a:endParaRPr lang="en-US" dirty="0"/>
          </a:p>
          <a:p>
            <a:r>
              <a:rPr lang="en-US" dirty="0"/>
              <a:t>       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293429" y="3450771"/>
            <a:ext cx="1719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QA -&gt; R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Grounding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Contextualization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Reasoning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On-screen Show (16:9)</PresentationFormat>
  <Paragraphs>38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Times New Roman</vt:lpstr>
      <vt:lpstr>Economica</vt:lpstr>
      <vt:lpstr>Cambria</vt:lpstr>
      <vt:lpstr>Open Sans</vt:lpstr>
      <vt:lpstr>Luxe</vt:lpstr>
      <vt:lpstr>Mini -Project </vt:lpstr>
      <vt:lpstr>Problem Statement</vt:lpstr>
      <vt:lpstr>Sub-Tasks :</vt:lpstr>
      <vt:lpstr>Related Works </vt:lpstr>
      <vt:lpstr>PowerPoint Presentation</vt:lpstr>
      <vt:lpstr>PowerPoint Presentation</vt:lpstr>
      <vt:lpstr>   From Recognition to Cognition: Visual Commonsense Reasoning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Abhishek rao</cp:lastModifiedBy>
  <cp:revision>5</cp:revision>
  <dcterms:created xsi:type="dcterms:W3CDTF">2020-10-30T11:20:03Z</dcterms:created>
  <dcterms:modified xsi:type="dcterms:W3CDTF">2020-10-30T13:35:53Z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