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4"/>
  </p:handoutMasterIdLst>
  <p:sldIdLst>
    <p:sldId id="256" r:id="rId3"/>
    <p:sldId id="257" r:id="rId4"/>
    <p:sldId id="258" r:id="rId5"/>
    <p:sldId id="259" r:id="rId6"/>
    <p:sldId id="260" r:id="rId8"/>
    <p:sldId id="261"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523D91-7B86-4AE2-ACED-11F6209AA336}"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54FC27-FC2A-4A8D-9943-002653B84E76}" type="slidenum">
              <a:rPr lang="en-IN" smtClean="0"/>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21B3E-31D6-42D2-A593-5F3207623B2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24777-B8F0-4CC9-8106-D472180B798D}" type="slidenum">
              <a:rPr lang="en-IN" smtClean="0"/>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124777-B8F0-4CC9-8106-D472180B798D}"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39124777-B8F0-4CC9-8106-D472180B798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897EF2-AEAD-4CD5-9CC2-50E14DC81F92}"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67C5BD0-D0F2-4037-9F5A-26C3CC7ABC2C}"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784F30F-6C6F-4C3B-93D0-C07060B928DD}"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D75FE80-55C0-450B-B2D3-D4978AAC8216}"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BDF0052-A594-4C91-9EE2-32993C80D7B0}"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DE742E8-3F84-420C-8BDC-51327945DFF8}"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41FEC9F-6C6E-499A-8A1D-DD5204AE659D}"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B85FE0-7F70-4227-9383-D79D9CC9B8A6}"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2ADDD-7AB3-4D2E-8A5D-D09F28B3BBAC}"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946DA-1D84-4D90-ABF4-873BC1641129}"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3DD3FA-DE5D-41C6-BF74-15AF0A41901A}"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BFFCA-D871-48FC-B125-9B7E672F2620}"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0A25B-082D-42BE-9910-66472924083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75290"/>
            <a:ext cx="9144000" cy="1187971"/>
          </a:xfrm>
        </p:spPr>
        <p:txBody>
          <a:bodyPr/>
          <a:lstStyle/>
          <a:p>
            <a:r>
              <a:rPr lang="en-US" sz="2800" b="1" dirty="0"/>
              <a:t>Exploring Hate Speech Detection in Multimodal Publications</a:t>
            </a:r>
            <a:r>
              <a:rPr lang="en-US" sz="2800" dirty="0"/>
              <a:t> </a:t>
            </a:r>
            <a:endParaRPr lang="en-US" sz="2800" dirty="0"/>
          </a:p>
          <a:p>
            <a:r>
              <a:rPr lang="en-IN" sz="2000" i="1" dirty="0"/>
              <a:t>       Raul Gomez , Jaume Gibert , Lluis Gomez , Dimosthenis Karatzas, WACV 2020</a:t>
            </a:r>
            <a:endParaRPr lang="en-IN" sz="2000" i="1" dirty="0"/>
          </a:p>
        </p:txBody>
      </p:sp>
      <p:sp>
        <p:nvSpPr>
          <p:cNvPr id="4" name="TextBox 3"/>
          <p:cNvSpPr txBox="1"/>
          <p:nvPr/>
        </p:nvSpPr>
        <p:spPr>
          <a:xfrm>
            <a:off x="1043148" y="2491977"/>
            <a:ext cx="10828421" cy="2585323"/>
          </a:xfrm>
          <a:prstGeom prst="rect">
            <a:avLst/>
          </a:prstGeom>
          <a:noFill/>
        </p:spPr>
        <p:txBody>
          <a:bodyPr wrap="square" rtlCol="0">
            <a:spAutoFit/>
          </a:bodyPr>
          <a:lstStyle/>
          <a:p>
            <a:pPr marL="285750" indent="-285750">
              <a:buFont typeface="Arial" panose="020B0604020202020204" pitchFamily="34" charset="0"/>
              <a:buChar char="•"/>
            </a:pPr>
            <a:r>
              <a:rPr lang="en-IN" b="1" dirty="0"/>
              <a:t>Target </a:t>
            </a:r>
            <a:r>
              <a:rPr lang="en-IN" dirty="0"/>
              <a:t>: Problem of Hate Speech detection in multimodal publications</a:t>
            </a:r>
            <a:endParaRPr lang="en-IN" dirty="0"/>
          </a:p>
          <a:p>
            <a:endParaRPr lang="en-IN" dirty="0"/>
          </a:p>
          <a:p>
            <a:pPr marL="285750" indent="-285750">
              <a:buFont typeface="Arial" panose="020B0604020202020204" pitchFamily="34" charset="0"/>
              <a:buChar char="•"/>
            </a:pPr>
            <a:r>
              <a:rPr lang="en-US" dirty="0"/>
              <a:t>Even though images are useful for the hate speech detection task, current multimodal models cannot outperform models analyzing only text</a:t>
            </a:r>
            <a:r>
              <a:rPr lang="en-IN" dirty="0"/>
              <a:t> and discuss </a:t>
            </a:r>
            <a:r>
              <a:rPr lang="en-IN" b="1" dirty="0"/>
              <a:t>Why.</a:t>
            </a:r>
            <a:endParaRPr lang="en-IN" b="1" dirty="0"/>
          </a:p>
          <a:p>
            <a:endParaRPr lang="en-IN" dirty="0"/>
          </a:p>
          <a:p>
            <a:pPr marL="285750" indent="-285750">
              <a:buFont typeface="Arial" panose="020B0604020202020204" pitchFamily="34" charset="0"/>
              <a:buChar char="•"/>
            </a:pPr>
            <a:r>
              <a:rPr lang="en-IN" dirty="0"/>
              <a:t>MMHS150K –</a:t>
            </a:r>
            <a:endParaRPr lang="en-IN" dirty="0"/>
          </a:p>
          <a:p>
            <a:pPr marL="742950" lvl="1" indent="-285750">
              <a:buFont typeface="Arial" panose="020B0604020202020204" pitchFamily="34" charset="0"/>
              <a:buChar char="•"/>
            </a:pPr>
            <a:r>
              <a:rPr lang="en-IN" dirty="0"/>
              <a:t>Gathered   : Twitter API</a:t>
            </a:r>
            <a:endParaRPr lang="en-IN" dirty="0"/>
          </a:p>
          <a:p>
            <a:pPr marL="742950" lvl="1" indent="-285750">
              <a:buFont typeface="Arial" panose="020B0604020202020204" pitchFamily="34" charset="0"/>
              <a:buChar char="•"/>
            </a:pPr>
            <a:r>
              <a:rPr lang="en-IN" dirty="0"/>
              <a:t>Annotated : Amazon Mechanical Turk.</a:t>
            </a:r>
            <a:endParaRPr lang="en-IN" dirty="0"/>
          </a:p>
          <a:p>
            <a:pPr lvl="1"/>
            <a:endParaRPr lang="en-IN" dirty="0"/>
          </a:p>
        </p:txBody>
      </p:sp>
      <p:sp>
        <p:nvSpPr>
          <p:cNvPr id="5" name="Slide Number Placeholder 4"/>
          <p:cNvSpPr>
            <a:spLocks noGrp="1"/>
          </p:cNvSpPr>
          <p:nvPr>
            <p:ph type="sldNum" sz="quarter" idx="12"/>
          </p:nvPr>
        </p:nvSpPr>
        <p:spPr/>
        <p:txBody>
          <a:bodyPr/>
          <a:lstStyle/>
          <a:p>
            <a:fld id="{7870A25B-082D-42BE-9910-664729240837}" type="slidenum">
              <a:rPr lang="en-IN" sz="1600" smtClean="0"/>
            </a:fld>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a:latin typeface="Agency FB" panose="020B0503020202020204" charset="0"/>
                <a:cs typeface="Agency FB" panose="020B0503020202020204" charset="0"/>
                <a:sym typeface="+mn-ea"/>
              </a:rPr>
            </a:br>
            <a:r>
              <a:rPr lang="en-US" b="1">
                <a:latin typeface="Agency FB" panose="020B0503020202020204" charset="0"/>
                <a:cs typeface="Agency FB" panose="020B0503020202020204" charset="0"/>
                <a:sym typeface="+mn-ea"/>
              </a:rPr>
              <a:t>Multimodal Approach</a:t>
            </a:r>
            <a:br>
              <a:rPr 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p>
            <a:r>
              <a:rPr lang="en-IN" altLang="en-US" sz="2800">
                <a:sym typeface="+mn-ea"/>
              </a:rPr>
              <a:t>Early fusion :</a:t>
            </a:r>
            <a:endParaRPr lang="en-IN" altLang="en-US" sz="2800"/>
          </a:p>
          <a:p>
            <a:pPr lvl="1"/>
            <a:r>
              <a:rPr lang="en-IN" altLang="en-US" sz="2000">
                <a:sym typeface="+mn-ea"/>
              </a:rPr>
              <a:t>outputs of unimodal features extracted fro different data streams are integrated into single large vector </a:t>
            </a:r>
            <a:endParaRPr lang="en-IN" altLang="en-US" sz="2000"/>
          </a:p>
          <a:p>
            <a:endParaRPr lang="en-IN" altLang="en-US" sz="2000"/>
          </a:p>
        </p:txBody>
      </p:sp>
      <p:sp>
        <p:nvSpPr>
          <p:cNvPr id="5" name="Slide Number Placeholder 4"/>
          <p:cNvSpPr>
            <a:spLocks noGrp="1"/>
          </p:cNvSpPr>
          <p:nvPr>
            <p:ph type="sldNum" sz="quarter" idx="12"/>
          </p:nvPr>
        </p:nvSpPr>
        <p:spPr/>
        <p:txBody>
          <a:bodyPr/>
          <a:p>
            <a:fld id="{7870A25B-082D-42BE-9910-664729240837}" type="slidenum">
              <a:rPr lang="en-IN" smtClean="0"/>
            </a:fld>
            <a:endParaRPr lang="en-IN"/>
          </a:p>
        </p:txBody>
      </p:sp>
      <p:pic>
        <p:nvPicPr>
          <p:cNvPr id="6" name="Content Placeholder 4" descr="Screenshot (54)"/>
          <p:cNvPicPr>
            <a:picLocks noChangeAspect="1"/>
          </p:cNvPicPr>
          <p:nvPr>
            <p:ph sz="half" idx="2"/>
          </p:nvPr>
        </p:nvPicPr>
        <p:blipFill>
          <a:blip r:embed="rId1"/>
          <a:stretch>
            <a:fillRect/>
          </a:stretch>
        </p:blipFill>
        <p:spPr>
          <a:xfrm>
            <a:off x="6172200" y="2509520"/>
            <a:ext cx="5181600" cy="29825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323" y="875324"/>
            <a:ext cx="11457353" cy="5720862"/>
          </a:xfrm>
        </p:spPr>
        <p:txBody>
          <a:bodyPr/>
          <a:lstStyle/>
          <a:p>
            <a:pPr marL="0" indent="0" algn="ctr">
              <a:buNone/>
            </a:pPr>
            <a:r>
              <a:rPr lang="en-IN" b="1" dirty="0"/>
              <a:t>MMHS150k dataset</a:t>
            </a:r>
            <a:r>
              <a:rPr lang="en-IN" dirty="0"/>
              <a:t>:</a:t>
            </a:r>
            <a:endParaRPr lang="en-IN" dirty="0"/>
          </a:p>
          <a:p>
            <a:pPr marL="0" indent="0" algn="ctr">
              <a:buNone/>
            </a:pPr>
            <a:endParaRPr lang="en-IN" dirty="0"/>
          </a:p>
          <a:p>
            <a:pPr lvl="1"/>
            <a:r>
              <a:rPr lang="en-US" sz="1800" dirty="0"/>
              <a:t>Not hate tweets -  112, 845                     </a:t>
            </a:r>
            <a:endParaRPr lang="en-US" sz="1800" dirty="0"/>
          </a:p>
          <a:p>
            <a:pPr marL="457200" lvl="1" indent="0">
              <a:buNone/>
            </a:pPr>
            <a:endParaRPr lang="en-US" sz="1800" dirty="0"/>
          </a:p>
          <a:p>
            <a:pPr lvl="1"/>
            <a:r>
              <a:rPr lang="en-US" sz="1800" dirty="0"/>
              <a:t>Hate tweets - 36, 978 </a:t>
            </a:r>
            <a:endParaRPr lang="en-US" sz="1800" dirty="0"/>
          </a:p>
          <a:p>
            <a:pPr lvl="1"/>
            <a:endParaRPr lang="en-US" sz="1800" dirty="0"/>
          </a:p>
          <a:p>
            <a:pPr lvl="1"/>
            <a:r>
              <a:rPr lang="en-US" sz="1800" dirty="0"/>
              <a:t>Category-Wise: </a:t>
            </a:r>
            <a:endParaRPr lang="en-US" sz="1400" dirty="0"/>
          </a:p>
          <a:p>
            <a:pPr lvl="2"/>
            <a:r>
              <a:rPr lang="en-US" sz="1600" dirty="0"/>
              <a:t> Racist                         : 11, 925</a:t>
            </a:r>
            <a:endParaRPr lang="en-US" sz="1600" dirty="0"/>
          </a:p>
          <a:p>
            <a:pPr lvl="2"/>
            <a:r>
              <a:rPr lang="en-US" sz="1600" dirty="0"/>
              <a:t> Sexist                         : 3, 495</a:t>
            </a:r>
            <a:endParaRPr lang="en-US" sz="1600" dirty="0"/>
          </a:p>
          <a:p>
            <a:pPr lvl="2"/>
            <a:r>
              <a:rPr lang="en-US" sz="1600" dirty="0"/>
              <a:t>Homophobic             : 3, 870 </a:t>
            </a:r>
            <a:endParaRPr lang="en-US" sz="1600" dirty="0"/>
          </a:p>
          <a:p>
            <a:pPr lvl="2"/>
            <a:r>
              <a:rPr lang="en-US" sz="1600" dirty="0"/>
              <a:t>Religion-based hate : 163 </a:t>
            </a:r>
            <a:endParaRPr lang="en-US" sz="1600" dirty="0"/>
          </a:p>
          <a:p>
            <a:pPr lvl="2"/>
            <a:r>
              <a:rPr lang="en-US" sz="1600" dirty="0"/>
              <a:t>Other hate tweets    : 5, 811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fld>
            <a:endParaRPr lang="en-IN" sz="1600"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29936" t="24046" r="29375" b="22393"/>
          <a:stretch>
            <a:fillRect/>
          </a:stretch>
        </p:blipFill>
        <p:spPr>
          <a:xfrm>
            <a:off x="5462953" y="1711569"/>
            <a:ext cx="5722829" cy="42711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t>Methodology</a:t>
            </a:r>
            <a:endParaRPr lang="en-IN" sz="2800" b="1" dirty="0"/>
          </a:p>
        </p:txBody>
      </p:sp>
      <p:sp>
        <p:nvSpPr>
          <p:cNvPr id="3" name="Content Placeholder 2"/>
          <p:cNvSpPr>
            <a:spLocks noGrp="1"/>
          </p:cNvSpPr>
          <p:nvPr>
            <p:ph idx="1"/>
          </p:nvPr>
        </p:nvSpPr>
        <p:spPr>
          <a:xfrm>
            <a:off x="838200" y="1912855"/>
            <a:ext cx="11113168" cy="4718300"/>
          </a:xfrm>
        </p:spPr>
        <p:txBody>
          <a:bodyPr/>
          <a:lstStyle/>
          <a:p>
            <a:r>
              <a:rPr lang="en-IN" sz="2400" dirty="0"/>
              <a:t>Unimodal Treatment </a:t>
            </a:r>
            <a:r>
              <a:rPr lang="en-IN" dirty="0"/>
              <a:t>: </a:t>
            </a:r>
            <a:endParaRPr lang="en-IN" dirty="0"/>
          </a:p>
          <a:p>
            <a:pPr marL="0" indent="0">
              <a:buNone/>
            </a:pPr>
            <a:endParaRPr lang="en-IN" dirty="0"/>
          </a:p>
          <a:p>
            <a:pPr lvl="1"/>
            <a:r>
              <a:rPr lang="en-IN" sz="2000" dirty="0"/>
              <a:t>Image Feature Extractor  - Pretrained Google Inception v3 architecture (Modifying its layers weights)</a:t>
            </a:r>
            <a:endParaRPr lang="en-IN" sz="2000" dirty="0"/>
          </a:p>
          <a:p>
            <a:pPr lvl="1"/>
            <a:r>
              <a:rPr lang="en-IN" sz="2000" dirty="0"/>
              <a:t>Tweet Text Feature Extractor – Single layer LSTM with </a:t>
            </a:r>
            <a:r>
              <a:rPr lang="en-IN" sz="2000" dirty="0" err="1"/>
              <a:t>GloVE</a:t>
            </a:r>
            <a:endParaRPr lang="en-IN" sz="2000" dirty="0"/>
          </a:p>
          <a:p>
            <a:pPr lvl="1"/>
            <a:r>
              <a:rPr lang="en-IN" sz="2000" dirty="0"/>
              <a:t>Image text – OCR to extract the text and LSTM </a:t>
            </a:r>
            <a:endParaRPr lang="en-IN" sz="2000" dirty="0"/>
          </a:p>
          <a:p>
            <a:pPr marL="0" indent="0">
              <a:buNone/>
            </a:pPr>
            <a:endParaRPr lang="en-IN"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fld>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7" y="876645"/>
            <a:ext cx="10515600" cy="5844829"/>
          </a:xfrm>
        </p:spPr>
        <p:txBody>
          <a:bodyPr>
            <a:normAutofit/>
          </a:bodyPr>
          <a:lstStyle/>
          <a:p>
            <a:r>
              <a:rPr lang="en-IN" sz="2400" dirty="0"/>
              <a:t>Multimodal Architectures </a:t>
            </a:r>
            <a:r>
              <a:rPr lang="en-IN" sz="1600" dirty="0"/>
              <a:t>:</a:t>
            </a:r>
            <a:endParaRPr lang="en-IN" sz="1600" dirty="0"/>
          </a:p>
          <a:p>
            <a:pPr lvl="1"/>
            <a:r>
              <a:rPr lang="en-IN" sz="2000" dirty="0"/>
              <a:t>FCM(</a:t>
            </a:r>
            <a:r>
              <a:rPr lang="en-IN" sz="1600" dirty="0"/>
              <a:t>Feature Concatenation Model</a:t>
            </a:r>
            <a:r>
              <a:rPr lang="en-IN" sz="2000" dirty="0"/>
              <a:t>) : </a:t>
            </a:r>
            <a:endParaRPr lang="en-IN" sz="2000" dirty="0"/>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7953" y="1519470"/>
            <a:ext cx="8135485" cy="2695951"/>
          </a:xfrm>
          <a:prstGeom prst="rect">
            <a:avLst/>
          </a:prstGeom>
        </p:spPr>
      </p:pic>
      <p:sp>
        <p:nvSpPr>
          <p:cNvPr id="8" name="TextBox 7"/>
          <p:cNvSpPr txBox="1"/>
          <p:nvPr/>
        </p:nvSpPr>
        <p:spPr>
          <a:xfrm>
            <a:off x="1017953" y="4476231"/>
            <a:ext cx="93237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image is fed to the Inception v3 architecture and the 2048 dimensional feature vector after the last average pooling layer is used as the visual representation.</a:t>
            </a:r>
            <a:endParaRPr lang="en-US" dirty="0"/>
          </a:p>
          <a:p>
            <a:endParaRPr lang="en-US" dirty="0"/>
          </a:p>
          <a:p>
            <a:pPr marL="285750" indent="-285750">
              <a:buFont typeface="Arial" panose="020B0604020202020204" pitchFamily="34" charset="0"/>
              <a:buChar char="•"/>
            </a:pPr>
            <a:r>
              <a:rPr lang="en-US" dirty="0"/>
              <a:t>Concatenation of image text , tweet text feature vectors with image feature vector.</a:t>
            </a:r>
            <a:endParaRPr lang="en-US" dirty="0"/>
          </a:p>
          <a:p>
            <a:endParaRPr lang="en-US" dirty="0"/>
          </a:p>
          <a:p>
            <a:pPr marL="285750" indent="-285750">
              <a:buFont typeface="Arial" panose="020B0604020202020204" pitchFamily="34" charset="0"/>
              <a:buChar char="•"/>
            </a:pPr>
            <a:r>
              <a:rPr lang="en-US" dirty="0"/>
              <a:t>Fully connected layers with batch normalization and ReLu layers until dimension is reduced to two,  the number of classes, in the last classification layer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277" y="754917"/>
            <a:ext cx="11777785" cy="6044468"/>
          </a:xfrm>
        </p:spPr>
        <p:txBody>
          <a:bodyPr>
            <a:normAutofit/>
          </a:bodyPr>
          <a:lstStyle/>
          <a:p>
            <a:r>
              <a:rPr lang="en-IN" sz="2000" dirty="0"/>
              <a:t>TKM</a:t>
            </a:r>
            <a:r>
              <a:rPr lang="en-IN" sz="1600" dirty="0"/>
              <a:t>( Textual Kernels Model ): </a:t>
            </a:r>
            <a:endParaRPr lang="en-IN" sz="1600" dirty="0"/>
          </a:p>
          <a:p>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938" y="1178061"/>
            <a:ext cx="6478029" cy="5048955"/>
          </a:xfrm>
          <a:prstGeom prst="rect">
            <a:avLst/>
          </a:prstGeom>
        </p:spPr>
      </p:pic>
      <p:sp>
        <p:nvSpPr>
          <p:cNvPr id="7" name="TextBox 6"/>
          <p:cNvSpPr txBox="1"/>
          <p:nvPr/>
        </p:nvSpPr>
        <p:spPr>
          <a:xfrm>
            <a:off x="6478954" y="1453438"/>
            <a:ext cx="5470769" cy="4154984"/>
          </a:xfrm>
          <a:prstGeom prst="rect">
            <a:avLst/>
          </a:prstGeom>
          <a:noFill/>
        </p:spPr>
        <p:txBody>
          <a:bodyPr wrap="square" rtlCol="0">
            <a:spAutoFit/>
          </a:bodyPr>
          <a:lstStyle/>
          <a:p>
            <a:r>
              <a:rPr lang="en-US" b="1" dirty="0"/>
              <a:t>Aim</a:t>
            </a:r>
            <a:r>
              <a:rPr lang="en-US" dirty="0"/>
              <a:t>: </a:t>
            </a:r>
            <a:r>
              <a:rPr lang="en-US" sz="1600" dirty="0"/>
              <a:t>To capture interactions between the two modalities more expressively than concatenation models</a:t>
            </a:r>
            <a:endParaRPr lang="en-US" sz="1600" dirty="0"/>
          </a:p>
          <a:p>
            <a:endParaRPr lang="en-US" sz="1600" dirty="0"/>
          </a:p>
          <a:p>
            <a:pPr marL="285750" indent="-285750">
              <a:buFont typeface="Arial" panose="020B0604020202020204" pitchFamily="34" charset="0"/>
              <a:buChar char="•"/>
            </a:pPr>
            <a:r>
              <a:rPr lang="en-US" sz="1600" dirty="0"/>
              <a:t>Using tweet text encoded vector:</a:t>
            </a:r>
            <a:endParaRPr lang="en-US" sz="1600" dirty="0"/>
          </a:p>
          <a:p>
            <a:pPr marL="742950" lvl="1" indent="-285750">
              <a:buFont typeface="Arial" panose="020B0604020202020204" pitchFamily="34" charset="0"/>
              <a:buChar char="•"/>
            </a:pPr>
            <a:r>
              <a:rPr lang="en-US" sz="1600" dirty="0"/>
              <a:t>Learn K</a:t>
            </a:r>
            <a:r>
              <a:rPr lang="en-US" sz="1050" dirty="0"/>
              <a:t>t</a:t>
            </a:r>
            <a:r>
              <a:rPr lang="en-US" sz="1600" dirty="0"/>
              <a:t> text dependent kernels using independent fully connected layers </a:t>
            </a:r>
            <a:endParaRPr lang="en-US" sz="1600" dirty="0"/>
          </a:p>
          <a:p>
            <a:pPr marL="285750" indent="-285750">
              <a:buFont typeface="Arial" panose="020B0604020202020204" pitchFamily="34" charset="0"/>
              <a:buChar char="•"/>
            </a:pPr>
            <a:r>
              <a:rPr lang="en-US" sz="1600" dirty="0"/>
              <a:t>Similarly for image text encoded vector</a:t>
            </a:r>
            <a:r>
              <a:rPr lang="en-US" dirty="0"/>
              <a:t>, </a:t>
            </a:r>
            <a:r>
              <a:rPr lang="en-US" sz="1600" dirty="0"/>
              <a:t>learning</a:t>
            </a:r>
            <a:r>
              <a:rPr lang="en-US" dirty="0"/>
              <a:t> </a:t>
            </a:r>
            <a:r>
              <a:rPr lang="en-US" sz="1600" dirty="0"/>
              <a:t>K</a:t>
            </a:r>
            <a:r>
              <a:rPr lang="en-US" sz="1100" dirty="0"/>
              <a:t>it </a:t>
            </a:r>
            <a:r>
              <a:rPr lang="en-US" sz="1600" dirty="0"/>
              <a:t>kernels</a:t>
            </a:r>
            <a:r>
              <a:rPr lang="en-US" dirty="0"/>
              <a:t>.</a:t>
            </a:r>
            <a:endParaRPr lang="en-US" dirty="0"/>
          </a:p>
          <a:p>
            <a:endParaRPr lang="en-US" sz="1800" dirty="0"/>
          </a:p>
          <a:p>
            <a:endParaRPr lang="en-US" sz="1800" dirty="0"/>
          </a:p>
          <a:p>
            <a:pPr marL="285750" indent="-285750">
              <a:buFont typeface="Arial" panose="020B0604020202020204" pitchFamily="34" charset="0"/>
              <a:buChar char="•"/>
            </a:pPr>
            <a:r>
              <a:rPr lang="en-US" sz="1600" dirty="0"/>
              <a:t>Then, the textual kernels are convolved with the visual feature map </a:t>
            </a:r>
            <a:r>
              <a:rPr lang="en-US" sz="1600" dirty="0" err="1"/>
              <a:t>suin</a:t>
            </a:r>
            <a:r>
              <a:rPr lang="en-US" sz="1600" dirty="0"/>
              <a:t> the channel dimension at each spatial location, </a:t>
            </a:r>
            <a:r>
              <a:rPr lang="en-US" sz="1600" dirty="0" err="1"/>
              <a:t>relting</a:t>
            </a:r>
            <a:r>
              <a:rPr lang="en-US" sz="1600" dirty="0"/>
              <a:t> in a 8×8×(K</a:t>
            </a:r>
            <a:r>
              <a:rPr lang="en-US" sz="1200" dirty="0"/>
              <a:t>i</a:t>
            </a:r>
            <a:r>
              <a:rPr lang="en-US" sz="1600" dirty="0"/>
              <a:t>+K</a:t>
            </a:r>
            <a:r>
              <a:rPr lang="en-US" sz="1200" dirty="0"/>
              <a:t>it</a:t>
            </a:r>
            <a:r>
              <a:rPr lang="en-US" sz="1600" dirty="0"/>
              <a:t>) multimodal feature map.</a:t>
            </a:r>
            <a:endParaRPr lang="en-US" sz="1600" dirty="0"/>
          </a:p>
          <a:p>
            <a:pPr marL="285750" indent="-285750">
              <a:buFont typeface="Arial" panose="020B0604020202020204" pitchFamily="34" charset="0"/>
              <a:buChar char="•"/>
            </a:pPr>
            <a:r>
              <a:rPr lang="en-US" sz="1600" dirty="0"/>
              <a:t>Then tweet text and image text encoded vectors are concatenated </a:t>
            </a:r>
            <a:r>
              <a:rPr lang="en-IN" sz="1600" dirty="0"/>
              <a:t>at each spatial dimension.</a:t>
            </a:r>
            <a:endParaRPr lang="en-IN" sz="1600" dirty="0"/>
          </a:p>
          <a:p>
            <a:endParaRPr lang="en-IN" sz="1600" dirty="0"/>
          </a:p>
          <a:p>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751204"/>
            <a:ext cx="10515600" cy="6106796"/>
          </a:xfrm>
        </p:spPr>
        <p:txBody>
          <a:bodyPr>
            <a:normAutofit/>
          </a:bodyPr>
          <a:lstStyle/>
          <a:p>
            <a:r>
              <a:rPr lang="en-IN" sz="2000" dirty="0"/>
              <a:t>Results : </a:t>
            </a:r>
            <a:endParaRPr lang="en-IN" sz="2000" dirty="0"/>
          </a:p>
          <a:p>
            <a:endParaRPr lang="en-IN" sz="2000" dirty="0"/>
          </a:p>
          <a:p>
            <a:r>
              <a:rPr lang="en-US" sz="1600" dirty="0"/>
              <a:t>Despite the model trained only with images proves that they are useful for hate speech detection, the proposed multimodal models are not able to improve the detection compared to the textual models.</a:t>
            </a:r>
            <a:endParaRPr lang="en-US" sz="1600" dirty="0"/>
          </a:p>
          <a:p>
            <a:endParaRPr lang="en-US" sz="1600" dirty="0"/>
          </a:p>
          <a:p>
            <a:endParaRPr lang="en-US" sz="1400" dirty="0"/>
          </a:p>
          <a:p>
            <a:endParaRPr lang="en-US" sz="1400" dirty="0"/>
          </a:p>
          <a:p>
            <a:endParaRPr lang="en-US" sz="1400" dirty="0"/>
          </a:p>
          <a:p>
            <a:endParaRPr lang="en-US" sz="1400" dirty="0"/>
          </a:p>
          <a:p>
            <a:pPr marL="0" indent="0">
              <a:buNone/>
            </a:pPr>
            <a:endParaRPr lang="en-US" sz="1400" dirty="0"/>
          </a:p>
          <a:p>
            <a:endParaRPr lang="en-US" sz="1400" dirty="0"/>
          </a:p>
          <a:p>
            <a:endParaRPr lang="en-US" sz="1400" dirty="0"/>
          </a:p>
          <a:p>
            <a:endParaRPr lang="en-US" sz="1400" dirty="0"/>
          </a:p>
          <a:p>
            <a:pPr marL="0" indent="0">
              <a:buNone/>
            </a:pPr>
            <a:endParaRPr lang="en-US" sz="1400" dirty="0"/>
          </a:p>
          <a:p>
            <a:r>
              <a:rPr lang="en-US" sz="2000" dirty="0"/>
              <a:t>Conclusion : </a:t>
            </a:r>
            <a:endParaRPr lang="en-US" sz="2000" dirty="0"/>
          </a:p>
          <a:p>
            <a:pPr marL="0" indent="0">
              <a:buNone/>
            </a:pPr>
            <a:endParaRPr lang="en-US" sz="400" dirty="0"/>
          </a:p>
          <a:p>
            <a:pPr lvl="1"/>
            <a:r>
              <a:rPr lang="en-US" sz="1600" dirty="0"/>
              <a:t>Training different textual, visual and multimodal models with that data, and found out that, despite the fact that images are useful for hate speech detection, the multimodal models do not outperform the textual models.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l="23686" t="23712" r="49175" b="36289"/>
          <a:stretch>
            <a:fillRect/>
          </a:stretch>
        </p:blipFill>
        <p:spPr>
          <a:xfrm>
            <a:off x="2430780" y="2217420"/>
            <a:ext cx="5478779" cy="27670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09345" y="2097405"/>
            <a:ext cx="10515600" cy="1325563"/>
          </a:xfrm>
        </p:spPr>
        <p:txBody>
          <a:bodyPr>
            <a:noAutofit/>
          </a:bodyPr>
          <a:p>
            <a:r>
              <a:rPr lang="en-IN" altLang="en-US" sz="2000" b="1">
                <a:latin typeface="Agency FB" panose="020B0503020202020204" charset="0"/>
                <a:cs typeface="Agency FB" panose="020B0503020202020204" charset="0"/>
                <a:sym typeface="+mn-ea"/>
              </a:rPr>
              <a:t>Research paper Link :</a:t>
            </a:r>
            <a:r>
              <a:rPr lang="en-IN" altLang="en-US" sz="2000">
                <a:sym typeface="+mn-ea"/>
              </a:rPr>
              <a:t> </a:t>
            </a:r>
            <a:r>
              <a:rPr lang="en-IN" altLang="en-US" sz="2000">
                <a:solidFill>
                  <a:schemeClr val="accent1"/>
                </a:solidFill>
                <a:sym typeface="+mn-ea"/>
              </a:rPr>
              <a:t>https://www.aclweb.org/anthology/2020.trac-1.6.pdf</a:t>
            </a:r>
            <a:br>
              <a:rPr lang="en-IN" altLang="en-US" sz="2000">
                <a:solidFill>
                  <a:schemeClr val="accent1"/>
                </a:solidFill>
              </a:rPr>
            </a:br>
            <a:r>
              <a:rPr lang="en-IN" altLang="en-US" sz="2000" b="1">
                <a:latin typeface="Agency FB" panose="020B0503020202020204" charset="0"/>
                <a:cs typeface="Agency FB" panose="020B0503020202020204" charset="0"/>
                <a:sym typeface="+mn-ea"/>
              </a:rPr>
              <a:t>Dataset link:</a:t>
            </a:r>
            <a:r>
              <a:rPr lang="en-IN" altLang="en-US" sz="2000">
                <a:solidFill>
                  <a:schemeClr val="accent1"/>
                </a:solidFill>
                <a:sym typeface="+mn-ea"/>
              </a:rPr>
              <a:t>  https://drive.google.com/drive/folders/1ckOGoRmMwCEFo-k3UX7J2lnzg495WIS5</a:t>
            </a:r>
            <a:br>
              <a:rPr lang="en-IN" altLang="en-US" sz="2000">
                <a:solidFill>
                  <a:schemeClr val="accent1"/>
                </a:solidFill>
              </a:rPr>
            </a:br>
            <a:endParaRPr lang="en-IN" altLang="en-US" sz="2000">
              <a:solidFill>
                <a:schemeClr val="accent1"/>
              </a:solidFill>
            </a:endParaRPr>
          </a:p>
        </p:txBody>
      </p:sp>
      <p:sp>
        <p:nvSpPr>
          <p:cNvPr id="4" name="Slide Number Placeholder 3"/>
          <p:cNvSpPr>
            <a:spLocks noGrp="1"/>
          </p:cNvSpPr>
          <p:nvPr>
            <p:ph type="sldNum" sz="quarter" idx="12"/>
          </p:nvPr>
        </p:nvSpPr>
        <p:spPr/>
        <p:txBody>
          <a:bodyPr/>
          <a:p>
            <a:fld id="{7870A25B-082D-42BE-9910-664729240837}" type="slidenum">
              <a:rPr lang="en-IN" smtClean="0"/>
            </a:fld>
            <a:endParaRPr lang="en-IN"/>
          </a:p>
        </p:txBody>
      </p:sp>
      <p:pic>
        <p:nvPicPr>
          <p:cNvPr id="5" name="Picture 2" descr="Screenshot (75)"/>
          <p:cNvPicPr>
            <a:picLocks noChangeAspect="1"/>
          </p:cNvPicPr>
          <p:nvPr>
            <p:ph idx="1"/>
          </p:nvPr>
        </p:nvPicPr>
        <p:blipFill>
          <a:blip r:embed="rId1"/>
          <a:srcRect r="11153" b="66491"/>
          <a:stretch>
            <a:fillRect/>
          </a:stretch>
        </p:blipFill>
        <p:spPr>
          <a:xfrm>
            <a:off x="5950585" y="3653155"/>
            <a:ext cx="5529580" cy="2028190"/>
          </a:xfrm>
          <a:prstGeom prst="rect">
            <a:avLst/>
          </a:prstGeom>
        </p:spPr>
      </p:pic>
      <p:sp>
        <p:nvSpPr>
          <p:cNvPr id="6" name="Text Box 5"/>
          <p:cNvSpPr txBox="1"/>
          <p:nvPr/>
        </p:nvSpPr>
        <p:spPr>
          <a:xfrm>
            <a:off x="1012190" y="3653155"/>
            <a:ext cx="1565275" cy="1476375"/>
          </a:xfrm>
          <a:prstGeom prst="rect">
            <a:avLst/>
          </a:prstGeom>
          <a:noFill/>
        </p:spPr>
        <p:txBody>
          <a:bodyPr wrap="none" rtlCol="0" anchor="t">
            <a:spAutoFit/>
          </a:bodyPr>
          <a:p>
            <a:r>
              <a:rPr lang="en-US" altLang="zh-CN" b="1" kern="100">
                <a:latin typeface="Agency FB" panose="020B0503020202020204" charset="0"/>
                <a:ea typeface="SimSun" panose="02010600030101010101" pitchFamily="2" charset="-122"/>
                <a:cs typeface="Agency FB" panose="020B0503020202020204" charset="0"/>
                <a:sym typeface="Times New Roman" panose="02020603050405020304"/>
              </a:rPr>
              <a:t>Dataset consists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Image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Text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Label</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endParaRPr lang="en-US"/>
          </a:p>
        </p:txBody>
      </p:sp>
      <p:sp>
        <p:nvSpPr>
          <p:cNvPr id="7" name="Text Box 6"/>
          <p:cNvSpPr txBox="1"/>
          <p:nvPr/>
        </p:nvSpPr>
        <p:spPr>
          <a:xfrm>
            <a:off x="1012190" y="894715"/>
            <a:ext cx="10119360" cy="460375"/>
          </a:xfrm>
          <a:prstGeom prst="rect">
            <a:avLst/>
          </a:prstGeom>
          <a:noFill/>
        </p:spPr>
        <p:txBody>
          <a:bodyPr wrap="square" rtlCol="0">
            <a:spAutoFit/>
          </a:bodyPr>
          <a:p>
            <a:pPr marL="0" indent="0" algn="ctr">
              <a:buNone/>
            </a:pPr>
            <a:r>
              <a:rPr lang="en-US" sz="2400" b="1" dirty="0">
                <a:latin typeface="Agency FB" panose="020B0503020202020204" charset="0"/>
                <a:cs typeface="Agency FB" panose="020B0503020202020204" charset="0"/>
                <a:sym typeface="+mn-ea"/>
              </a:rPr>
              <a:t>Multimodal Meme Dataset (MultiOFF) for Identifying Offensive Content in Image and Text</a:t>
            </a:r>
            <a:endParaRPr lang="en-US" sz="2400" b="1" dirty="0">
              <a:latin typeface="Agency FB" panose="020B0503020202020204" charset="0"/>
              <a:cs typeface="Agency FB" panose="020B050302020202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altLang="en-US" b="1">
                <a:latin typeface="Agency FB" panose="020B0503020202020204" charset="0"/>
                <a:cs typeface="Agency FB" panose="020B0503020202020204" charset="0"/>
                <a:sym typeface="+mn-ea"/>
              </a:rPr>
            </a:br>
            <a:r>
              <a:rPr lang="en-IN" altLang="en-US" b="1">
                <a:latin typeface="Agency FB" panose="020B0503020202020204" charset="0"/>
                <a:cs typeface="Agency FB" panose="020B0503020202020204" charset="0"/>
                <a:sym typeface="+mn-ea"/>
              </a:rPr>
              <a:t>Baseline Models for Textual Data</a:t>
            </a:r>
            <a:br>
              <a:rPr lang="en-IN" alt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normAutofit fontScale="60000"/>
          </a:bodyPr>
          <a:p>
            <a:r>
              <a:rPr lang="en-IN" altLang="en-US" sz="3600" b="1">
                <a:sym typeface="+mn-ea"/>
              </a:rPr>
              <a:t>Logistic Regression </a:t>
            </a:r>
            <a:r>
              <a:rPr lang="en-IN" altLang="en-US" sz="3600">
                <a:sym typeface="+mn-ea"/>
              </a:rPr>
              <a:t>:If targeted class is linearly seperable</a:t>
            </a:r>
            <a:endParaRPr lang="en-IN" altLang="en-US" sz="3600"/>
          </a:p>
          <a:p>
            <a:r>
              <a:rPr lang="en-IN" altLang="en-US" sz="3600">
                <a:sym typeface="+mn-ea"/>
              </a:rPr>
              <a:t> Bag of Words approadch has been used.</a:t>
            </a:r>
            <a:endParaRPr lang="en-IN" altLang="en-US" sz="3600"/>
          </a:p>
          <a:p>
            <a:pPr marL="0" indent="0">
              <a:buNone/>
            </a:pPr>
            <a:r>
              <a:rPr lang="en-IN" altLang="en-US" sz="3600">
                <a:sym typeface="+mn-ea"/>
              </a:rPr>
              <a:t>		if p&gt; threshold :offensive</a:t>
            </a:r>
            <a:endParaRPr lang="en-IN" altLang="en-US" sz="3600"/>
          </a:p>
          <a:p>
            <a:pPr marL="0" indent="0">
              <a:buNone/>
            </a:pPr>
            <a:r>
              <a:rPr lang="en-IN" altLang="en-US" sz="3600">
                <a:sym typeface="+mn-ea"/>
              </a:rPr>
              <a:t>	          	 else not offensive</a:t>
            </a:r>
            <a:endParaRPr lang="en-US" sz="3600"/>
          </a:p>
          <a:p>
            <a:endParaRPr lang="en-US" sz="3600"/>
          </a:p>
          <a:p>
            <a:pPr marL="0" indent="0">
              <a:buNone/>
            </a:pPr>
            <a:endParaRPr lang="en-IN" altLang="en-US" sz="3200" b="1"/>
          </a:p>
          <a:p>
            <a:r>
              <a:rPr lang="en-IN" altLang="en-US" sz="3200" b="1">
                <a:sym typeface="+mn-ea"/>
              </a:rPr>
              <a:t>Naive Bayes (NB)</a:t>
            </a:r>
            <a:endParaRPr lang="en-IN" altLang="en-US" sz="3200" b="1"/>
          </a:p>
          <a:p>
            <a:r>
              <a:rPr lang="en-IN" altLang="en-US" sz="3200" b="1">
                <a:sym typeface="+mn-ea"/>
              </a:rPr>
              <a:t>A Deep Neural Network (DNN) </a:t>
            </a:r>
            <a:endParaRPr lang="en-IN" altLang="en-US" sz="3200" b="1"/>
          </a:p>
          <a:p>
            <a:pPr lvl="1"/>
            <a:r>
              <a:rPr lang="en-IN" altLang="en-US" sz="3200" b="1">
                <a:sym typeface="+mn-ea"/>
              </a:rPr>
              <a:t>Stacked LSTM</a:t>
            </a:r>
            <a:endParaRPr lang="en-IN" altLang="en-US" sz="3200" b="1"/>
          </a:p>
          <a:p>
            <a:pPr lvl="1"/>
            <a:r>
              <a:rPr lang="en-IN" altLang="en-US" sz="3200" b="1">
                <a:sym typeface="+mn-ea"/>
              </a:rPr>
              <a:t>Bidirectional LSTM (BiLSTM) </a:t>
            </a:r>
            <a:endParaRPr lang="en-IN" altLang="en-US" sz="2800"/>
          </a:p>
          <a:p>
            <a:endParaRPr lang="en-IN" altLang="en-US" sz="2800"/>
          </a:p>
        </p:txBody>
      </p:sp>
      <p:sp>
        <p:nvSpPr>
          <p:cNvPr id="4" name="Slide Number Placeholder 3"/>
          <p:cNvSpPr>
            <a:spLocks noGrp="1"/>
          </p:cNvSpPr>
          <p:nvPr>
            <p:ph type="sldNum" sz="quarter" idx="12"/>
          </p:nvPr>
        </p:nvSpPr>
        <p:spPr/>
        <p:txBody>
          <a:bodyPr/>
          <a:p>
            <a:fld id="{7870A25B-082D-42BE-9910-664729240837}" type="slidenum">
              <a:rPr lang="en-IN" smtClean="0"/>
            </a:fld>
            <a:endParaRPr lang="en-IN"/>
          </a:p>
        </p:txBody>
      </p:sp>
      <p:pic>
        <p:nvPicPr>
          <p:cNvPr id="5" name="Content Placeholder 4"/>
          <p:cNvPicPr>
            <a:picLocks noChangeAspect="1"/>
          </p:cNvPicPr>
          <p:nvPr>
            <p:ph sz="half" idx="2"/>
          </p:nvPr>
        </p:nvPicPr>
        <p:blipFill>
          <a:blip r:embed="rId1"/>
          <a:stretch>
            <a:fillRect/>
          </a:stretch>
        </p:blipFill>
        <p:spPr>
          <a:xfrm>
            <a:off x="5911215" y="2103120"/>
            <a:ext cx="2986405" cy="978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latin typeface="Agency FB" panose="020B0503020202020204" charset="0"/>
                <a:cs typeface="Agency FB" panose="020B0503020202020204" charset="0"/>
                <a:sym typeface="+mn-ea"/>
              </a:rPr>
              <a:t>Baseline Model for Images</a:t>
            </a:r>
            <a:br>
              <a:rPr lang="en-US" b="1">
                <a:latin typeface="Agency FB" panose="020B0503020202020204" charset="0"/>
                <a:cs typeface="Agency FB" panose="020B0503020202020204" charset="0"/>
              </a:rPr>
            </a:br>
            <a:endParaRPr lang="en-US"/>
          </a:p>
        </p:txBody>
      </p:sp>
      <p:sp>
        <p:nvSpPr>
          <p:cNvPr id="4" name="Content Placeholder 3"/>
          <p:cNvSpPr>
            <a:spLocks noGrp="1"/>
          </p:cNvSpPr>
          <p:nvPr>
            <p:ph sz="half" idx="2"/>
          </p:nvPr>
        </p:nvSpPr>
        <p:spPr/>
        <p:txBody>
          <a:bodyPr>
            <a:normAutofit fontScale="70000"/>
          </a:bodyPr>
          <a:p>
            <a:r>
              <a:rPr lang="en-IN" altLang="en-US">
                <a:sym typeface="+mn-ea"/>
              </a:rPr>
              <a:t>C</a:t>
            </a:r>
            <a:r>
              <a:rPr lang="en-US">
                <a:sym typeface="+mn-ea"/>
              </a:rPr>
              <a:t>onvolution layers 3x3 filter with a stride 1 and always used same padding </a:t>
            </a:r>
            <a:endParaRPr lang="en-US"/>
          </a:p>
          <a:p>
            <a:r>
              <a:rPr lang="en-IN" altLang="en-US">
                <a:sym typeface="+mn-ea"/>
              </a:rPr>
              <a:t>M</a:t>
            </a:r>
            <a:r>
              <a:rPr lang="en-US">
                <a:sym typeface="+mn-ea"/>
              </a:rPr>
              <a:t>axpool layer of 2x2 filter of stride 2. It follows this arrangement of convolution and max pool layers consistently throughout the whole architecture. </a:t>
            </a:r>
            <a:endParaRPr lang="en-US"/>
          </a:p>
          <a:p>
            <a:r>
              <a:rPr lang="en-US">
                <a:sym typeface="+mn-ea"/>
              </a:rPr>
              <a:t>Instead of a fully connected layer, a Global Average Pooling layer has been used which later is connected to a Dense layer with the Sigmoid activation function to predict class probability.</a:t>
            </a:r>
            <a:endParaRPr lang="en-US"/>
          </a:p>
          <a:p>
            <a:r>
              <a:rPr lang="en-US">
                <a:sym typeface="+mn-ea"/>
              </a:rPr>
              <a:t>The 16 in VGG16 refers to it has 16 layers that have weights. </a:t>
            </a:r>
            <a:endParaRPr lang="en-US"/>
          </a:p>
          <a:p>
            <a:endParaRPr lang="en-US"/>
          </a:p>
        </p:txBody>
      </p:sp>
      <p:sp>
        <p:nvSpPr>
          <p:cNvPr id="5" name="Slide Number Placeholder 4"/>
          <p:cNvSpPr>
            <a:spLocks noGrp="1"/>
          </p:cNvSpPr>
          <p:nvPr>
            <p:ph type="sldNum" sz="quarter" idx="12"/>
          </p:nvPr>
        </p:nvSpPr>
        <p:spPr/>
        <p:txBody>
          <a:bodyPr/>
          <a:p>
            <a:fld id="{7870A25B-082D-42BE-9910-664729240837}" type="slidenum">
              <a:rPr lang="en-IN" smtClean="0"/>
            </a:fld>
            <a:endParaRPr lang="en-IN"/>
          </a:p>
        </p:txBody>
      </p:sp>
      <p:pic>
        <p:nvPicPr>
          <p:cNvPr id="6" name="Content Placeholder 4"/>
          <p:cNvPicPr>
            <a:picLocks noChangeAspect="1"/>
          </p:cNvPicPr>
          <p:nvPr>
            <p:ph sz="half" idx="1"/>
          </p:nvPr>
        </p:nvPicPr>
        <p:blipFill>
          <a:blip r:embed="rId1"/>
          <a:stretch>
            <a:fillRect/>
          </a:stretch>
        </p:blipFill>
        <p:spPr>
          <a:xfrm>
            <a:off x="578485" y="1573530"/>
            <a:ext cx="4342130" cy="50615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3613</Words>
  <Application>WPS Presentation</Application>
  <PresentationFormat>Widescreen</PresentationFormat>
  <Paragraphs>129</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vt:lpstr>
      <vt:lpstr>Microsoft YaHei</vt:lpstr>
      <vt:lpstr>Arial Unicode MS</vt:lpstr>
      <vt:lpstr>Calibri Light</vt:lpstr>
      <vt:lpstr>Agency FB</vt:lpstr>
      <vt:lpstr>Times New Roman</vt:lpstr>
      <vt:lpstr>Calibri</vt:lpstr>
      <vt:lpstr>Office Theme</vt:lpstr>
      <vt:lpstr>PowerPoint 演示文稿</vt:lpstr>
      <vt:lpstr>PowerPoint 演示文稿</vt:lpstr>
      <vt:lpstr>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rao</dc:creator>
  <cp:lastModifiedBy>Madhurika Ganiger</cp:lastModifiedBy>
  <cp:revision>45</cp:revision>
  <dcterms:created xsi:type="dcterms:W3CDTF">2020-10-30T19:27:00Z</dcterms:created>
  <dcterms:modified xsi:type="dcterms:W3CDTF">2020-11-01T11:45:46Z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