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18" r:id="rId3"/>
    <p:sldId id="319" r:id="rId5"/>
    <p:sldId id="320" r:id="rId6"/>
    <p:sldId id="321" r:id="rId7"/>
    <p:sldId id="285" r:id="rId8"/>
    <p:sldId id="280" r:id="rId9"/>
    <p:sldId id="281" r:id="rId10"/>
    <p:sldId id="256" r:id="rId11"/>
    <p:sldId id="267" r:id="rId12"/>
    <p:sldId id="268" r:id="rId13"/>
    <p:sldId id="263" r:id="rId14"/>
    <p:sldId id="271" r:id="rId15"/>
    <p:sldId id="272" r:id="rId16"/>
    <p:sldId id="273" r:id="rId17"/>
    <p:sldId id="275" r:id="rId18"/>
    <p:sldId id="274" r:id="rId19"/>
    <p:sldId id="277" r:id="rId20"/>
  </p:sldIdLst>
  <p:sldSz cx="9144000" cy="5143500" type="screen16x9"/>
  <p:notesSz cx="6858000" cy="9144000"/>
  <p:embeddedFontLst>
    <p:embeddedFont>
      <p:font typeface="Economica" panose="02000506040000020004"/>
      <p:regular r:id="rId24"/>
    </p:embeddedFont>
    <p:embeddedFont>
      <p:font typeface="Open Sans" panose="020B0606030504020204"/>
      <p:regular r:id="rId25"/>
    </p:embeddedFont>
    <p:embeddedFont>
      <p:font typeface="Georgia" panose="02040502050405020303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54" y="91"/>
      </p:cViewPr>
      <p:guideLst>
        <p:guide orient="horz" pos="1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arxiv.org/pdf/1811.10830.pdf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128395"/>
            <a:ext cx="8520430" cy="907415"/>
          </a:xfrm>
        </p:spPr>
        <p:txBody>
          <a:bodyPr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  <a:endParaRPr lang="en-IN" alt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05990"/>
            <a:ext cx="8520430" cy="2372995"/>
          </a:xfrm>
        </p:spPr>
        <p:txBody>
          <a:bodyPr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  <a:endParaRPr lang="en-IN" altLang="en-US" sz="24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44575"/>
            <a:ext cx="8520515" cy="3905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 projects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dimensional CNN activation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image I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dimensional RNN latent encoding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caption C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to the same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-dimensional common multi-modal embedding space as unit-norm vectors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multi-modal scoring function is defined as their dot product 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(I, C) =&lt;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&gt;.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620" y="2664460"/>
            <a:ext cx="201676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-30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VQA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and VQA-Caption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85" y="704215"/>
            <a:ext cx="8520430" cy="397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VQA is the task of given an image I and a free-form open-ended question Q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about I, generating a natural language answer A to that question.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Similarly,VQA-Caption task  takes a caption C of an image and a question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about the image, then generates an answer A.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During training, given triplets of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Q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truth answer 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mage I,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negative log-likelihood (NLL) loss to maximize the probability of the ground truth answer PI (A|Q, I) given by the VQA model.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aption C,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NLL loss to maximize the VQA-Caption model probability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 PC (A|Q, C).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18440"/>
            <a:ext cx="8520430" cy="436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a VQA question (I, Q)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Image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the 19-layer VGGNet [46] as a 4,096-dimensional image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Question Encoding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a 2-layer RNN with 512 Long Short-Term Memory (LSTM) units per layer as a 2,048-dimensional question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Then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are projected into a common 1,024-dimensional multi-modal space as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We then compute the representation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the image-question pair (I, Q) by element-wise multiplying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scores 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1,000 answers are given by: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= W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+ b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16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757170"/>
            <a:ext cx="319341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47015"/>
            <a:ext cx="8520430" cy="43319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the VQA-Caption task given caption C and question Q,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use the same network architecture and learning procedure as above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using the most frequent 1,000 words in training captions as the dictionary to construct a 1,000 dimensional bag-of-words encoding for caption C as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replace the image feature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compute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,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C+Q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respectively.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VQA and VQA-Caption models are learned on the train split of the VQA dataset using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82,783 images, 413,915 captions and 248,349 questions.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models achieve VQA validation set accuracies of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54.42% (VQA) and 56.28%(VQA-Caption).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Next, they are used as sub-modules in the image caption ranking approach.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6175"/>
            <a:ext cx="8520600" cy="831300"/>
          </a:xfrm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Approach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53615"/>
            <a:ext cx="8520430" cy="154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leverage knowledge in VQA for image-caption ranking we propose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represent the images and the captions in the VQA space using VQA and VQA-Caption models.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representations is called VQA-grounded representations.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461645"/>
            <a:ext cx="8520430" cy="4117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Let’s say we have 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VQA model PI (A|Q, I), a VQA-Caption model PC (A|Q, C)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Set of N questions Qi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their plausible answers (one for each question) Ai, i = 1, 2, ...N.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given an image I and a caption C, we first extract the N dimensional VQA-grounded activation vectors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I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C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Such that each dimension i of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the log probability of the ground truth answer Ai given a question Qi.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3691890"/>
            <a:ext cx="54787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607695"/>
            <a:ext cx="4695190" cy="3439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0960" y="1186180"/>
            <a:ext cx="33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 if the (Qi, Ai) pairs are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(Q1: What is the person riding?,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A1:Motorcycle)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(Q2: What is the man wearing on his head?, A2: Helmet),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u(1)I and u(1)C verify if the person in image I and caption C respectively is riding a motorcycle.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 the same time u(2)I and u(2)C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verify whether the man in I and 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is wearing a helmet.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1310640"/>
            <a:ext cx="6903720" cy="252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0140" y="4226560"/>
            <a:ext cx="2415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https://arxiv.org/pdf/1605.01379.pdf</a:t>
            </a:r>
            <a:endParaRPr lang="en-US" sz="120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selected 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0680"/>
            <a:ext cx="8520430" cy="2948305"/>
          </a:xfrm>
        </p:spPr>
        <p:txBody>
          <a:bodyPr/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Ethnicity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Gender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Nationality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sexism</a:t>
            </a:r>
            <a:endParaRPr lang="en-IN" altLang="en-US" sz="16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0" y="1630680"/>
            <a:ext cx="619315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Dataset</a:t>
            </a:r>
            <a:endParaRPr lang="en-IN" altLang="en-US" sz="2800" b="1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9385" y="1202055"/>
            <a:ext cx="7055485" cy="1325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1340" y="1639570"/>
            <a:ext cx="646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b="1">
                <a:sym typeface="+mn-ea"/>
              </a:rPr>
              <a:t>2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6060" y="2907030"/>
            <a:ext cx="4295140" cy="1287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r="10047" b="-17830"/>
          <a:stretch>
            <a:fillRect/>
          </a:stretch>
        </p:blipFill>
        <p:spPr>
          <a:xfrm>
            <a:off x="1496060" y="4135755"/>
            <a:ext cx="3783965" cy="7442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1340" y="3334385"/>
            <a:ext cx="281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>
                <a:sym typeface="+mn-ea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85" y="1529715"/>
            <a:ext cx="8638540" cy="3049270"/>
          </a:xfrm>
        </p:spPr>
        <p:txBody>
          <a:bodyPr/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http://mandola-project.eu/m/filer_public/06/b9/06b92efd-cce2-4204-a2a9-5eb2c34912f7/mandola-d31.pdf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https://github.com/ZeerakW/hatespeech/blob/master/NAACL_SRW_2016.csv</a:t>
            </a:r>
            <a:endParaRPr lang="en-US" sz="1600">
              <a:solidFill>
                <a:schemeClr val="tx1"/>
              </a:solidFill>
              <a:sym typeface="+mn-ea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https://github.com/mayelsherif/hate_speech_icwsm18/tree/master/nhsm_datasets</a:t>
            </a:r>
            <a:endParaRPr 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009911"/>
            <a:ext cx="8520600" cy="8313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16990" cy="611197"/>
          </a:xfrm>
        </p:spPr>
        <p:txBody>
          <a:bodyPr/>
          <a:lstStyle/>
          <a:p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From Recognition to Cognition: Visual Commonsense Reasoning   </a:t>
            </a:r>
            <a:endParaRPr lang="en-US"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392" y="1555531"/>
            <a:ext cx="8432907" cy="30236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(114).png"/>
          <p:cNvPicPr>
            <a:picLocks noChangeAspect="1"/>
          </p:cNvPicPr>
          <p:nvPr/>
        </p:nvPicPr>
        <p:blipFill>
          <a:blip r:embed="rId1"/>
          <a:srcRect l="1379" t="23282" r="1724" b="34807"/>
          <a:stretch>
            <a:fillRect/>
          </a:stretch>
        </p:blipFill>
        <p:spPr>
          <a:xfrm>
            <a:off x="0" y="1508983"/>
            <a:ext cx="9144000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85" y="729343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https://arxiv.org/pdf/1811.10830.pdf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1257" y="1153885"/>
            <a:ext cx="3204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686" y="3788229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15).png"/>
          <p:cNvPicPr>
            <a:picLocks noChangeAspect="1"/>
          </p:cNvPicPr>
          <p:nvPr/>
        </p:nvPicPr>
        <p:blipFill>
          <a:blip r:embed="rId1"/>
          <a:srcRect l="49310" t="31254" r="10920" b="33990"/>
          <a:stretch>
            <a:fillRect/>
          </a:stretch>
        </p:blipFill>
        <p:spPr>
          <a:xfrm>
            <a:off x="136635" y="420415"/>
            <a:ext cx="3930869" cy="2060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677" y="0"/>
            <a:ext cx="1901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Adversarial Matching 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2"/>
          <a:srcRect l="7241" t="35753" r="5977" b="29492"/>
          <a:stretch>
            <a:fillRect/>
          </a:stretch>
        </p:blipFill>
        <p:spPr>
          <a:xfrm>
            <a:off x="0" y="3121573"/>
            <a:ext cx="7210097" cy="178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675" y="2711669"/>
            <a:ext cx="26079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Recognition to Cognition Model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629" y="515007"/>
            <a:ext cx="482237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Question Answering Q -&gt; A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Language generation dataset to Multiple Choice Test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Two subtasks: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- Answer is as relevant as possible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- Dissimilarity between other answers are from the correct answer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Maximum weight bipartite matching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3429" y="3450771"/>
            <a:ext cx="17199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QA -&gt; R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Grounding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Contextualization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61260" y="2052955"/>
            <a:ext cx="4420870" cy="1010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Leveraging Visual Question Answering for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Image-Caption Ranking</a:t>
            </a:r>
            <a:endParaRPr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0"/>
          <p:cNvSpPr txBox="1"/>
          <p:nvPr/>
        </p:nvSpPr>
        <p:spPr>
          <a:xfrm>
            <a:off x="2683510" y="3310255"/>
            <a:ext cx="331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Xiao Lin Devi Parikh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Bradley Department of Electrical and Computer Engineering,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Virginia Tech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{linxiao,parikh}@vt.edu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caption ranking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image-caption ranking task is to retrieve relevant images given a query caption and relevant captions given a query image.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During training we are given image-caption pairs (I, C) 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For each pair we sample K - 1 other images in addition to I so the image</a:t>
            </a:r>
            <a:br>
              <a:rPr lang="en-US" sz="1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retrieval task becomes retrieving I from K images given caption C. 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We also sample K-1 random captions in addition to C so the caption retrieval task becomes retrieving C from K given image I.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image-caption ranking models learn a ranking scoring function S(I, C) such that the corresponding retrieval probabilities are maximised: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520" y="3622040"/>
            <a:ext cx="3820160" cy="648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4944</Words>
  <Application>WPS Presentation</Application>
  <PresentationFormat>On-screen Show (16:9)</PresentationFormat>
  <Paragraphs>138</Paragraphs>
  <Slides>17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Arial</vt:lpstr>
      <vt:lpstr>Economica</vt:lpstr>
      <vt:lpstr>Open Sans</vt:lpstr>
      <vt:lpstr>Times New Roman</vt:lpstr>
      <vt:lpstr>Cambria</vt:lpstr>
      <vt:lpstr>PMingLiU-ExtB</vt:lpstr>
      <vt:lpstr>Malgun Gothic</vt:lpstr>
      <vt:lpstr>Microsoft YaHei</vt:lpstr>
      <vt:lpstr>Arial Unicode MS</vt:lpstr>
      <vt:lpstr>Georgia</vt:lpstr>
      <vt:lpstr>Luxe</vt:lpstr>
      <vt:lpstr>Equation.KSEE3</vt:lpstr>
      <vt:lpstr>PowerPoint 演示文稿</vt:lpstr>
      <vt:lpstr>PowerPoint 演示文稿</vt:lpstr>
      <vt:lpstr>PowerPoint 演示文稿</vt:lpstr>
      <vt:lpstr>PowerPoint 演示文稿</vt:lpstr>
      <vt:lpstr>Task 2  : Reasoning Of Meme Labelled Into Different Categories </vt:lpstr>
      <vt:lpstr>  From Recognition to Cognition: Visual Commonsense Reasoning   </vt:lpstr>
      <vt:lpstr>PowerPoint 演示文稿</vt:lpstr>
      <vt:lpstr>Leveraging Visual Question Answering for Image-Caption Ranking</vt:lpstr>
      <vt:lpstr>Image caption ranking</vt:lpstr>
      <vt:lpstr>Baseline model</vt:lpstr>
      <vt:lpstr>VQA and VQA-Caption</vt:lpstr>
      <vt:lpstr>PowerPoint 演示文稿</vt:lpstr>
      <vt:lpstr>PowerPoint 演示文稿</vt:lpstr>
      <vt:lpstr>Approach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Madhurika Ganiger</cp:lastModifiedBy>
  <cp:revision>20</cp:revision>
  <dcterms:created xsi:type="dcterms:W3CDTF">2020-10-30T11:20:00Z</dcterms:created>
  <dcterms:modified xsi:type="dcterms:W3CDTF">2020-11-06T08:12:17Z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