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6" r:id="rId8"/>
    <p:sldId id="264" r:id="rId9"/>
    <p:sldId id="265" r:id="rId10"/>
    <p:sldId id="289" r:id="rId11"/>
  </p:sldIdLst>
  <p:sldSz cx="9144000" cy="5143500"/>
  <p:notesSz cx="6858000" cy="9144000"/>
  <p:embeddedFontLst>
    <p:embeddedFont>
      <p:font typeface="Old Standard TT" panose="00000500000000000000"/>
      <p:regular r:id="rId15"/>
    </p:embeddedFont>
    <p:embeddedFont>
      <p:font typeface="Cambria" panose="0204050305040603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ed7346816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ed7346816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ed7346816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ed7346816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d7346816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d7346816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ed7346816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ed7346816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d7346816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ed7346816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 panose="00000500000000000000"/>
              <a:buNone/>
              <a:defRPr sz="3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 panose="00000500000000000000"/>
              <a:buChar char="●"/>
              <a:defRPr sz="18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●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 panose="00000500000000000000"/>
              <a:buChar char="○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 panose="00000500000000000000"/>
              <a:buChar char="■"/>
              <a:defRPr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DMA Course Project(18ECSC301)</a:t>
            </a:r>
            <a:br>
              <a:rPr lang="en-US" sz="28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2020-21</a:t>
            </a:r>
            <a:br>
              <a:rPr lang="en-US" sz="16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Title 5DMACP17</a:t>
            </a:r>
            <a:br>
              <a:rPr lang="en-US" sz="1400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600" b="1">
                <a:sym typeface="+mn-ea"/>
              </a:rPr>
              <a:t>Hostile Post Detection In Hindi</a:t>
            </a:r>
            <a:br>
              <a:rPr lang="en-US" sz="1600" dirty="0">
                <a:latin typeface="Cambria" panose="02040503050406030204" charset="0"/>
                <a:cs typeface="Cambria" panose="02040503050406030204" charset="0"/>
              </a:rPr>
            </a:br>
            <a:endParaRPr lang="en-US" sz="16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512445" y="3479800"/>
            <a:ext cx="8118475" cy="114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</a:t>
            </a: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Team Members 		 </a:t>
            </a:r>
            <a:b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*Varun Bohara                 01fe18bcs278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*Madhurika G                    01fe18bcs284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*Sakshi Tahlani                01fe18bcs271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*Abhishek Rao                  01fe18bcs297</a:t>
            </a: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70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Introduction</a:t>
            </a:r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6" name="Google Shape;66;p14"/>
          <p:cNvSpPr txBox="1"/>
          <p:nvPr>
            <p:ph type="body" idx="1"/>
          </p:nvPr>
        </p:nvSpPr>
        <p:spPr>
          <a:xfrm>
            <a:off x="311700" y="108397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Challenge is  hosted on Codalab. 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Proposed by SHARED TASK @</a:t>
            </a:r>
            <a:r>
              <a:rPr sz="1400">
                <a:latin typeface="Cambria" panose="02040503050406030204" charset="0"/>
                <a:cs typeface="Cambria" panose="02040503050406030204" charset="0"/>
              </a:rPr>
              <a:t>CONSTRAINT 202</a:t>
            </a:r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1..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400">
                <a:latin typeface="Cambria" panose="02040503050406030204" charset="0"/>
                <a:cs typeface="Cambria" panose="02040503050406030204" charset="0"/>
              </a:rPr>
              <a:t>Important Dates:</a:t>
            </a:r>
            <a:endParaRPr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October 1, 2020: Release of the training set 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and validation set.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1, 2020: Release of the test set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10, 2020: Deadline for submitting the final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12, 2020: Announcement of the results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sz="1030">
              <a:latin typeface="Cambria" panose="02040503050406030204" charset="0"/>
              <a:cs typeface="Cambria" panose="02040503050406030204" charset="0"/>
            </a:endParaRPr>
          </a:p>
          <a:p>
            <a:pPr marL="685800" lvl="1" indent="-228600" algn="l" rtl="0">
              <a:lnSpc>
                <a:spcPct val="45000"/>
              </a:lnSpc>
              <a:spcBef>
                <a:spcPts val="0"/>
              </a:spcBef>
              <a:spcAft>
                <a:spcPts val="1600"/>
              </a:spcAft>
              <a:buSzPct val="65000"/>
              <a:buFont typeface="Arial" panose="020B0604020202020204" pitchFamily="34" charset="0"/>
              <a:buChar char="•"/>
            </a:pPr>
            <a:r>
              <a:rPr sz="1030">
                <a:latin typeface="Cambria" panose="02040503050406030204" charset="0"/>
                <a:cs typeface="Cambria" panose="02040503050406030204" charset="0"/>
              </a:rPr>
              <a:t>December 30, 2020: System paper submission deadline</a:t>
            </a:r>
            <a:r>
              <a:rPr lang="en-US" sz="1030"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03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5735" y="422910"/>
            <a:ext cx="8520430" cy="465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mbria" panose="02040503050406030204" charset="0"/>
                <a:cs typeface="Cambria" panose="02040503050406030204" charset="0"/>
                <a:sym typeface="+mn-ea"/>
              </a:rPr>
              <a:t>Hostile Post Detection in Hindi </a:t>
            </a:r>
            <a:endParaRPr lang="en-US" sz="16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72" name="Google Shape;72;p15"/>
          <p:cNvSpPr txBox="1"/>
          <p:nvPr>
            <p:ph type="body" idx="1"/>
          </p:nvPr>
        </p:nvSpPr>
        <p:spPr>
          <a:xfrm>
            <a:off x="311785" y="808990"/>
            <a:ext cx="8520430" cy="4196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Our goal is to label a variety of posts in Hindi Devanagari script collected from Twitter and Facebook. 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The set of valid categories are fake news, hate speech, offensive, defamation, and non-hostile posts.</a:t>
            </a:r>
            <a:endParaRPr lang="en-US" sz="14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It is a multi-label multi-class classification problem where each post can belong to one or more of these hostile classes but the non-hostile posts cannot be grouped with any other class.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171450" lvl="0" indent="-171450" algn="l" rtl="0">
              <a:lnSpc>
                <a:spcPct val="10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Definitions of the class labels: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Fake News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claim or information that is verified to be not true.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Hate Speech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targeting a specific group of people based on their ethnicity, religious beliefs, geographical belonging, race, etc., with malicious intentions of spreading hate or encouraging violence.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Offensive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containing profanity, impolite, rude, or vulgar language to insult a targeted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Defamation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mis-information regarding an individual or group.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685800" lvl="0" indent="-228600" algn="l" rtl="0">
              <a:lnSpc>
                <a:spcPct val="85000"/>
              </a:lnSpc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Non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-</a:t>
            </a:r>
            <a:r>
              <a:rPr lang="en-US" sz="1200" b="1">
                <a:latin typeface="Cambria" panose="02040503050406030204" charset="0"/>
                <a:cs typeface="Cambria" panose="02040503050406030204" charset="0"/>
                <a:sym typeface="+mn-ea"/>
              </a:rPr>
              <a:t>hostile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: A post without any hostility.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7125" y="1009015"/>
            <a:ext cx="6875145" cy="3107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0685" y="165100"/>
            <a:ext cx="4705985" cy="4184650"/>
          </a:xfrm>
          <a:prstGeom prst="rect">
            <a:avLst/>
          </a:prstGeom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85" y="4229100"/>
            <a:ext cx="8520430" cy="744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>
                <a:latin typeface="Cambria" panose="02040503050406030204" charset="0"/>
                <a:cs typeface="Cambria" panose="02040503050406030204" charset="0"/>
                <a:sym typeface="+mn-ea"/>
              </a:rPr>
              <a:t>.</a:t>
            </a: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	          </a:t>
            </a:r>
            <a:b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</a:t>
            </a:r>
            <a:r>
              <a:rPr sz="1400">
                <a:sym typeface="+mn-ea"/>
              </a:rPr>
              <a:t>Submissio</a:t>
            </a:r>
            <a:r>
              <a:rPr lang="en-US" sz="1400">
                <a:sym typeface="+mn-ea"/>
              </a:rPr>
              <a:t>n: A</a:t>
            </a:r>
            <a:r>
              <a:rPr sz="1400">
                <a:sym typeface="+mn-ea"/>
              </a:rPr>
              <a:t> csv file in the following format for the final evaluation</a:t>
            </a:r>
            <a:br>
              <a:rPr sz="1400">
                <a:sym typeface="+mn-ea"/>
              </a:rPr>
            </a:br>
            <a:r>
              <a:rPr sz="1400">
                <a:sym typeface="+mn-ea"/>
              </a:rPr>
              <a:t>                                                                   &lt;unique_id, {labels}&gt;</a:t>
            </a:r>
            <a:br>
              <a:rPr sz="1400">
                <a:sym typeface="+mn-ea"/>
              </a:rPr>
            </a:br>
            <a:endParaRPr sz="14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8330" y="165100"/>
            <a:ext cx="286766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Data Set Description</a:t>
            </a:r>
            <a:endParaRPr lang="en-US" sz="2000" b="1">
              <a:latin typeface="Cambria" panose="02040503050406030204" charset="0"/>
              <a:cs typeface="Cambria" panose="02040503050406030204" charset="0"/>
            </a:endParaRPr>
          </a:p>
          <a:p>
            <a:endParaRPr lang="en-US" sz="1800" b="1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Unique ID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Post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Labels Set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r>
              <a:rPr lang="en-US">
                <a:latin typeface="Cambria" panose="02040503050406030204" charset="0"/>
                <a:cs typeface="Cambria" panose="02040503050406030204" charset="0"/>
              </a:rPr>
              <a:t>Constituents of Post: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Links 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Special Characters - (@,/,:,#)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Alpha numerical</a:t>
            </a: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>
                <a:latin typeface="Cambria" panose="02040503050406030204" charset="0"/>
                <a:cs typeface="Cambria" panose="02040503050406030204" charset="0"/>
              </a:rPr>
              <a:t>Emoji</a:t>
            </a: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</a:rPr>
            </a:br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  <a:p>
            <a:pPr lvl="2"/>
            <a:endParaRPr 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of Data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Training Dataset : </a:t>
            </a:r>
            <a:r>
              <a:rPr lang="en-US" sz="1200"/>
              <a:t>Constraint_Hindi_Train.xlsx</a:t>
            </a:r>
            <a:br>
              <a:rPr lang="en-US"/>
            </a:br>
            <a:r>
              <a:rPr lang="en-US"/>
              <a:t>	</a:t>
            </a:r>
            <a:r>
              <a:rPr lang="en-US" sz="1200"/>
              <a:t>Size	          : 5728 x 3</a:t>
            </a:r>
            <a:br>
              <a:rPr lang="en-US" sz="1200"/>
            </a:br>
            <a:r>
              <a:rPr lang="en-US" sz="1200"/>
              <a:t>	List Attributes         : Unique Id,Post,Label Set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/>
              <a:t>	</a:t>
            </a:r>
            <a:br>
              <a:rPr lang="en-US"/>
            </a:br>
            <a:r>
              <a:rPr lang="en-US"/>
              <a:t>Validation Dataset: </a:t>
            </a:r>
            <a:r>
              <a:rPr lang="en-US" sz="1200">
                <a:sym typeface="+mn-ea"/>
              </a:rPr>
              <a:t>Constraint_Hindi_Train.xlsx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 </a:t>
            </a:r>
            <a:r>
              <a:rPr lang="en-US" sz="1400"/>
              <a:t>	</a:t>
            </a:r>
            <a:r>
              <a:rPr lang="en-US" sz="1200"/>
              <a:t>Size	        : 811 x 3</a:t>
            </a:r>
            <a:br>
              <a:rPr lang="en-US" sz="1200"/>
            </a:br>
            <a:r>
              <a:rPr lang="en-US" sz="1200"/>
              <a:t>	</a:t>
            </a:r>
            <a:r>
              <a:rPr lang="en-US" sz="1200">
                <a:sym typeface="+mn-ea"/>
              </a:rPr>
              <a:t>List Attributes         : Unique Id,Post,Label Set</a:t>
            </a:r>
            <a:br>
              <a:rPr lang="en-US" sz="1200">
                <a:sym typeface="+mn-ea"/>
              </a:rPr>
            </a:br>
            <a:r>
              <a:rPr lang="en-US" sz="1200">
                <a:sym typeface="+mn-ea"/>
              </a:rPr>
              <a:t>	</a:t>
            </a: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Constituents of Post  : Links ,Special Characters (@,/,:,#),Alpha numerical,Emoji.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  <a:t>	Format	              : Excel</a:t>
            </a:r>
            <a:br>
              <a:rPr lang="en-US" sz="1200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Interpretation</a:t>
            </a:r>
            <a:endParaRPr lang="en-US"/>
          </a:p>
        </p:txBody>
      </p:sp>
      <p:sp>
        <p:nvSpPr>
          <p:cNvPr id="114" name="Google Shape;114;p22"/>
          <p:cNvSpPr txBox="1"/>
          <p:nvPr>
            <p:ph type="body" idx="1"/>
          </p:nvPr>
        </p:nvSpPr>
        <p:spPr>
          <a:xfrm>
            <a:off x="311700" y="7525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There's no uniformity in the dataset interms of </a:t>
            </a:r>
            <a:br>
              <a:rPr lang="en-US"/>
            </a:br>
            <a:r>
              <a:rPr lang="en-US"/>
              <a:t>the labels.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This may lead to the model learning non hostile </a:t>
            </a:r>
            <a:br>
              <a:rPr lang="en-US"/>
            </a:br>
            <a:r>
              <a:rPr lang="en-US"/>
              <a:t>post more efficiently when compared to the other.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/>
              <a:t>This is called the Accuracy Paradox.</a:t>
            </a: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2" name="Picture 1" descr="WhatsApp Image 2020-10-29 at 12.16.25 AM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8495" y="885825"/>
            <a:ext cx="2903220" cy="2431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Methods for Hindi-English Code-Mixed Data    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085"/>
              <a:t>https://www.aclweb.org/anthology/2020.trac-1.7.pdf </a:t>
            </a:r>
            <a:r>
              <a:rPr lang="en-US" sz="1240"/>
              <a:t>                                            </a:t>
            </a:r>
            <a:endParaRPr lang="en-US" sz="124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Aggression-annotated Corpus of Hindi-English Code-mixed Data</a:t>
            </a:r>
            <a:br>
              <a:rPr lang="en-US" sz="1600"/>
            </a:br>
            <a:r>
              <a:rPr lang="en-US" sz="1600"/>
              <a:t>Ritesh Kumar, Aishwarya N. Reganti, Akshit Bhatia, Tushar Maheshwari </a:t>
            </a:r>
            <a:br>
              <a:rPr lang="en-US" sz="1600"/>
            </a:br>
            <a:r>
              <a:rPr lang="en-US" sz="1600"/>
              <a:t> 		</a:t>
            </a:r>
            <a:r>
              <a:rPr lang="en-US" sz="1200"/>
              <a:t>https://arxiv.org/ftp/arxiv/papers/1803/1803.09402.pdf        </a:t>
            </a:r>
            <a:endParaRPr lang="en-US" sz="12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600"/>
              <a:t>Detecting Offensive Tweets in Hindi-English Code-Switched Language  				</a:t>
            </a:r>
            <a:r>
              <a:rPr lang="en-US" sz="1200"/>
              <a:t>https://www.aclweb.org/anthology/W18-3504.pdf</a:t>
            </a:r>
            <a:endParaRPr lang="en-US" sz="1600"/>
          </a:p>
          <a:p>
            <a:pPr>
              <a:buSzPct val="45000"/>
              <a:buFont typeface="Arial" panose="020B0604020202020204" pitchFamily="34" charset="0"/>
              <a:buChar char="•"/>
            </a:pPr>
            <a:r>
              <a:rPr lang="en-US" sz="1400"/>
              <a:t>Hindi2Vec Language Modeling</a:t>
            </a:r>
            <a:br>
              <a:rPr lang="en-US" sz="1400"/>
            </a:br>
            <a:r>
              <a:rPr lang="en-US" sz="1400"/>
              <a:t>		</a:t>
            </a:r>
            <a:r>
              <a:rPr lang="en-US" sz="1200"/>
              <a:t>https://github.com/NirantK/hindi2vec/blob/master/Hindi-Language-Modeling.ipynb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WPS Presentation</Application>
  <PresentationFormat/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</vt:lpstr>
      <vt:lpstr>Old Standard TT</vt:lpstr>
      <vt:lpstr>Cambria</vt:lpstr>
      <vt:lpstr>Microsoft YaHei</vt:lpstr>
      <vt:lpstr>Arial Unicode MS</vt:lpstr>
      <vt:lpstr>Paperback</vt:lpstr>
      <vt:lpstr>DMA Course Project(18ECSC301) 2020-21 Title 5DMACP17 Hostile Post Detection In Hindi </vt:lpstr>
      <vt:lpstr>Introduction</vt:lpstr>
      <vt:lpstr>Hostile Post Detection in Hindi </vt:lpstr>
      <vt:lpstr>PowerPoint 演示文稿</vt:lpstr>
      <vt:lpstr>.	                                               Submission: A csv file in the following format for the final evaluation                                                                    &lt;unique_id, {labels}&gt; </vt:lpstr>
      <vt:lpstr>Understanding of Data</vt:lpstr>
      <vt:lpstr>Data Interpretation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Course Project 18ECSC301 2020-21 Title 5DMACP17 </dc:title>
  <dc:creator/>
  <cp:lastModifiedBy>Admin</cp:lastModifiedBy>
  <cp:revision>12</cp:revision>
  <dcterms:created xsi:type="dcterms:W3CDTF">2020-10-27T10:04:00Z</dcterms:created>
  <dcterms:modified xsi:type="dcterms:W3CDTF">2020-10-29T06:46:13Z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