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CA44A58-4A32-4C2A-B08A-1361DA89B6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F2CC7FC-B784-4F09-85B9-8F00D991C7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523D91-7B86-4AE2-ACED-11F6209AA336}" type="datetimeFigureOut">
              <a:rPr lang="en-IN" smtClean="0"/>
              <a:t>01-11-2020</a:t>
            </a:fld>
            <a:endParaRPr lang="en-IN"/>
          </a:p>
        </p:txBody>
      </p:sp>
      <p:sp>
        <p:nvSpPr>
          <p:cNvPr id="4" name="Footer Placeholder 3">
            <a:extLst>
              <a:ext uri="{FF2B5EF4-FFF2-40B4-BE49-F238E27FC236}">
                <a16:creationId xmlns:a16="http://schemas.microsoft.com/office/drawing/2014/main" id="{00690286-595B-4957-84A0-58A3EF7EBF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F15A449-D409-406C-814B-FD737209D6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54FC27-FC2A-4A8D-9943-002653B84E76}" type="slidenum">
              <a:rPr lang="en-IN" smtClean="0"/>
              <a:t>‹#›</a:t>
            </a:fld>
            <a:endParaRPr lang="en-IN"/>
          </a:p>
        </p:txBody>
      </p:sp>
    </p:spTree>
    <p:extLst>
      <p:ext uri="{BB962C8B-B14F-4D97-AF65-F5344CB8AC3E}">
        <p14:creationId xmlns:p14="http://schemas.microsoft.com/office/powerpoint/2010/main" val="3232954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21B3E-31D6-42D2-A593-5F3207623B25}" type="datetimeFigureOut">
              <a:rPr lang="en-IN" smtClean="0"/>
              <a:t>01-11-2020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24777-B8F0-4CC9-8106-D472180B798D}" type="slidenum">
              <a:rPr lang="en-IN" smtClean="0"/>
              <a:t>‹#›</a:t>
            </a:fld>
            <a:endParaRPr lang="en-IN"/>
          </a:p>
        </p:txBody>
      </p:sp>
    </p:spTree>
    <p:extLst>
      <p:ext uri="{BB962C8B-B14F-4D97-AF65-F5344CB8AC3E}">
        <p14:creationId xmlns:p14="http://schemas.microsoft.com/office/powerpoint/2010/main" val="16267498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124777-B8F0-4CC9-8106-D472180B798D}" type="slidenum">
              <a:rPr lang="en-IN" smtClean="0"/>
              <a:t>4</a:t>
            </a:fld>
            <a:endParaRPr lang="en-IN"/>
          </a:p>
        </p:txBody>
      </p:sp>
    </p:spTree>
    <p:extLst>
      <p:ext uri="{BB962C8B-B14F-4D97-AF65-F5344CB8AC3E}">
        <p14:creationId xmlns:p14="http://schemas.microsoft.com/office/powerpoint/2010/main" val="3947739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7F35-5D71-468C-B69C-5E24CD636F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21EF6D-83C7-49FF-9C5D-7E27073BC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674BEE-5296-4FC8-BEEA-CC81463C71F0}"/>
              </a:ext>
            </a:extLst>
          </p:cNvPr>
          <p:cNvSpPr>
            <a:spLocks noGrp="1"/>
          </p:cNvSpPr>
          <p:nvPr>
            <p:ph type="dt" sz="half" idx="10"/>
          </p:nvPr>
        </p:nvSpPr>
        <p:spPr/>
        <p:txBody>
          <a:bodyPr/>
          <a:lstStyle/>
          <a:p>
            <a:fld id="{0A897EF2-AEAD-4CD5-9CC2-50E14DC81F92}" type="datetime1">
              <a:rPr lang="en-IN" smtClean="0"/>
              <a:t>01-11-2020</a:t>
            </a:fld>
            <a:endParaRPr lang="en-IN"/>
          </a:p>
        </p:txBody>
      </p:sp>
      <p:sp>
        <p:nvSpPr>
          <p:cNvPr id="5" name="Footer Placeholder 4">
            <a:extLst>
              <a:ext uri="{FF2B5EF4-FFF2-40B4-BE49-F238E27FC236}">
                <a16:creationId xmlns:a16="http://schemas.microsoft.com/office/drawing/2014/main" id="{6E05DC72-B2A1-4CC7-96AC-6AD03B6853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1C7E96-B405-42D0-86B4-3285898A0593}"/>
              </a:ext>
            </a:extLst>
          </p:cNvPr>
          <p:cNvSpPr>
            <a:spLocks noGrp="1"/>
          </p:cNvSpPr>
          <p:nvPr>
            <p:ph type="sldNum" sz="quarter" idx="12"/>
          </p:nvPr>
        </p:nvSpPr>
        <p:spPr/>
        <p:txBody>
          <a:bodyPr/>
          <a:lstStyle/>
          <a:p>
            <a:fld id="{7870A25B-082D-42BE-9910-664729240837}" type="slidenum">
              <a:rPr lang="en-IN" smtClean="0"/>
              <a:t>‹#›</a:t>
            </a:fld>
            <a:endParaRPr lang="en-IN"/>
          </a:p>
        </p:txBody>
      </p:sp>
    </p:spTree>
    <p:extLst>
      <p:ext uri="{BB962C8B-B14F-4D97-AF65-F5344CB8AC3E}">
        <p14:creationId xmlns:p14="http://schemas.microsoft.com/office/powerpoint/2010/main" val="3731244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F5DB-F61C-4F4F-A6CB-4048D73887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A4490E-0DA9-40AB-95B6-3ADCD6DA6F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89491E-4B4D-4026-BA87-278A396116B6}"/>
              </a:ext>
            </a:extLst>
          </p:cNvPr>
          <p:cNvSpPr>
            <a:spLocks noGrp="1"/>
          </p:cNvSpPr>
          <p:nvPr>
            <p:ph type="dt" sz="half" idx="10"/>
          </p:nvPr>
        </p:nvSpPr>
        <p:spPr/>
        <p:txBody>
          <a:bodyPr/>
          <a:lstStyle/>
          <a:p>
            <a:fld id="{E67C5BD0-D0F2-4037-9F5A-26C3CC7ABC2C}" type="datetime1">
              <a:rPr lang="en-IN" smtClean="0"/>
              <a:t>01-11-2020</a:t>
            </a:fld>
            <a:endParaRPr lang="en-IN"/>
          </a:p>
        </p:txBody>
      </p:sp>
      <p:sp>
        <p:nvSpPr>
          <p:cNvPr id="5" name="Footer Placeholder 4">
            <a:extLst>
              <a:ext uri="{FF2B5EF4-FFF2-40B4-BE49-F238E27FC236}">
                <a16:creationId xmlns:a16="http://schemas.microsoft.com/office/drawing/2014/main" id="{C4775057-1D1A-40F5-A4BF-D67E17D199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11DFD5-1A0A-4938-9C3C-339A30857615}"/>
              </a:ext>
            </a:extLst>
          </p:cNvPr>
          <p:cNvSpPr>
            <a:spLocks noGrp="1"/>
          </p:cNvSpPr>
          <p:nvPr>
            <p:ph type="sldNum" sz="quarter" idx="12"/>
          </p:nvPr>
        </p:nvSpPr>
        <p:spPr/>
        <p:txBody>
          <a:bodyPr/>
          <a:lstStyle/>
          <a:p>
            <a:fld id="{7870A25B-082D-42BE-9910-664729240837}" type="slidenum">
              <a:rPr lang="en-IN" smtClean="0"/>
              <a:t>‹#›</a:t>
            </a:fld>
            <a:endParaRPr lang="en-IN"/>
          </a:p>
        </p:txBody>
      </p:sp>
    </p:spTree>
    <p:extLst>
      <p:ext uri="{BB962C8B-B14F-4D97-AF65-F5344CB8AC3E}">
        <p14:creationId xmlns:p14="http://schemas.microsoft.com/office/powerpoint/2010/main" val="1456553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51B86D-8383-42DD-B5DB-1161703F5A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609971-7467-493E-97B6-E5EC0E71CC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269F41-C2EA-4577-A745-2BA550E34D5C}"/>
              </a:ext>
            </a:extLst>
          </p:cNvPr>
          <p:cNvSpPr>
            <a:spLocks noGrp="1"/>
          </p:cNvSpPr>
          <p:nvPr>
            <p:ph type="dt" sz="half" idx="10"/>
          </p:nvPr>
        </p:nvSpPr>
        <p:spPr/>
        <p:txBody>
          <a:bodyPr/>
          <a:lstStyle/>
          <a:p>
            <a:fld id="{C784F30F-6C6F-4C3B-93D0-C07060B928DD}" type="datetime1">
              <a:rPr lang="en-IN" smtClean="0"/>
              <a:t>01-11-2020</a:t>
            </a:fld>
            <a:endParaRPr lang="en-IN"/>
          </a:p>
        </p:txBody>
      </p:sp>
      <p:sp>
        <p:nvSpPr>
          <p:cNvPr id="5" name="Footer Placeholder 4">
            <a:extLst>
              <a:ext uri="{FF2B5EF4-FFF2-40B4-BE49-F238E27FC236}">
                <a16:creationId xmlns:a16="http://schemas.microsoft.com/office/drawing/2014/main" id="{ABF6C4C2-54FE-44BB-9922-C57613AAF5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A5CF01-748C-4DDB-B194-38A4F47402DE}"/>
              </a:ext>
            </a:extLst>
          </p:cNvPr>
          <p:cNvSpPr>
            <a:spLocks noGrp="1"/>
          </p:cNvSpPr>
          <p:nvPr>
            <p:ph type="sldNum" sz="quarter" idx="12"/>
          </p:nvPr>
        </p:nvSpPr>
        <p:spPr/>
        <p:txBody>
          <a:bodyPr/>
          <a:lstStyle/>
          <a:p>
            <a:fld id="{7870A25B-082D-42BE-9910-664729240837}" type="slidenum">
              <a:rPr lang="en-IN" smtClean="0"/>
              <a:t>‹#›</a:t>
            </a:fld>
            <a:endParaRPr lang="en-IN"/>
          </a:p>
        </p:txBody>
      </p:sp>
    </p:spTree>
    <p:extLst>
      <p:ext uri="{BB962C8B-B14F-4D97-AF65-F5344CB8AC3E}">
        <p14:creationId xmlns:p14="http://schemas.microsoft.com/office/powerpoint/2010/main" val="102233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AE6F-1DF2-4817-BB94-3843C1D244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AB69C1-D3B3-43E1-AD73-8D53941769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02D141-21B7-4725-9C30-B740C7F88458}"/>
              </a:ext>
            </a:extLst>
          </p:cNvPr>
          <p:cNvSpPr>
            <a:spLocks noGrp="1"/>
          </p:cNvSpPr>
          <p:nvPr>
            <p:ph type="dt" sz="half" idx="10"/>
          </p:nvPr>
        </p:nvSpPr>
        <p:spPr/>
        <p:txBody>
          <a:bodyPr/>
          <a:lstStyle/>
          <a:p>
            <a:fld id="{CD75FE80-55C0-450B-B2D3-D4978AAC8216}" type="datetime1">
              <a:rPr lang="en-IN" smtClean="0"/>
              <a:t>01-11-2020</a:t>
            </a:fld>
            <a:endParaRPr lang="en-IN"/>
          </a:p>
        </p:txBody>
      </p:sp>
      <p:sp>
        <p:nvSpPr>
          <p:cNvPr id="5" name="Footer Placeholder 4">
            <a:extLst>
              <a:ext uri="{FF2B5EF4-FFF2-40B4-BE49-F238E27FC236}">
                <a16:creationId xmlns:a16="http://schemas.microsoft.com/office/drawing/2014/main" id="{E36662D2-79AF-4997-AA68-E2C2816020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5DF134-7F91-4D9C-9641-7F5C5AA4AA2C}"/>
              </a:ext>
            </a:extLst>
          </p:cNvPr>
          <p:cNvSpPr>
            <a:spLocks noGrp="1"/>
          </p:cNvSpPr>
          <p:nvPr>
            <p:ph type="sldNum" sz="quarter" idx="12"/>
          </p:nvPr>
        </p:nvSpPr>
        <p:spPr/>
        <p:txBody>
          <a:bodyPr/>
          <a:lstStyle/>
          <a:p>
            <a:fld id="{7870A25B-082D-42BE-9910-664729240837}" type="slidenum">
              <a:rPr lang="en-IN" smtClean="0"/>
              <a:t>‹#›</a:t>
            </a:fld>
            <a:endParaRPr lang="en-IN"/>
          </a:p>
        </p:txBody>
      </p:sp>
    </p:spTree>
    <p:extLst>
      <p:ext uri="{BB962C8B-B14F-4D97-AF65-F5344CB8AC3E}">
        <p14:creationId xmlns:p14="http://schemas.microsoft.com/office/powerpoint/2010/main" val="3598178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18CB-8003-448E-A246-3625B7D1ED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FCA274-F8D5-430C-B364-25C7B74333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39E742-7020-492A-A832-803088D3FF60}"/>
              </a:ext>
            </a:extLst>
          </p:cNvPr>
          <p:cNvSpPr>
            <a:spLocks noGrp="1"/>
          </p:cNvSpPr>
          <p:nvPr>
            <p:ph type="dt" sz="half" idx="10"/>
          </p:nvPr>
        </p:nvSpPr>
        <p:spPr/>
        <p:txBody>
          <a:bodyPr/>
          <a:lstStyle/>
          <a:p>
            <a:fld id="{CBDF0052-A594-4C91-9EE2-32993C80D7B0}" type="datetime1">
              <a:rPr lang="en-IN" smtClean="0"/>
              <a:t>01-11-2020</a:t>
            </a:fld>
            <a:endParaRPr lang="en-IN"/>
          </a:p>
        </p:txBody>
      </p:sp>
      <p:sp>
        <p:nvSpPr>
          <p:cNvPr id="5" name="Footer Placeholder 4">
            <a:extLst>
              <a:ext uri="{FF2B5EF4-FFF2-40B4-BE49-F238E27FC236}">
                <a16:creationId xmlns:a16="http://schemas.microsoft.com/office/drawing/2014/main" id="{B22F5484-01E1-40EE-B13C-0CFF8EE587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B49932-F9F9-45A2-BE80-384BD9426754}"/>
              </a:ext>
            </a:extLst>
          </p:cNvPr>
          <p:cNvSpPr>
            <a:spLocks noGrp="1"/>
          </p:cNvSpPr>
          <p:nvPr>
            <p:ph type="sldNum" sz="quarter" idx="12"/>
          </p:nvPr>
        </p:nvSpPr>
        <p:spPr/>
        <p:txBody>
          <a:bodyPr/>
          <a:lstStyle/>
          <a:p>
            <a:fld id="{7870A25B-082D-42BE-9910-664729240837}" type="slidenum">
              <a:rPr lang="en-IN" smtClean="0"/>
              <a:t>‹#›</a:t>
            </a:fld>
            <a:endParaRPr lang="en-IN"/>
          </a:p>
        </p:txBody>
      </p:sp>
    </p:spTree>
    <p:extLst>
      <p:ext uri="{BB962C8B-B14F-4D97-AF65-F5344CB8AC3E}">
        <p14:creationId xmlns:p14="http://schemas.microsoft.com/office/powerpoint/2010/main" val="3582134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A460-BFD4-477E-A050-009F08E912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E4BE3D-043E-4FA6-9C09-ED7D89BB1C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750004-35D1-4525-AC52-2A65DC0811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6674F9-B25B-45FD-899F-59F85A9E9740}"/>
              </a:ext>
            </a:extLst>
          </p:cNvPr>
          <p:cNvSpPr>
            <a:spLocks noGrp="1"/>
          </p:cNvSpPr>
          <p:nvPr>
            <p:ph type="dt" sz="half" idx="10"/>
          </p:nvPr>
        </p:nvSpPr>
        <p:spPr/>
        <p:txBody>
          <a:bodyPr/>
          <a:lstStyle/>
          <a:p>
            <a:fld id="{CDE742E8-3F84-420C-8BDC-51327945DFF8}" type="datetime1">
              <a:rPr lang="en-IN" smtClean="0"/>
              <a:t>01-11-2020</a:t>
            </a:fld>
            <a:endParaRPr lang="en-IN"/>
          </a:p>
        </p:txBody>
      </p:sp>
      <p:sp>
        <p:nvSpPr>
          <p:cNvPr id="6" name="Footer Placeholder 5">
            <a:extLst>
              <a:ext uri="{FF2B5EF4-FFF2-40B4-BE49-F238E27FC236}">
                <a16:creationId xmlns:a16="http://schemas.microsoft.com/office/drawing/2014/main" id="{DCF6B456-E10C-4096-8D8D-34A69BE4DB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E23664-1C34-4053-B4AB-C1C3EF090DA7}"/>
              </a:ext>
            </a:extLst>
          </p:cNvPr>
          <p:cNvSpPr>
            <a:spLocks noGrp="1"/>
          </p:cNvSpPr>
          <p:nvPr>
            <p:ph type="sldNum" sz="quarter" idx="12"/>
          </p:nvPr>
        </p:nvSpPr>
        <p:spPr/>
        <p:txBody>
          <a:bodyPr/>
          <a:lstStyle/>
          <a:p>
            <a:fld id="{7870A25B-082D-42BE-9910-664729240837}" type="slidenum">
              <a:rPr lang="en-IN" smtClean="0"/>
              <a:t>‹#›</a:t>
            </a:fld>
            <a:endParaRPr lang="en-IN"/>
          </a:p>
        </p:txBody>
      </p:sp>
    </p:spTree>
    <p:extLst>
      <p:ext uri="{BB962C8B-B14F-4D97-AF65-F5344CB8AC3E}">
        <p14:creationId xmlns:p14="http://schemas.microsoft.com/office/powerpoint/2010/main" val="351343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EB94-1673-4D1D-BBEE-A85E5B39EF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F88FA1-683D-4BBC-814A-03961B9329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CC075F-E57A-407F-9078-24ACB0F379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9ADFCA-52C7-4527-8CE3-556CEE5D7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D86BE0-0FE8-49DB-8687-6317FB253A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F1FCEA-C287-4158-88DC-EA91AE1329B0}"/>
              </a:ext>
            </a:extLst>
          </p:cNvPr>
          <p:cNvSpPr>
            <a:spLocks noGrp="1"/>
          </p:cNvSpPr>
          <p:nvPr>
            <p:ph type="dt" sz="half" idx="10"/>
          </p:nvPr>
        </p:nvSpPr>
        <p:spPr/>
        <p:txBody>
          <a:bodyPr/>
          <a:lstStyle/>
          <a:p>
            <a:fld id="{941FEC9F-6C6E-499A-8A1D-DD5204AE659D}" type="datetime1">
              <a:rPr lang="en-IN" smtClean="0"/>
              <a:t>01-11-2020</a:t>
            </a:fld>
            <a:endParaRPr lang="en-IN"/>
          </a:p>
        </p:txBody>
      </p:sp>
      <p:sp>
        <p:nvSpPr>
          <p:cNvPr id="8" name="Footer Placeholder 7">
            <a:extLst>
              <a:ext uri="{FF2B5EF4-FFF2-40B4-BE49-F238E27FC236}">
                <a16:creationId xmlns:a16="http://schemas.microsoft.com/office/drawing/2014/main" id="{10204833-DFF9-4B12-9806-58E3999DD6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AE46E2-B9B6-46CA-9E20-B52961FF4674}"/>
              </a:ext>
            </a:extLst>
          </p:cNvPr>
          <p:cNvSpPr>
            <a:spLocks noGrp="1"/>
          </p:cNvSpPr>
          <p:nvPr>
            <p:ph type="sldNum" sz="quarter" idx="12"/>
          </p:nvPr>
        </p:nvSpPr>
        <p:spPr/>
        <p:txBody>
          <a:bodyPr/>
          <a:lstStyle/>
          <a:p>
            <a:fld id="{7870A25B-082D-42BE-9910-664729240837}" type="slidenum">
              <a:rPr lang="en-IN" smtClean="0"/>
              <a:t>‹#›</a:t>
            </a:fld>
            <a:endParaRPr lang="en-IN"/>
          </a:p>
        </p:txBody>
      </p:sp>
    </p:spTree>
    <p:extLst>
      <p:ext uri="{BB962C8B-B14F-4D97-AF65-F5344CB8AC3E}">
        <p14:creationId xmlns:p14="http://schemas.microsoft.com/office/powerpoint/2010/main" val="193126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2428-6666-4317-AEE1-B4628F4F95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3E5219-E2B1-492F-8883-882689D7107E}"/>
              </a:ext>
            </a:extLst>
          </p:cNvPr>
          <p:cNvSpPr>
            <a:spLocks noGrp="1"/>
          </p:cNvSpPr>
          <p:nvPr>
            <p:ph type="dt" sz="half" idx="10"/>
          </p:nvPr>
        </p:nvSpPr>
        <p:spPr/>
        <p:txBody>
          <a:bodyPr/>
          <a:lstStyle/>
          <a:p>
            <a:fld id="{D6B85FE0-7F70-4227-9383-D79D9CC9B8A6}" type="datetime1">
              <a:rPr lang="en-IN" smtClean="0"/>
              <a:t>01-11-2020</a:t>
            </a:fld>
            <a:endParaRPr lang="en-IN"/>
          </a:p>
        </p:txBody>
      </p:sp>
      <p:sp>
        <p:nvSpPr>
          <p:cNvPr id="4" name="Footer Placeholder 3">
            <a:extLst>
              <a:ext uri="{FF2B5EF4-FFF2-40B4-BE49-F238E27FC236}">
                <a16:creationId xmlns:a16="http://schemas.microsoft.com/office/drawing/2014/main" id="{73FB9093-37FA-44CD-ACD1-987D727F02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1228CE-2352-47DE-9039-068D34544C64}"/>
              </a:ext>
            </a:extLst>
          </p:cNvPr>
          <p:cNvSpPr>
            <a:spLocks noGrp="1"/>
          </p:cNvSpPr>
          <p:nvPr>
            <p:ph type="sldNum" sz="quarter" idx="12"/>
          </p:nvPr>
        </p:nvSpPr>
        <p:spPr/>
        <p:txBody>
          <a:bodyPr/>
          <a:lstStyle/>
          <a:p>
            <a:fld id="{7870A25B-082D-42BE-9910-664729240837}" type="slidenum">
              <a:rPr lang="en-IN" smtClean="0"/>
              <a:t>‹#›</a:t>
            </a:fld>
            <a:endParaRPr lang="en-IN"/>
          </a:p>
        </p:txBody>
      </p:sp>
    </p:spTree>
    <p:extLst>
      <p:ext uri="{BB962C8B-B14F-4D97-AF65-F5344CB8AC3E}">
        <p14:creationId xmlns:p14="http://schemas.microsoft.com/office/powerpoint/2010/main" val="1264367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0015CB-E617-4FB5-BCCC-C6C0668E04B8}"/>
              </a:ext>
            </a:extLst>
          </p:cNvPr>
          <p:cNvSpPr>
            <a:spLocks noGrp="1"/>
          </p:cNvSpPr>
          <p:nvPr>
            <p:ph type="dt" sz="half" idx="10"/>
          </p:nvPr>
        </p:nvSpPr>
        <p:spPr/>
        <p:txBody>
          <a:bodyPr/>
          <a:lstStyle/>
          <a:p>
            <a:fld id="{97E2ADDD-7AB3-4D2E-8A5D-D09F28B3BBAC}" type="datetime1">
              <a:rPr lang="en-IN" smtClean="0"/>
              <a:t>01-11-2020</a:t>
            </a:fld>
            <a:endParaRPr lang="en-IN"/>
          </a:p>
        </p:txBody>
      </p:sp>
      <p:sp>
        <p:nvSpPr>
          <p:cNvPr id="3" name="Footer Placeholder 2">
            <a:extLst>
              <a:ext uri="{FF2B5EF4-FFF2-40B4-BE49-F238E27FC236}">
                <a16:creationId xmlns:a16="http://schemas.microsoft.com/office/drawing/2014/main" id="{FA3C7D15-F946-4B98-B61F-D5435D3E1C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D907B5-CFAD-4220-AC70-90445B678B7D}"/>
              </a:ext>
            </a:extLst>
          </p:cNvPr>
          <p:cNvSpPr>
            <a:spLocks noGrp="1"/>
          </p:cNvSpPr>
          <p:nvPr>
            <p:ph type="sldNum" sz="quarter" idx="12"/>
          </p:nvPr>
        </p:nvSpPr>
        <p:spPr/>
        <p:txBody>
          <a:bodyPr/>
          <a:lstStyle/>
          <a:p>
            <a:fld id="{7870A25B-082D-42BE-9910-664729240837}" type="slidenum">
              <a:rPr lang="en-IN" smtClean="0"/>
              <a:t>‹#›</a:t>
            </a:fld>
            <a:endParaRPr lang="en-IN"/>
          </a:p>
        </p:txBody>
      </p:sp>
    </p:spTree>
    <p:extLst>
      <p:ext uri="{BB962C8B-B14F-4D97-AF65-F5344CB8AC3E}">
        <p14:creationId xmlns:p14="http://schemas.microsoft.com/office/powerpoint/2010/main" val="3853838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767AD-0682-425F-8FCD-7AB7780D1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5F0EB6-6A7C-4D45-8FDA-9E314DDF0B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5039AC-639D-4A44-BF18-F3E5D16B06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D36A5-D29E-48C2-ACF2-20AAEF4CD0FE}"/>
              </a:ext>
            </a:extLst>
          </p:cNvPr>
          <p:cNvSpPr>
            <a:spLocks noGrp="1"/>
          </p:cNvSpPr>
          <p:nvPr>
            <p:ph type="dt" sz="half" idx="10"/>
          </p:nvPr>
        </p:nvSpPr>
        <p:spPr/>
        <p:txBody>
          <a:bodyPr/>
          <a:lstStyle/>
          <a:p>
            <a:fld id="{2BB946DA-1D84-4D90-ABF4-873BC1641129}" type="datetime1">
              <a:rPr lang="en-IN" smtClean="0"/>
              <a:t>01-11-2020</a:t>
            </a:fld>
            <a:endParaRPr lang="en-IN"/>
          </a:p>
        </p:txBody>
      </p:sp>
      <p:sp>
        <p:nvSpPr>
          <p:cNvPr id="6" name="Footer Placeholder 5">
            <a:extLst>
              <a:ext uri="{FF2B5EF4-FFF2-40B4-BE49-F238E27FC236}">
                <a16:creationId xmlns:a16="http://schemas.microsoft.com/office/drawing/2014/main" id="{B7B879A2-175D-4DC6-82B1-FFECCD86FC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13C035-FDB0-4865-B953-F5D8EA1E3CF6}"/>
              </a:ext>
            </a:extLst>
          </p:cNvPr>
          <p:cNvSpPr>
            <a:spLocks noGrp="1"/>
          </p:cNvSpPr>
          <p:nvPr>
            <p:ph type="sldNum" sz="quarter" idx="12"/>
          </p:nvPr>
        </p:nvSpPr>
        <p:spPr/>
        <p:txBody>
          <a:bodyPr/>
          <a:lstStyle/>
          <a:p>
            <a:fld id="{7870A25B-082D-42BE-9910-664729240837}" type="slidenum">
              <a:rPr lang="en-IN" smtClean="0"/>
              <a:t>‹#›</a:t>
            </a:fld>
            <a:endParaRPr lang="en-IN"/>
          </a:p>
        </p:txBody>
      </p:sp>
    </p:spTree>
    <p:extLst>
      <p:ext uri="{BB962C8B-B14F-4D97-AF65-F5344CB8AC3E}">
        <p14:creationId xmlns:p14="http://schemas.microsoft.com/office/powerpoint/2010/main" val="347269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4492-C3B4-4790-9E00-3863604F43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51DB28-0298-4D7B-9BA8-A007165617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76B612-57E4-4BE2-9A37-F2D0FB1C34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596891-4521-49EA-AF68-7B1595309160}"/>
              </a:ext>
            </a:extLst>
          </p:cNvPr>
          <p:cNvSpPr>
            <a:spLocks noGrp="1"/>
          </p:cNvSpPr>
          <p:nvPr>
            <p:ph type="dt" sz="half" idx="10"/>
          </p:nvPr>
        </p:nvSpPr>
        <p:spPr/>
        <p:txBody>
          <a:bodyPr/>
          <a:lstStyle/>
          <a:p>
            <a:fld id="{423DD3FA-DE5D-41C6-BF74-15AF0A41901A}" type="datetime1">
              <a:rPr lang="en-IN" smtClean="0"/>
              <a:t>01-11-2020</a:t>
            </a:fld>
            <a:endParaRPr lang="en-IN"/>
          </a:p>
        </p:txBody>
      </p:sp>
      <p:sp>
        <p:nvSpPr>
          <p:cNvPr id="6" name="Footer Placeholder 5">
            <a:extLst>
              <a:ext uri="{FF2B5EF4-FFF2-40B4-BE49-F238E27FC236}">
                <a16:creationId xmlns:a16="http://schemas.microsoft.com/office/drawing/2014/main" id="{7A09AEF1-BC95-40A9-87CE-244697F0FE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F6DDBC-B171-45D5-B9EC-BBDD51AEBA2D}"/>
              </a:ext>
            </a:extLst>
          </p:cNvPr>
          <p:cNvSpPr>
            <a:spLocks noGrp="1"/>
          </p:cNvSpPr>
          <p:nvPr>
            <p:ph type="sldNum" sz="quarter" idx="12"/>
          </p:nvPr>
        </p:nvSpPr>
        <p:spPr/>
        <p:txBody>
          <a:bodyPr/>
          <a:lstStyle/>
          <a:p>
            <a:fld id="{7870A25B-082D-42BE-9910-664729240837}" type="slidenum">
              <a:rPr lang="en-IN" smtClean="0"/>
              <a:t>‹#›</a:t>
            </a:fld>
            <a:endParaRPr lang="en-IN"/>
          </a:p>
        </p:txBody>
      </p:sp>
    </p:spTree>
    <p:extLst>
      <p:ext uri="{BB962C8B-B14F-4D97-AF65-F5344CB8AC3E}">
        <p14:creationId xmlns:p14="http://schemas.microsoft.com/office/powerpoint/2010/main" val="88475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DB3935-4F50-4916-BD43-3E2B2E861C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38CF44-AB7D-4AE8-977C-11E8F4511E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6F6C29-98A5-495E-B47E-989BB9512B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9BFFCA-D871-48FC-B125-9B7E672F2620}" type="datetime1">
              <a:rPr lang="en-IN" smtClean="0"/>
              <a:t>01-11-2020</a:t>
            </a:fld>
            <a:endParaRPr lang="en-IN"/>
          </a:p>
        </p:txBody>
      </p:sp>
      <p:sp>
        <p:nvSpPr>
          <p:cNvPr id="5" name="Footer Placeholder 4">
            <a:extLst>
              <a:ext uri="{FF2B5EF4-FFF2-40B4-BE49-F238E27FC236}">
                <a16:creationId xmlns:a16="http://schemas.microsoft.com/office/drawing/2014/main" id="{4126EB3F-9A61-47E2-94F2-DAD651F1AF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4AE318-21A4-46C8-89C6-B7605C9D81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0A25B-082D-42BE-9910-664729240837}" type="slidenum">
              <a:rPr lang="en-IN" smtClean="0"/>
              <a:t>‹#›</a:t>
            </a:fld>
            <a:endParaRPr lang="en-IN"/>
          </a:p>
        </p:txBody>
      </p:sp>
    </p:spTree>
    <p:extLst>
      <p:ext uri="{BB962C8B-B14F-4D97-AF65-F5344CB8AC3E}">
        <p14:creationId xmlns:p14="http://schemas.microsoft.com/office/powerpoint/2010/main" val="3330325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019E3F9-8116-41F3-BE94-C452F24E6AA3}"/>
              </a:ext>
            </a:extLst>
          </p:cNvPr>
          <p:cNvSpPr>
            <a:spLocks noGrp="1"/>
          </p:cNvSpPr>
          <p:nvPr>
            <p:ph type="subTitle" idx="1"/>
          </p:nvPr>
        </p:nvSpPr>
        <p:spPr>
          <a:xfrm>
            <a:off x="1524000" y="875290"/>
            <a:ext cx="9144000" cy="1187971"/>
          </a:xfrm>
        </p:spPr>
        <p:txBody>
          <a:bodyPr/>
          <a:lstStyle/>
          <a:p>
            <a:r>
              <a:rPr lang="en-US" sz="2800" b="1" dirty="0"/>
              <a:t>Exploring Hate Speech Detection in Multimodal Publications</a:t>
            </a:r>
            <a:r>
              <a:rPr lang="en-US" sz="2800" dirty="0"/>
              <a:t> </a:t>
            </a:r>
          </a:p>
          <a:p>
            <a:r>
              <a:rPr lang="en-IN" sz="2000" i="1" dirty="0"/>
              <a:t>       Raul Gomez , Jaume Gibert , Lluis Gomez , Dimosthenis Karatzas, WACV 2020</a:t>
            </a:r>
          </a:p>
        </p:txBody>
      </p:sp>
      <p:sp>
        <p:nvSpPr>
          <p:cNvPr id="4" name="TextBox 3">
            <a:extLst>
              <a:ext uri="{FF2B5EF4-FFF2-40B4-BE49-F238E27FC236}">
                <a16:creationId xmlns:a16="http://schemas.microsoft.com/office/drawing/2014/main" id="{B9BDCC31-4700-4779-8DFE-A98F563408E7}"/>
              </a:ext>
            </a:extLst>
          </p:cNvPr>
          <p:cNvSpPr txBox="1"/>
          <p:nvPr/>
        </p:nvSpPr>
        <p:spPr>
          <a:xfrm>
            <a:off x="1043148" y="2491977"/>
            <a:ext cx="10828421" cy="2585323"/>
          </a:xfrm>
          <a:prstGeom prst="rect">
            <a:avLst/>
          </a:prstGeom>
          <a:noFill/>
        </p:spPr>
        <p:txBody>
          <a:bodyPr wrap="square" rtlCol="0">
            <a:spAutoFit/>
          </a:bodyPr>
          <a:lstStyle/>
          <a:p>
            <a:pPr marL="285750" indent="-285750">
              <a:buFont typeface="Arial" panose="020B0604020202020204" pitchFamily="34" charset="0"/>
              <a:buChar char="•"/>
            </a:pPr>
            <a:r>
              <a:rPr lang="en-IN" b="1" dirty="0"/>
              <a:t>Target </a:t>
            </a:r>
            <a:r>
              <a:rPr lang="en-IN" dirty="0"/>
              <a:t>: Problem of Hate Speech detection in multimodal publications</a:t>
            </a:r>
          </a:p>
          <a:p>
            <a:endParaRPr lang="en-IN" dirty="0"/>
          </a:p>
          <a:p>
            <a:pPr marL="285750" indent="-285750">
              <a:buFont typeface="Arial" panose="020B0604020202020204" pitchFamily="34" charset="0"/>
              <a:buChar char="•"/>
            </a:pPr>
            <a:r>
              <a:rPr lang="en-US" dirty="0"/>
              <a:t>Even though images are useful for the hate speech detection task, current multimodal models cannot outperform models analyzing only text</a:t>
            </a:r>
            <a:r>
              <a:rPr lang="en-IN" dirty="0"/>
              <a:t> and discuss </a:t>
            </a:r>
            <a:r>
              <a:rPr lang="en-IN" b="1" dirty="0"/>
              <a:t>Why.</a:t>
            </a:r>
          </a:p>
          <a:p>
            <a:endParaRPr lang="en-IN" dirty="0"/>
          </a:p>
          <a:p>
            <a:pPr marL="285750" indent="-285750">
              <a:buFont typeface="Arial" panose="020B0604020202020204" pitchFamily="34" charset="0"/>
              <a:buChar char="•"/>
            </a:pPr>
            <a:r>
              <a:rPr lang="en-IN" dirty="0"/>
              <a:t>MMHS150K –</a:t>
            </a:r>
          </a:p>
          <a:p>
            <a:pPr marL="742950" lvl="1" indent="-285750">
              <a:buFont typeface="Arial" panose="020B0604020202020204" pitchFamily="34" charset="0"/>
              <a:buChar char="•"/>
            </a:pPr>
            <a:r>
              <a:rPr lang="en-IN" dirty="0"/>
              <a:t>Gathered   : Twitter API</a:t>
            </a:r>
          </a:p>
          <a:p>
            <a:pPr marL="742950" lvl="1" indent="-285750">
              <a:buFont typeface="Arial" panose="020B0604020202020204" pitchFamily="34" charset="0"/>
              <a:buChar char="•"/>
            </a:pPr>
            <a:r>
              <a:rPr lang="en-IN" dirty="0"/>
              <a:t>Annotated : Amazon Mechanical Turk.</a:t>
            </a:r>
          </a:p>
          <a:p>
            <a:pPr lvl="1"/>
            <a:endParaRPr lang="en-IN" dirty="0"/>
          </a:p>
        </p:txBody>
      </p:sp>
      <p:sp>
        <p:nvSpPr>
          <p:cNvPr id="5" name="Slide Number Placeholder 4">
            <a:extLst>
              <a:ext uri="{FF2B5EF4-FFF2-40B4-BE49-F238E27FC236}">
                <a16:creationId xmlns:a16="http://schemas.microsoft.com/office/drawing/2014/main" id="{5211EE00-D422-41A6-BE07-4CC1F0023C99}"/>
              </a:ext>
            </a:extLst>
          </p:cNvPr>
          <p:cNvSpPr>
            <a:spLocks noGrp="1"/>
          </p:cNvSpPr>
          <p:nvPr>
            <p:ph type="sldNum" sz="quarter" idx="12"/>
          </p:nvPr>
        </p:nvSpPr>
        <p:spPr/>
        <p:txBody>
          <a:bodyPr/>
          <a:lstStyle/>
          <a:p>
            <a:fld id="{7870A25B-082D-42BE-9910-664729240837}" type="slidenum">
              <a:rPr lang="en-IN" sz="1600" smtClean="0"/>
              <a:t>1</a:t>
            </a:fld>
            <a:endParaRPr lang="en-IN" sz="1600" dirty="0"/>
          </a:p>
        </p:txBody>
      </p:sp>
    </p:spTree>
    <p:extLst>
      <p:ext uri="{BB962C8B-B14F-4D97-AF65-F5344CB8AC3E}">
        <p14:creationId xmlns:p14="http://schemas.microsoft.com/office/powerpoint/2010/main" val="2751932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894EBA-A714-41D5-A2C4-96425AC40FCC}"/>
              </a:ext>
            </a:extLst>
          </p:cNvPr>
          <p:cNvSpPr>
            <a:spLocks noGrp="1"/>
          </p:cNvSpPr>
          <p:nvPr>
            <p:ph idx="1"/>
          </p:nvPr>
        </p:nvSpPr>
        <p:spPr>
          <a:xfrm>
            <a:off x="367323" y="875324"/>
            <a:ext cx="11457353" cy="5720862"/>
          </a:xfrm>
        </p:spPr>
        <p:txBody>
          <a:bodyPr/>
          <a:lstStyle/>
          <a:p>
            <a:pPr marL="0" indent="0" algn="ctr">
              <a:buNone/>
            </a:pPr>
            <a:r>
              <a:rPr lang="en-IN" b="1" dirty="0"/>
              <a:t>MMHS150k dataset</a:t>
            </a:r>
            <a:r>
              <a:rPr lang="en-IN" dirty="0"/>
              <a:t>:</a:t>
            </a:r>
          </a:p>
          <a:p>
            <a:pPr marL="0" indent="0" algn="ctr">
              <a:buNone/>
            </a:pPr>
            <a:endParaRPr lang="en-IN" dirty="0"/>
          </a:p>
          <a:p>
            <a:pPr lvl="1"/>
            <a:r>
              <a:rPr lang="en-US" sz="1800" dirty="0"/>
              <a:t>Not hate tweets -  112, 845                     </a:t>
            </a:r>
          </a:p>
          <a:p>
            <a:pPr marL="457200" lvl="1" indent="0">
              <a:buNone/>
            </a:pPr>
            <a:endParaRPr lang="en-US" sz="1800" dirty="0"/>
          </a:p>
          <a:p>
            <a:pPr lvl="1"/>
            <a:r>
              <a:rPr lang="en-US" sz="1800" dirty="0"/>
              <a:t>Hate tweets - 36, 978 </a:t>
            </a:r>
          </a:p>
          <a:p>
            <a:pPr lvl="1"/>
            <a:endParaRPr lang="en-US" sz="1800" dirty="0"/>
          </a:p>
          <a:p>
            <a:pPr lvl="1"/>
            <a:r>
              <a:rPr lang="en-US" sz="1800" dirty="0"/>
              <a:t>Category-Wise: </a:t>
            </a:r>
            <a:endParaRPr lang="en-US" sz="1400" dirty="0"/>
          </a:p>
          <a:p>
            <a:pPr lvl="2"/>
            <a:r>
              <a:rPr lang="en-US" sz="1600" dirty="0"/>
              <a:t> Racist                         : 11, 925</a:t>
            </a:r>
          </a:p>
          <a:p>
            <a:pPr lvl="2"/>
            <a:r>
              <a:rPr lang="en-US" sz="1600" dirty="0"/>
              <a:t> Sexist                         : 3, 495</a:t>
            </a:r>
          </a:p>
          <a:p>
            <a:pPr lvl="2"/>
            <a:r>
              <a:rPr lang="en-US" sz="1600" dirty="0"/>
              <a:t>Homophobic             : 3, 870 </a:t>
            </a:r>
          </a:p>
          <a:p>
            <a:pPr lvl="2"/>
            <a:r>
              <a:rPr lang="en-US" sz="1600" dirty="0"/>
              <a:t>Religion-based hate : 163 </a:t>
            </a:r>
          </a:p>
          <a:p>
            <a:pPr lvl="2"/>
            <a:r>
              <a:rPr lang="en-US" sz="1600" dirty="0"/>
              <a:t>Other hate tweets    : 5, 811 </a:t>
            </a:r>
            <a:endParaRPr lang="en-IN" sz="1600" dirty="0"/>
          </a:p>
        </p:txBody>
      </p:sp>
      <p:sp>
        <p:nvSpPr>
          <p:cNvPr id="4" name="Slide Number Placeholder 3">
            <a:extLst>
              <a:ext uri="{FF2B5EF4-FFF2-40B4-BE49-F238E27FC236}">
                <a16:creationId xmlns:a16="http://schemas.microsoft.com/office/drawing/2014/main" id="{C8B44919-E0D6-4229-8418-DEA6E2DF3764}"/>
              </a:ext>
            </a:extLst>
          </p:cNvPr>
          <p:cNvSpPr>
            <a:spLocks noGrp="1"/>
          </p:cNvSpPr>
          <p:nvPr>
            <p:ph type="sldNum" sz="quarter" idx="12"/>
          </p:nvPr>
        </p:nvSpPr>
        <p:spPr/>
        <p:txBody>
          <a:bodyPr/>
          <a:lstStyle/>
          <a:p>
            <a:fld id="{7870A25B-082D-42BE-9910-664729240837}" type="slidenum">
              <a:rPr lang="en-IN" sz="1600" smtClean="0"/>
              <a:t>2</a:t>
            </a:fld>
            <a:endParaRPr lang="en-IN" sz="1600" dirty="0"/>
          </a:p>
        </p:txBody>
      </p:sp>
      <p:pic>
        <p:nvPicPr>
          <p:cNvPr id="5" name="Picture 4">
            <a:extLst>
              <a:ext uri="{FF2B5EF4-FFF2-40B4-BE49-F238E27FC236}">
                <a16:creationId xmlns:a16="http://schemas.microsoft.com/office/drawing/2014/main" id="{A692CCF8-0CCC-4154-8A4E-9CFF5EE0D9C3}"/>
              </a:ext>
            </a:extLst>
          </p:cNvPr>
          <p:cNvPicPr>
            <a:picLocks noChangeAspect="1"/>
          </p:cNvPicPr>
          <p:nvPr/>
        </p:nvPicPr>
        <p:blipFill rotWithShape="1">
          <a:blip r:embed="rId2">
            <a:extLst>
              <a:ext uri="{28A0092B-C50C-407E-A947-70E740481C1C}">
                <a14:useLocalDpi xmlns:a14="http://schemas.microsoft.com/office/drawing/2010/main" val="0"/>
              </a:ext>
            </a:extLst>
          </a:blip>
          <a:srcRect l="29936" t="24046" r="29375" b="22393"/>
          <a:stretch/>
        </p:blipFill>
        <p:spPr>
          <a:xfrm>
            <a:off x="5462953" y="1711569"/>
            <a:ext cx="5722829" cy="4271107"/>
          </a:xfrm>
          <a:prstGeom prst="rect">
            <a:avLst/>
          </a:prstGeom>
        </p:spPr>
      </p:pic>
    </p:spTree>
    <p:extLst>
      <p:ext uri="{BB962C8B-B14F-4D97-AF65-F5344CB8AC3E}">
        <p14:creationId xmlns:p14="http://schemas.microsoft.com/office/powerpoint/2010/main" val="255996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70904-1082-43BE-BDFE-501984C93B24}"/>
              </a:ext>
            </a:extLst>
          </p:cNvPr>
          <p:cNvSpPr>
            <a:spLocks noGrp="1"/>
          </p:cNvSpPr>
          <p:nvPr>
            <p:ph type="title"/>
          </p:nvPr>
        </p:nvSpPr>
        <p:spPr/>
        <p:txBody>
          <a:bodyPr>
            <a:normAutofit/>
          </a:bodyPr>
          <a:lstStyle/>
          <a:p>
            <a:pPr algn="ctr"/>
            <a:r>
              <a:rPr lang="en-IN" sz="2800" b="1" dirty="0"/>
              <a:t>Methodology</a:t>
            </a:r>
          </a:p>
        </p:txBody>
      </p:sp>
      <p:sp>
        <p:nvSpPr>
          <p:cNvPr id="3" name="Content Placeholder 2">
            <a:extLst>
              <a:ext uri="{FF2B5EF4-FFF2-40B4-BE49-F238E27FC236}">
                <a16:creationId xmlns:a16="http://schemas.microsoft.com/office/drawing/2014/main" id="{8EFCD99C-94F3-4B89-9945-E1F801878F13}"/>
              </a:ext>
            </a:extLst>
          </p:cNvPr>
          <p:cNvSpPr>
            <a:spLocks noGrp="1"/>
          </p:cNvSpPr>
          <p:nvPr>
            <p:ph idx="1"/>
          </p:nvPr>
        </p:nvSpPr>
        <p:spPr>
          <a:xfrm>
            <a:off x="838200" y="1912855"/>
            <a:ext cx="11113168" cy="4718300"/>
          </a:xfrm>
        </p:spPr>
        <p:txBody>
          <a:bodyPr/>
          <a:lstStyle/>
          <a:p>
            <a:r>
              <a:rPr lang="en-IN" sz="2400" dirty="0"/>
              <a:t>Unimodal Treatment </a:t>
            </a:r>
            <a:r>
              <a:rPr lang="en-IN" dirty="0"/>
              <a:t>: </a:t>
            </a:r>
          </a:p>
          <a:p>
            <a:pPr marL="0" indent="0">
              <a:buNone/>
            </a:pPr>
            <a:endParaRPr lang="en-IN" dirty="0"/>
          </a:p>
          <a:p>
            <a:pPr lvl="1"/>
            <a:r>
              <a:rPr lang="en-IN" sz="2000" dirty="0"/>
              <a:t>Image Feature Extractor  - Pretrained Google Inception v3 architecture (Modifying its layers weights)</a:t>
            </a:r>
          </a:p>
          <a:p>
            <a:pPr lvl="1"/>
            <a:r>
              <a:rPr lang="en-IN" sz="2000" dirty="0"/>
              <a:t>Tweet Text Feature Extractor – Single layer LSTM with </a:t>
            </a:r>
            <a:r>
              <a:rPr lang="en-IN" sz="2000" dirty="0" err="1"/>
              <a:t>GloVE</a:t>
            </a:r>
            <a:endParaRPr lang="en-IN" sz="2000" dirty="0"/>
          </a:p>
          <a:p>
            <a:pPr lvl="1"/>
            <a:r>
              <a:rPr lang="en-IN" sz="2000" dirty="0"/>
              <a:t>Image text – OCR to extract the text and LSTM </a:t>
            </a:r>
          </a:p>
          <a:p>
            <a:pPr marL="0" indent="0">
              <a:buNone/>
            </a:pPr>
            <a:endParaRPr lang="en-IN" dirty="0"/>
          </a:p>
        </p:txBody>
      </p:sp>
      <p:sp>
        <p:nvSpPr>
          <p:cNvPr id="4" name="Slide Number Placeholder 3">
            <a:extLst>
              <a:ext uri="{FF2B5EF4-FFF2-40B4-BE49-F238E27FC236}">
                <a16:creationId xmlns:a16="http://schemas.microsoft.com/office/drawing/2014/main" id="{77E42FB4-091D-4ECD-848B-ED02667A5295}"/>
              </a:ext>
            </a:extLst>
          </p:cNvPr>
          <p:cNvSpPr>
            <a:spLocks noGrp="1"/>
          </p:cNvSpPr>
          <p:nvPr>
            <p:ph type="sldNum" sz="quarter" idx="12"/>
          </p:nvPr>
        </p:nvSpPr>
        <p:spPr/>
        <p:txBody>
          <a:bodyPr/>
          <a:lstStyle/>
          <a:p>
            <a:fld id="{7870A25B-082D-42BE-9910-664729240837}" type="slidenum">
              <a:rPr lang="en-IN" sz="1600" smtClean="0"/>
              <a:t>3</a:t>
            </a:fld>
            <a:endParaRPr lang="en-IN" sz="1600" dirty="0"/>
          </a:p>
        </p:txBody>
      </p:sp>
    </p:spTree>
    <p:extLst>
      <p:ext uri="{BB962C8B-B14F-4D97-AF65-F5344CB8AC3E}">
        <p14:creationId xmlns:p14="http://schemas.microsoft.com/office/powerpoint/2010/main" val="115528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3C0C13-6BE0-49E2-A6CB-FCCE2DE42147}"/>
              </a:ext>
            </a:extLst>
          </p:cNvPr>
          <p:cNvSpPr>
            <a:spLocks noGrp="1"/>
          </p:cNvSpPr>
          <p:nvPr>
            <p:ph idx="1"/>
          </p:nvPr>
        </p:nvSpPr>
        <p:spPr>
          <a:xfrm>
            <a:off x="658447" y="876645"/>
            <a:ext cx="10515600" cy="5844829"/>
          </a:xfrm>
        </p:spPr>
        <p:txBody>
          <a:bodyPr>
            <a:normAutofit/>
          </a:bodyPr>
          <a:lstStyle/>
          <a:p>
            <a:r>
              <a:rPr lang="en-IN" sz="2400" dirty="0"/>
              <a:t>Multimodal Architectures </a:t>
            </a:r>
            <a:r>
              <a:rPr lang="en-IN" sz="1600" dirty="0"/>
              <a:t>:</a:t>
            </a:r>
          </a:p>
          <a:p>
            <a:pPr lvl="1"/>
            <a:r>
              <a:rPr lang="en-IN" sz="2000" dirty="0"/>
              <a:t>FCM(</a:t>
            </a:r>
            <a:r>
              <a:rPr lang="en-IN" sz="1600" dirty="0"/>
              <a:t>Feature Concatenation Model</a:t>
            </a:r>
            <a:r>
              <a:rPr lang="en-IN" sz="2000" dirty="0"/>
              <a:t>) : </a:t>
            </a:r>
          </a:p>
        </p:txBody>
      </p:sp>
      <p:sp>
        <p:nvSpPr>
          <p:cNvPr id="4" name="Slide Number Placeholder 3">
            <a:extLst>
              <a:ext uri="{FF2B5EF4-FFF2-40B4-BE49-F238E27FC236}">
                <a16:creationId xmlns:a16="http://schemas.microsoft.com/office/drawing/2014/main" id="{017035C6-02F9-4FEB-A9C9-CDE4F9F0116B}"/>
              </a:ext>
            </a:extLst>
          </p:cNvPr>
          <p:cNvSpPr>
            <a:spLocks noGrp="1"/>
          </p:cNvSpPr>
          <p:nvPr>
            <p:ph type="sldNum" sz="quarter" idx="12"/>
          </p:nvPr>
        </p:nvSpPr>
        <p:spPr/>
        <p:txBody>
          <a:bodyPr/>
          <a:lstStyle/>
          <a:p>
            <a:fld id="{7870A25B-082D-42BE-9910-664729240837}" type="slidenum">
              <a:rPr lang="en-IN" smtClean="0"/>
              <a:t>4</a:t>
            </a:fld>
            <a:endParaRPr lang="en-IN"/>
          </a:p>
        </p:txBody>
      </p:sp>
      <p:pic>
        <p:nvPicPr>
          <p:cNvPr id="6" name="Picture 5">
            <a:extLst>
              <a:ext uri="{FF2B5EF4-FFF2-40B4-BE49-F238E27FC236}">
                <a16:creationId xmlns:a16="http://schemas.microsoft.com/office/drawing/2014/main" id="{8136AE69-BA1F-49C3-AADB-F6B4D0030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953" y="1519470"/>
            <a:ext cx="8135485" cy="2695951"/>
          </a:xfrm>
          <a:prstGeom prst="rect">
            <a:avLst/>
          </a:prstGeom>
        </p:spPr>
      </p:pic>
      <p:sp>
        <p:nvSpPr>
          <p:cNvPr id="8" name="TextBox 7">
            <a:extLst>
              <a:ext uri="{FF2B5EF4-FFF2-40B4-BE49-F238E27FC236}">
                <a16:creationId xmlns:a16="http://schemas.microsoft.com/office/drawing/2014/main" id="{7369E19D-D245-4D5C-996A-CB267B8DCC53}"/>
              </a:ext>
            </a:extLst>
          </p:cNvPr>
          <p:cNvSpPr txBox="1"/>
          <p:nvPr/>
        </p:nvSpPr>
        <p:spPr>
          <a:xfrm>
            <a:off x="1017953" y="4476231"/>
            <a:ext cx="932375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image is fed to the Inception v3 architecture and the 2048 dimensional feature vector after the last average pooling layer is used as the visual representation.</a:t>
            </a:r>
          </a:p>
          <a:p>
            <a:endParaRPr lang="en-US" dirty="0"/>
          </a:p>
          <a:p>
            <a:pPr marL="285750" indent="-285750">
              <a:buFont typeface="Arial" panose="020B0604020202020204" pitchFamily="34" charset="0"/>
              <a:buChar char="•"/>
            </a:pPr>
            <a:r>
              <a:rPr lang="en-US" dirty="0"/>
              <a:t>Concatenation of image text , tweet text feature vectors with image feature vector.</a:t>
            </a:r>
          </a:p>
          <a:p>
            <a:endParaRPr lang="en-US" dirty="0"/>
          </a:p>
          <a:p>
            <a:pPr marL="285750" indent="-285750">
              <a:buFont typeface="Arial" panose="020B0604020202020204" pitchFamily="34" charset="0"/>
              <a:buChar char="•"/>
            </a:pPr>
            <a:r>
              <a:rPr lang="en-US" dirty="0"/>
              <a:t>Fully connected layers with batch normalization and ReLu layers until dimension is reduced to two,  the number of classes, in the last classification layer</a:t>
            </a:r>
            <a:endParaRPr lang="en-IN" dirty="0"/>
          </a:p>
        </p:txBody>
      </p:sp>
    </p:spTree>
    <p:extLst>
      <p:ext uri="{BB962C8B-B14F-4D97-AF65-F5344CB8AC3E}">
        <p14:creationId xmlns:p14="http://schemas.microsoft.com/office/powerpoint/2010/main" val="1983709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C24D2-EADB-4067-915C-F2FC845788B7}"/>
              </a:ext>
            </a:extLst>
          </p:cNvPr>
          <p:cNvSpPr>
            <a:spLocks noGrp="1"/>
          </p:cNvSpPr>
          <p:nvPr>
            <p:ph idx="1"/>
          </p:nvPr>
        </p:nvSpPr>
        <p:spPr>
          <a:xfrm>
            <a:off x="242277" y="754917"/>
            <a:ext cx="11777785" cy="6044468"/>
          </a:xfrm>
        </p:spPr>
        <p:txBody>
          <a:bodyPr>
            <a:normAutofit/>
          </a:bodyPr>
          <a:lstStyle/>
          <a:p>
            <a:r>
              <a:rPr lang="en-IN" sz="2000" dirty="0"/>
              <a:t>TKM</a:t>
            </a:r>
            <a:r>
              <a:rPr lang="en-IN" sz="1600" dirty="0"/>
              <a:t>( Textual Kernels Model ): </a:t>
            </a:r>
          </a:p>
          <a:p>
            <a:endParaRPr lang="en-IN" sz="1600" dirty="0"/>
          </a:p>
        </p:txBody>
      </p:sp>
      <p:sp>
        <p:nvSpPr>
          <p:cNvPr id="4" name="Slide Number Placeholder 3">
            <a:extLst>
              <a:ext uri="{FF2B5EF4-FFF2-40B4-BE49-F238E27FC236}">
                <a16:creationId xmlns:a16="http://schemas.microsoft.com/office/drawing/2014/main" id="{B0CEB6EC-DBAD-466D-9E68-CD1D600D35F3}"/>
              </a:ext>
            </a:extLst>
          </p:cNvPr>
          <p:cNvSpPr>
            <a:spLocks noGrp="1"/>
          </p:cNvSpPr>
          <p:nvPr>
            <p:ph type="sldNum" sz="quarter" idx="12"/>
          </p:nvPr>
        </p:nvSpPr>
        <p:spPr/>
        <p:txBody>
          <a:bodyPr/>
          <a:lstStyle/>
          <a:p>
            <a:fld id="{7870A25B-082D-42BE-9910-664729240837}" type="slidenum">
              <a:rPr lang="en-IN" smtClean="0"/>
              <a:t>5</a:t>
            </a:fld>
            <a:endParaRPr lang="en-IN"/>
          </a:p>
        </p:txBody>
      </p:sp>
      <p:pic>
        <p:nvPicPr>
          <p:cNvPr id="6" name="Picture 5">
            <a:extLst>
              <a:ext uri="{FF2B5EF4-FFF2-40B4-BE49-F238E27FC236}">
                <a16:creationId xmlns:a16="http://schemas.microsoft.com/office/drawing/2014/main" id="{3B704845-4C44-48CD-A781-797F6BEAE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38" y="1178061"/>
            <a:ext cx="6478029" cy="5048955"/>
          </a:xfrm>
          <a:prstGeom prst="rect">
            <a:avLst/>
          </a:prstGeom>
        </p:spPr>
      </p:pic>
      <p:sp>
        <p:nvSpPr>
          <p:cNvPr id="7" name="TextBox 6">
            <a:extLst>
              <a:ext uri="{FF2B5EF4-FFF2-40B4-BE49-F238E27FC236}">
                <a16:creationId xmlns:a16="http://schemas.microsoft.com/office/drawing/2014/main" id="{6C132250-B640-4654-81E2-9883E54435AE}"/>
              </a:ext>
            </a:extLst>
          </p:cNvPr>
          <p:cNvSpPr txBox="1"/>
          <p:nvPr/>
        </p:nvSpPr>
        <p:spPr>
          <a:xfrm>
            <a:off x="6478954" y="1453438"/>
            <a:ext cx="5470769" cy="4154984"/>
          </a:xfrm>
          <a:prstGeom prst="rect">
            <a:avLst/>
          </a:prstGeom>
          <a:noFill/>
        </p:spPr>
        <p:txBody>
          <a:bodyPr wrap="square" rtlCol="0">
            <a:spAutoFit/>
          </a:bodyPr>
          <a:lstStyle/>
          <a:p>
            <a:r>
              <a:rPr lang="en-US" b="1" dirty="0"/>
              <a:t>Aim</a:t>
            </a:r>
            <a:r>
              <a:rPr lang="en-US" dirty="0"/>
              <a:t>: </a:t>
            </a:r>
            <a:r>
              <a:rPr lang="en-US" sz="1600" dirty="0"/>
              <a:t>To capture interactions between the two modalities more expressively than concatenation models</a:t>
            </a:r>
          </a:p>
          <a:p>
            <a:endParaRPr lang="en-US" sz="1600" dirty="0"/>
          </a:p>
          <a:p>
            <a:pPr marL="285750" indent="-285750">
              <a:buFont typeface="Arial" panose="020B0604020202020204" pitchFamily="34" charset="0"/>
              <a:buChar char="•"/>
            </a:pPr>
            <a:r>
              <a:rPr lang="en-US" sz="1600" dirty="0"/>
              <a:t>Using tweet text encoded vector:</a:t>
            </a:r>
          </a:p>
          <a:p>
            <a:pPr marL="742950" lvl="1" indent="-285750">
              <a:buFont typeface="Arial" panose="020B0604020202020204" pitchFamily="34" charset="0"/>
              <a:buChar char="•"/>
            </a:pPr>
            <a:r>
              <a:rPr lang="en-US" sz="1600" dirty="0"/>
              <a:t>Learn K</a:t>
            </a:r>
            <a:r>
              <a:rPr lang="en-US" sz="1050" dirty="0"/>
              <a:t>t</a:t>
            </a:r>
            <a:r>
              <a:rPr lang="en-US" sz="1600" dirty="0"/>
              <a:t> text dependent kernels using independent fully connected layers </a:t>
            </a:r>
          </a:p>
          <a:p>
            <a:pPr marL="285750" indent="-285750">
              <a:buFont typeface="Arial" panose="020B0604020202020204" pitchFamily="34" charset="0"/>
              <a:buChar char="•"/>
            </a:pPr>
            <a:r>
              <a:rPr lang="en-US" sz="1600" dirty="0"/>
              <a:t>Similarly for image text encoded vector</a:t>
            </a:r>
            <a:r>
              <a:rPr lang="en-US" dirty="0"/>
              <a:t>, </a:t>
            </a:r>
            <a:r>
              <a:rPr lang="en-US" sz="1600" dirty="0"/>
              <a:t>learning</a:t>
            </a:r>
            <a:r>
              <a:rPr lang="en-US" dirty="0"/>
              <a:t> </a:t>
            </a:r>
            <a:r>
              <a:rPr lang="en-US" sz="1600" dirty="0"/>
              <a:t>K</a:t>
            </a:r>
            <a:r>
              <a:rPr lang="en-US" sz="1100" dirty="0"/>
              <a:t>it </a:t>
            </a:r>
            <a:r>
              <a:rPr lang="en-US" sz="1600" dirty="0"/>
              <a:t>kernels</a:t>
            </a:r>
            <a:r>
              <a:rPr lang="en-US" dirty="0"/>
              <a:t>.</a:t>
            </a:r>
          </a:p>
          <a:p>
            <a:endParaRPr lang="en-US" sz="1800" dirty="0"/>
          </a:p>
          <a:p>
            <a:endParaRPr lang="en-US" sz="1800" dirty="0"/>
          </a:p>
          <a:p>
            <a:pPr marL="285750" indent="-285750">
              <a:buFont typeface="Arial" panose="020B0604020202020204" pitchFamily="34" charset="0"/>
              <a:buChar char="•"/>
            </a:pPr>
            <a:r>
              <a:rPr lang="en-US" sz="1600" dirty="0"/>
              <a:t>Then, the textual kernels are convolved with the visual feature map </a:t>
            </a:r>
            <a:r>
              <a:rPr lang="en-US" sz="1600" dirty="0" err="1"/>
              <a:t>suin</a:t>
            </a:r>
            <a:r>
              <a:rPr lang="en-US" sz="1600" dirty="0"/>
              <a:t> the channel dimension at each spatial location, </a:t>
            </a:r>
            <a:r>
              <a:rPr lang="en-US" sz="1600" dirty="0" err="1"/>
              <a:t>relting</a:t>
            </a:r>
            <a:r>
              <a:rPr lang="en-US" sz="1600" dirty="0"/>
              <a:t> in a 8×8×(K</a:t>
            </a:r>
            <a:r>
              <a:rPr lang="en-US" sz="1200" dirty="0"/>
              <a:t>i</a:t>
            </a:r>
            <a:r>
              <a:rPr lang="en-US" sz="1600" dirty="0"/>
              <a:t>+K</a:t>
            </a:r>
            <a:r>
              <a:rPr lang="en-US" sz="1200" dirty="0"/>
              <a:t>it</a:t>
            </a:r>
            <a:r>
              <a:rPr lang="en-US" sz="1600" dirty="0"/>
              <a:t>) multimodal feature map.</a:t>
            </a:r>
          </a:p>
          <a:p>
            <a:pPr marL="285750" indent="-285750">
              <a:buFont typeface="Arial" panose="020B0604020202020204" pitchFamily="34" charset="0"/>
              <a:buChar char="•"/>
            </a:pPr>
            <a:r>
              <a:rPr lang="en-US" sz="1600" dirty="0"/>
              <a:t>Then tweet text and image text encoded vectors are concatenated </a:t>
            </a:r>
            <a:r>
              <a:rPr lang="en-IN" sz="1600" dirty="0"/>
              <a:t>at each spatial dimension.</a:t>
            </a:r>
          </a:p>
          <a:p>
            <a:endParaRPr lang="en-IN" sz="1600" dirty="0"/>
          </a:p>
          <a:p>
            <a:endParaRPr lang="en-IN" sz="1600" dirty="0"/>
          </a:p>
        </p:txBody>
      </p:sp>
    </p:spTree>
    <p:extLst>
      <p:ext uri="{BB962C8B-B14F-4D97-AF65-F5344CB8AC3E}">
        <p14:creationId xmlns:p14="http://schemas.microsoft.com/office/powerpoint/2010/main" val="257732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89EA9-0775-4B39-BBF6-53ACC5DBBD5C}"/>
              </a:ext>
            </a:extLst>
          </p:cNvPr>
          <p:cNvSpPr>
            <a:spLocks noGrp="1"/>
          </p:cNvSpPr>
          <p:nvPr>
            <p:ph idx="1"/>
          </p:nvPr>
        </p:nvSpPr>
        <p:spPr>
          <a:xfrm>
            <a:off x="647700" y="751204"/>
            <a:ext cx="10515600" cy="6106796"/>
          </a:xfrm>
        </p:spPr>
        <p:txBody>
          <a:bodyPr>
            <a:normAutofit/>
          </a:bodyPr>
          <a:lstStyle/>
          <a:p>
            <a:r>
              <a:rPr lang="en-IN" sz="2000" dirty="0"/>
              <a:t>Results : </a:t>
            </a:r>
          </a:p>
          <a:p>
            <a:endParaRPr lang="en-IN" sz="2000" dirty="0"/>
          </a:p>
          <a:p>
            <a:r>
              <a:rPr lang="en-US" sz="1600" dirty="0"/>
              <a:t>Despite the model trained only with images proves that they are useful for hate speech detection, the proposed multimodal models are not able to improve the detection compared to the textual models.</a:t>
            </a:r>
          </a:p>
          <a:p>
            <a:endParaRPr lang="en-US" sz="1600" dirty="0"/>
          </a:p>
          <a:p>
            <a:endParaRPr lang="en-US" sz="1400" dirty="0"/>
          </a:p>
          <a:p>
            <a:endParaRPr lang="en-US" sz="1400" dirty="0"/>
          </a:p>
          <a:p>
            <a:endParaRPr lang="en-US" sz="1400" dirty="0"/>
          </a:p>
          <a:p>
            <a:endParaRPr lang="en-US" sz="1400" dirty="0"/>
          </a:p>
          <a:p>
            <a:pPr marL="0" indent="0">
              <a:buNone/>
            </a:pPr>
            <a:endParaRPr lang="en-US" sz="1400" dirty="0"/>
          </a:p>
          <a:p>
            <a:endParaRPr lang="en-US" sz="1400" dirty="0"/>
          </a:p>
          <a:p>
            <a:endParaRPr lang="en-US" sz="1400" dirty="0"/>
          </a:p>
          <a:p>
            <a:endParaRPr lang="en-US" sz="1400" dirty="0"/>
          </a:p>
          <a:p>
            <a:pPr marL="0" indent="0">
              <a:buNone/>
            </a:pPr>
            <a:endParaRPr lang="en-US" sz="1400" dirty="0"/>
          </a:p>
          <a:p>
            <a:r>
              <a:rPr lang="en-US" sz="2000" dirty="0"/>
              <a:t>Conclusion : </a:t>
            </a:r>
          </a:p>
          <a:p>
            <a:pPr marL="0" indent="0">
              <a:buNone/>
            </a:pPr>
            <a:endParaRPr lang="en-US" sz="400" dirty="0"/>
          </a:p>
          <a:p>
            <a:pPr lvl="1"/>
            <a:r>
              <a:rPr lang="en-US" sz="1600" dirty="0"/>
              <a:t>Training different textual, visual and multimodal models with that data, and found out that, despite the fact that images are useful for hate speech detection, the multimodal models do not outperform the textual models. </a:t>
            </a:r>
            <a:endParaRPr lang="en-IN" sz="1600" dirty="0"/>
          </a:p>
        </p:txBody>
      </p:sp>
      <p:sp>
        <p:nvSpPr>
          <p:cNvPr id="4" name="Slide Number Placeholder 3">
            <a:extLst>
              <a:ext uri="{FF2B5EF4-FFF2-40B4-BE49-F238E27FC236}">
                <a16:creationId xmlns:a16="http://schemas.microsoft.com/office/drawing/2014/main" id="{C51016F7-5871-479F-B18F-4289B4A36D0D}"/>
              </a:ext>
            </a:extLst>
          </p:cNvPr>
          <p:cNvSpPr>
            <a:spLocks noGrp="1"/>
          </p:cNvSpPr>
          <p:nvPr>
            <p:ph type="sldNum" sz="quarter" idx="12"/>
          </p:nvPr>
        </p:nvSpPr>
        <p:spPr/>
        <p:txBody>
          <a:bodyPr/>
          <a:lstStyle/>
          <a:p>
            <a:fld id="{7870A25B-082D-42BE-9910-664729240837}" type="slidenum">
              <a:rPr lang="en-IN" smtClean="0"/>
              <a:t>6</a:t>
            </a:fld>
            <a:endParaRPr lang="en-IN"/>
          </a:p>
        </p:txBody>
      </p:sp>
      <p:pic>
        <p:nvPicPr>
          <p:cNvPr id="6" name="Picture 5">
            <a:extLst>
              <a:ext uri="{FF2B5EF4-FFF2-40B4-BE49-F238E27FC236}">
                <a16:creationId xmlns:a16="http://schemas.microsoft.com/office/drawing/2014/main" id="{DE683FB3-8456-4866-A10B-BCB709B438FA}"/>
              </a:ext>
            </a:extLst>
          </p:cNvPr>
          <p:cNvPicPr>
            <a:picLocks noChangeAspect="1"/>
          </p:cNvPicPr>
          <p:nvPr/>
        </p:nvPicPr>
        <p:blipFill rotWithShape="1">
          <a:blip r:embed="rId2">
            <a:extLst>
              <a:ext uri="{28A0092B-C50C-407E-A947-70E740481C1C}">
                <a14:useLocalDpi xmlns:a14="http://schemas.microsoft.com/office/drawing/2010/main" val="0"/>
              </a:ext>
            </a:extLst>
          </a:blip>
          <a:srcRect l="23686" t="23712" r="49175" b="36289"/>
          <a:stretch/>
        </p:blipFill>
        <p:spPr>
          <a:xfrm>
            <a:off x="2430780" y="2217420"/>
            <a:ext cx="5478779" cy="2767036"/>
          </a:xfrm>
          <a:prstGeom prst="rect">
            <a:avLst/>
          </a:prstGeom>
        </p:spPr>
      </p:pic>
    </p:spTree>
    <p:extLst>
      <p:ext uri="{BB962C8B-B14F-4D97-AF65-F5344CB8AC3E}">
        <p14:creationId xmlns:p14="http://schemas.microsoft.com/office/powerpoint/2010/main" val="1999145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412</Words>
  <Application>Microsoft Office PowerPoint</Application>
  <PresentationFormat>Widescreen</PresentationFormat>
  <Paragraphs>67</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Methodology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rao</dc:creator>
  <cp:lastModifiedBy>Abhishek rao</cp:lastModifiedBy>
  <cp:revision>42</cp:revision>
  <dcterms:created xsi:type="dcterms:W3CDTF">2020-10-30T19:27:41Z</dcterms:created>
  <dcterms:modified xsi:type="dcterms:W3CDTF">2020-11-01T11:13:56Z</dcterms:modified>
</cp:coreProperties>
</file>