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79" r:id="rId10"/>
    <p:sldId id="296" r:id="rId11"/>
    <p:sldId id="263" r:id="rId12"/>
    <p:sldId id="264" r:id="rId13"/>
    <p:sldId id="313" r:id="rId14"/>
    <p:sldId id="265" r:id="rId15"/>
    <p:sldId id="312" r:id="rId16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18"/>
      <p:bold r:id="rId19"/>
    </p:embeddedFont>
    <p:embeddedFont>
      <p:font typeface="Cambria" panose="02040503050406030204" pitchFamily="18" charset="0"/>
      <p:regular r:id="rId20"/>
      <p:bold r:id="rId21"/>
      <p:italic r:id="rId22"/>
      <p:boldItalic r:id="rId23"/>
    </p:embeddedFon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Maven Pro" panose="020B0604020202020204" charset="0"/>
      <p:regular r:id="rId28"/>
    </p:embeddedFont>
    <p:embeddedFont>
      <p:font typeface="Nunito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8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6a217c1e4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6a217c1e4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6a217c1e4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6a217c1e4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6a217c1e4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6a217c1e4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6a217c1e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6a217c1e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6a217c1e4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6a217c1e4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6a217c1e4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6a217c1e4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6a217c1e4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6a217c1e4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6a217c1e4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6a217c1e4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6a217c1e4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6a217c1e4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122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  <p:sp>
        <p:nvSpPr>
          <p:cNvPr id="5123" name="Footer Placeholder 3"/>
          <p:cNvSpPr>
            <a:spLocks noGrp="1"/>
          </p:cNvSpPr>
          <p:nvPr>
            <p:ph type="ftr" sz="quarte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/>
            <a:r>
              <a:rPr lang="en-US" altLang="zh-CN" sz="1200"/>
              <a:t>Varun Bohara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 panose="00000500000000000000"/>
              <a:buChar char="●"/>
              <a:defRPr sz="13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0000"/>
            <a:lumOff val="80000"/>
            <a:alpha val="95000"/>
          </a:schemeClr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616585" y="1034415"/>
            <a:ext cx="7911465" cy="1872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  <a:t>MINI PROJECT 2020-21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  <a:t>(15ECSW301)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1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  <a:t>Multimodal Hateful Meme Detection. 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endParaRPr lang="en-US" sz="32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FillTx/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608965" y="2957830"/>
            <a:ext cx="3898900" cy="1895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Team  : </a:t>
            </a:r>
            <a:r>
              <a:rPr lang="en-US" sz="1800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E5.</a:t>
            </a:r>
            <a:endParaRPr lang="en-US" sz="1800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Guide : Dr P.G. Sunita Hiremath.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TEAM Members: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Varun Bohara.                01fe18bcs278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Sakshi Tahlani.               01fe18bcs271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Abhishek Rao.                01fe18bcs297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* Madhurika Ganiger.       01fe18bcs284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2203" t="12759" r="10440" b="8879"/>
          <a:stretch>
            <a:fillRect/>
          </a:stretch>
        </p:blipFill>
        <p:spPr>
          <a:xfrm>
            <a:off x="6960870" y="103505"/>
            <a:ext cx="2089150" cy="5772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05183"/>
            <a:ext cx="8520600" cy="572700"/>
          </a:xfrm>
        </p:spPr>
        <p:txBody>
          <a:bodyPr/>
          <a:lstStyle/>
          <a:p>
            <a:pPr algn="ctr"/>
            <a:r>
              <a:rPr lang="en-US" sz="1800" dirty="0">
                <a:latin typeface="Georgia" panose="02040502050405020303" charset="0"/>
                <a:cs typeface="Georgia" panose="02040502050405020303" charset="0"/>
                <a:sym typeface="+mn-ea"/>
              </a:rPr>
              <a:t>Multimodal Meme Dataset (MultiOFF) for Identifying Offensive Content in Image and Text [3]</a:t>
            </a:r>
            <a:br>
              <a:rPr lang="en-US" sz="1400" dirty="0">
                <a:latin typeface="Agency FB" panose="020B0503020202020204" charset="0"/>
                <a:cs typeface="Agency FB" panose="020B0503020202020204" charset="0"/>
                <a:sym typeface="+mn-ea"/>
              </a:rPr>
            </a:br>
            <a:r>
              <a:rPr lang="en-US" sz="1200" b="0" dirty="0">
                <a:latin typeface="Georgia" panose="02040502050405020303" charset="0"/>
                <a:cs typeface="Georgia" panose="02040502050405020303" charset="0"/>
                <a:sym typeface="+mn-ea"/>
              </a:rPr>
              <a:t>Shardul Suryawanshi, Bharathi Raja Chakravarthi,</a:t>
            </a:r>
            <a:br>
              <a:rPr lang="en-US" sz="1200" b="0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en-US" sz="1200" b="0" dirty="0">
                <a:latin typeface="Georgia" panose="02040502050405020303" charset="0"/>
                <a:cs typeface="Georgia" panose="02040502050405020303" charset="0"/>
                <a:sym typeface="+mn-ea"/>
              </a:rPr>
              <a:t>Mihael Arcan, Paul Buitelaar</a:t>
            </a:r>
            <a:br>
              <a:rPr lang="en-US" sz="1200" b="0" u="sng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sz="1200" b="0" u="sng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523" y="2629046"/>
            <a:ext cx="2948354" cy="977900"/>
          </a:xfrm>
        </p:spPr>
        <p:txBody>
          <a:bodyPr/>
          <a:lstStyle/>
          <a:p>
            <a:pPr marL="285750" indent="-285750" algn="l">
              <a:buFont typeface="Wingdings" panose="05000000000000000000" charset="0"/>
              <a:buChar char="ü"/>
            </a:pPr>
            <a:r>
              <a:rPr lang="en-IN" altLang="en-US" sz="1400" dirty="0">
                <a:latin typeface="Georgia" panose="02040502050405020303" charset="0"/>
                <a:cs typeface="Georgia" panose="02040502050405020303" charset="0"/>
                <a:sym typeface="+mn-ea"/>
              </a:rPr>
              <a:t>Text Embedding : LSTM</a:t>
            </a: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IN" altLang="en-US" sz="1400" dirty="0">
                <a:latin typeface="Georgia" panose="02040502050405020303" charset="0"/>
                <a:cs typeface="Georgia" panose="02040502050405020303" charset="0"/>
                <a:sym typeface="+mn-ea"/>
              </a:rPr>
              <a:t>Image Embedding : VGG16</a:t>
            </a: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IN" altLang="en-US" sz="1400" dirty="0">
                <a:latin typeface="Georgia" panose="02040502050405020303" charset="0"/>
                <a:cs typeface="Georgia" panose="02040502050405020303" charset="0"/>
                <a:sym typeface="+mn-ea"/>
              </a:rPr>
              <a:t>Early Fusion Method </a:t>
            </a:r>
            <a:endParaRPr lang="en-IN" altLang="en-US" sz="1400" dirty="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endParaRPr lang="en-IN" altLang="en-US" sz="1800" dirty="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 dirty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 dirty="0"/>
          </a:p>
          <a:p>
            <a:endParaRPr lang="en-US" dirty="0"/>
          </a:p>
        </p:txBody>
      </p:sp>
      <p:pic>
        <p:nvPicPr>
          <p:cNvPr id="5" name="Content Placeholder 4" descr="Screenshot (54)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762"/>
          <a:stretch>
            <a:fillRect/>
          </a:stretch>
        </p:blipFill>
        <p:spPr>
          <a:xfrm>
            <a:off x="618490" y="1636294"/>
            <a:ext cx="5884578" cy="33802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10</a:t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     Proposed Methodology</a:t>
            </a:r>
            <a:b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5" name="Text Box 0"/>
          <p:cNvSpPr txBox="1"/>
          <p:nvPr/>
        </p:nvSpPr>
        <p:spPr>
          <a:xfrm>
            <a:off x="1049655" y="1584960"/>
            <a:ext cx="6223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Input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816600" y="3361690"/>
            <a:ext cx="744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Output</a:t>
            </a:r>
          </a:p>
        </p:txBody>
      </p:sp>
      <p:pic>
        <p:nvPicPr>
          <p:cNvPr id="4" name="Content Placeholder 3" descr="0289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0685" y="2661285"/>
            <a:ext cx="1403985" cy="93472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5279390" y="3674745"/>
            <a:ext cx="2436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Hateful/Non-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Hateful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59385" y="1953260"/>
            <a:ext cx="17227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look! a blow up doll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18FE38-BC93-4A0A-89CA-FCBDB3A4D3C8}"/>
              </a:ext>
            </a:extLst>
          </p:cNvPr>
          <p:cNvGrpSpPr/>
          <p:nvPr/>
        </p:nvGrpSpPr>
        <p:grpSpPr>
          <a:xfrm>
            <a:off x="1804670" y="1633220"/>
            <a:ext cx="6859905" cy="2085975"/>
            <a:chOff x="1804670" y="1633220"/>
            <a:chExt cx="6859905" cy="2085975"/>
          </a:xfrm>
        </p:grpSpPr>
        <p:sp>
          <p:nvSpPr>
            <p:cNvPr id="2" name="Rounded Rectangle 1"/>
            <p:cNvSpPr/>
            <p:nvPr/>
          </p:nvSpPr>
          <p:spPr>
            <a:xfrm>
              <a:off x="2187575" y="1633220"/>
              <a:ext cx="2330450" cy="208597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545080" y="2910205"/>
              <a:ext cx="1640205" cy="47180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eorgia" panose="02040502050405020303" charset="0"/>
                  <a:cs typeface="Georgia" panose="02040502050405020303" charset="0"/>
                </a:rPr>
                <a:t>Visual Module</a:t>
              </a:r>
              <a:br>
                <a:rPr lang="en-US" dirty="0">
                  <a:latin typeface="Georgia" panose="02040502050405020303" charset="0"/>
                  <a:cs typeface="Georgia" panose="02040502050405020303" charset="0"/>
                </a:rPr>
              </a:br>
              <a:r>
                <a:rPr lang="en-US" dirty="0">
                  <a:latin typeface="Georgia" panose="02040502050405020303" charset="0"/>
                  <a:cs typeface="Georgia" panose="02040502050405020303" charset="0"/>
                </a:rPr>
                <a:t>(Inception v3)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32380" y="1953260"/>
              <a:ext cx="1640205" cy="47180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eorgia" panose="02040502050405020303" charset="0"/>
                  <a:cs typeface="Georgia" panose="02040502050405020303" charset="0"/>
                </a:rPr>
                <a:t>Text Module</a:t>
              </a:r>
              <a:br>
                <a:rPr lang="en-US" dirty="0">
                  <a:latin typeface="Georgia" panose="02040502050405020303" charset="0"/>
                  <a:cs typeface="Georgia" panose="02040502050405020303" charset="0"/>
                </a:rPr>
              </a:br>
              <a:r>
                <a:rPr lang="en-US" dirty="0">
                  <a:latin typeface="Georgia" panose="02040502050405020303" charset="0"/>
                  <a:cs typeface="Georgia" panose="02040502050405020303" charset="0"/>
                </a:rPr>
                <a:t>(Sbert)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808220" y="2425065"/>
              <a:ext cx="1640205" cy="47180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eorgia" panose="02040502050405020303" charset="0"/>
                  <a:cs typeface="Georgia" panose="02040502050405020303" charset="0"/>
                </a:rPr>
                <a:t>Decoder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212840" y="2922270"/>
              <a:ext cx="1905" cy="50355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461125" y="2661285"/>
              <a:ext cx="576000" cy="10160"/>
            </a:xfrm>
            <a:prstGeom prst="straightConnector1">
              <a:avLst/>
            </a:prstGeom>
            <a:ln w="4127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7024370" y="2425065"/>
              <a:ext cx="1640205" cy="47180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Georgia" panose="02040502050405020303" charset="0"/>
                  <a:cs typeface="Georgia" panose="02040502050405020303" charset="0"/>
                </a:rPr>
                <a:t>Performance Evaluation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4518025" y="2671445"/>
              <a:ext cx="282575" cy="6985"/>
            </a:xfrm>
            <a:prstGeom prst="straightConnector1">
              <a:avLst/>
            </a:prstGeom>
            <a:ln w="4127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1804670" y="2088515"/>
              <a:ext cx="377825" cy="14605"/>
            </a:xfrm>
            <a:prstGeom prst="straightConnector1">
              <a:avLst/>
            </a:prstGeom>
            <a:ln w="4127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809750" y="3166745"/>
              <a:ext cx="377825" cy="14605"/>
            </a:xfrm>
            <a:prstGeom prst="straightConnector1">
              <a:avLst/>
            </a:prstGeom>
            <a:ln w="4127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11</a:t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Requirement Analysis</a:t>
            </a:r>
            <a:b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303655" y="840105"/>
            <a:ext cx="7030720" cy="4672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en-US" sz="1400" b="1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sz="1400" b="1" dirty="0">
                <a:latin typeface="Georgia" panose="02040502050405020303" charset="0"/>
                <a:cs typeface="Georgia" panose="02040502050405020303" charset="0"/>
              </a:rPr>
              <a:t>Functional</a:t>
            </a:r>
          </a:p>
          <a:p>
            <a:pPr marL="285750" lvl="0" indent="-285750" algn="l" rtl="0">
              <a:lnSpc>
                <a:spcPct val="2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shall be able to generate image and text representations 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shall be able to classify the meme as hateful or non hateful using provided embeddings 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shall be able to generate the probability of the meme being hateful 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shall be comparable to the state of the art techniques.</a:t>
            </a: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dirty="0">
                <a:latin typeface="Georgia" panose="02040502050405020303" charset="0"/>
                <a:cs typeface="Georgia" panose="02040502050405020303" charset="0"/>
              </a:rPr>
              <a:t>Non Functional</a:t>
            </a:r>
          </a:p>
          <a:p>
            <a:pPr marL="285750" lvl="0" indent="-285750" algn="l" rtl="0">
              <a:lnSpc>
                <a:spcPct val="4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should be atleast 70% accurate 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should not under-perform on limited computing resources.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In building the system , the framework used should be Keras,on Linux platform.  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algn="ctr"/>
            <a:r>
              <a:rPr lang="en-US" sz="2000">
                <a:latin typeface="Georgia" panose="02040502050405020303" charset="0"/>
                <a:cs typeface="Georgia" panose="02040502050405020303" charset="0"/>
              </a:rPr>
              <a:t>Use Case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13</a:t>
            </a:fld>
            <a:endParaRPr lang="zh-CN" altLang="en-US" strike="noStrike" noProof="1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99030" y="1243330"/>
            <a:ext cx="4032250" cy="31699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title"/>
          </p:nvPr>
        </p:nvSpPr>
        <p:spPr>
          <a:xfrm>
            <a:off x="1303655" y="598805"/>
            <a:ext cx="7030720" cy="532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References</a:t>
            </a:r>
          </a:p>
        </p:txBody>
      </p:sp>
      <p:sp>
        <p:nvSpPr>
          <p:cNvPr id="332" name="Google Shape;332;p22"/>
          <p:cNvSpPr txBox="1">
            <a:spLocks noGrp="1"/>
          </p:cNvSpPr>
          <p:nvPr>
            <p:ph type="body" idx="1"/>
          </p:nvPr>
        </p:nvSpPr>
        <p:spPr>
          <a:xfrm>
            <a:off x="1303655" y="1459484"/>
            <a:ext cx="7030720" cy="3401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[1]  Raul Gomez, Jaume Gibert, Lluis Gomez,Dimosthenis Karatzas : Exploring Hate Speech Detection in Multimodal Publications,WACV,2020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[2] Hateful Memes Challenge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,</a:t>
            </a: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Yuval Nirkin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,</a:t>
            </a: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 Assaf Rabinowitz  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,</a:t>
            </a: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Yoni Solel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,</a:t>
            </a: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2020, Sep 22   </a:t>
            </a:r>
            <a:br>
              <a:rPr lang="en-IN" dirty="0">
                <a:latin typeface="Georgia" panose="02040502050405020303" charset="0"/>
                <a:cs typeface="Georgia" panose="02040502050405020303" charset="0"/>
              </a:rPr>
            </a:b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       </a:t>
            </a:r>
            <a:r>
              <a:rPr dirty="0">
                <a:latin typeface="Georgia" panose="02040502050405020303" charset="0"/>
                <a:cs typeface="Georgia" panose="02040502050405020303" charset="0"/>
              </a:rPr>
              <a:t>https://nirkin.com/hateful-memes/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[3]  Shardul Suryawanshi, Bharathi Raja Chakravarthi,</a:t>
            </a:r>
            <a:r>
              <a:rPr dirty="0">
                <a:latin typeface="Georgia" panose="02040502050405020303" charset="0"/>
                <a:cs typeface="Georgia" panose="02040502050405020303" charset="0"/>
              </a:rPr>
              <a:t>Mihael Arcan, Paul Buitelaar : Multimodal Meme Dataset (MultiOFF) for Identifying Offensive Content in Image and Text,2020.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4395" y="2199640"/>
            <a:ext cx="2657475" cy="743585"/>
          </a:xfrm>
        </p:spPr>
        <p:txBody>
          <a:bodyPr/>
          <a:lstStyle/>
          <a:p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655" y="845185"/>
            <a:ext cx="7030720" cy="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Outline</a:t>
            </a: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655" y="1614297"/>
            <a:ext cx="7030720" cy="3371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INTRODUCTION AND MOTIVATION</a:t>
            </a: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PROBLEM STATEMENT</a:t>
            </a: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OBJECTIVES</a:t>
            </a: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LITERATURE SURVEY</a:t>
            </a: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PROPOSED METHODOLOGY</a:t>
            </a: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REQUIREMENT ANALYSIS</a:t>
            </a: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REFERENCES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655" y="598805"/>
            <a:ext cx="7030720" cy="786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Introduction and Motivation</a:t>
            </a:r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655" y="1384300"/>
            <a:ext cx="7030720" cy="3134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A meme is an idea, behavior, or style that becomes a trend and spreads by means of imitation from person to person within a culture and often carries symbolic meaning representing a particular phenomenon or theme.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latin typeface="Georgia" panose="02040502050405020303" charset="0"/>
                <a:cs typeface="Georgia" panose="02040502050405020303" charset="0"/>
              </a:rPr>
              <a:t>Rise of memes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:  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" y="2635250"/>
            <a:ext cx="4787900" cy="2199005"/>
          </a:xfrm>
          <a:prstGeom prst="rect">
            <a:avLst/>
          </a:prstGeom>
        </p:spPr>
      </p:pic>
      <p:pic>
        <p:nvPicPr>
          <p:cNvPr id="3" name="Picture 2" descr="043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270" y="2156460"/>
            <a:ext cx="2948940" cy="25596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r="9065" b="23937"/>
          <a:stretch>
            <a:fillRect/>
          </a:stretch>
        </p:blipFill>
        <p:spPr>
          <a:xfrm>
            <a:off x="3387090" y="2821940"/>
            <a:ext cx="2790190" cy="2197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" y="857250"/>
            <a:ext cx="3102610" cy="2255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3630" y="877570"/>
            <a:ext cx="2692400" cy="21971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4</a:t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655" y="598805"/>
            <a:ext cx="7030720" cy="622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Problem Statement</a:t>
            </a:r>
            <a:br>
              <a:rPr lang="en-US" dirty="0">
                <a:latin typeface="Georgia" panose="02040502050405020303" charset="0"/>
                <a:cs typeface="Georgia" panose="02040502050405020303" charset="0"/>
              </a:rPr>
            </a:b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655" y="1221740"/>
            <a:ext cx="7030720" cy="69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To develop multimodal architecture which classifies the memes as hateful or non hateful.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			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026285" y="4072255"/>
            <a:ext cx="645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Input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140575" y="3937000"/>
            <a:ext cx="777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Output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000875" y="2958465"/>
            <a:ext cx="11677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Non Hateful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10" y="2232025"/>
            <a:ext cx="2532380" cy="1769745"/>
          </a:xfrm>
          <a:prstGeom prst="rect">
            <a:avLst/>
          </a:prstGeom>
        </p:spPr>
      </p:pic>
      <p:sp>
        <p:nvSpPr>
          <p:cNvPr id="2" name="Cube 1"/>
          <p:cNvSpPr/>
          <p:nvPr/>
        </p:nvSpPr>
        <p:spPr>
          <a:xfrm>
            <a:off x="4081145" y="2825115"/>
            <a:ext cx="2262505" cy="575945"/>
          </a:xfrm>
          <a:prstGeom prst="cube">
            <a:avLst/>
          </a:prstGeom>
          <a:solidFill>
            <a:schemeClr val="accent1">
              <a:lumMod val="40000"/>
              <a:lumOff val="60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Multimodal Architecture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615690" y="3155950"/>
            <a:ext cx="432000" cy="101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337935" y="3117215"/>
            <a:ext cx="684000" cy="101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Objectives</a:t>
            </a:r>
            <a:br>
              <a:rPr lang="en-US" dirty="0">
                <a:latin typeface="Georgia" panose="02040502050405020303" charset="0"/>
                <a:cs typeface="Cambria" panose="02040503050406030204" charset="0"/>
                <a:sym typeface="+mn-ea"/>
              </a:rPr>
            </a:br>
            <a:br>
              <a:rPr lang="en-US" dirty="0">
                <a:latin typeface="Cambria" panose="02040503050406030204" charset="0"/>
                <a:cs typeface="Cambria" panose="02040503050406030204" charset="0"/>
                <a:sym typeface="+mn-ea"/>
              </a:rPr>
            </a:br>
            <a:endParaRPr lang="en-US" dirty="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655" y="1878330"/>
            <a:ext cx="7030720" cy="1682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generate embeddings of image and text .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fuse the text and image embeddings and build a classifier.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evaluate the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performance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of the multimodal architecture.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compare proposed architecture with state-of-art technique.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46933" y="2105123"/>
            <a:ext cx="7030720" cy="535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Literature Survey </a:t>
            </a:r>
            <a:b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54" y="305074"/>
            <a:ext cx="8833339" cy="4825502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 u="sng" dirty="0">
                <a:latin typeface="Georgia" panose="02040502050405020303" charset="0"/>
                <a:cs typeface="Georgia" panose="02040502050405020303" charset="0"/>
              </a:rPr>
              <a:t>Exploring Hate Speech Detection in Multimodal Publications ( WACV, 2020) </a:t>
            </a:r>
            <a:r>
              <a:rPr lang="en-US" sz="1600" b="1" dirty="0">
                <a:latin typeface="Georgia" panose="02040502050405020303" charset="0"/>
                <a:cs typeface="Georgia" panose="02040502050405020303" charset="0"/>
              </a:rPr>
              <a:t>[1]</a:t>
            </a:r>
            <a:endParaRPr lang="en-IN" sz="1200" b="1" dirty="0">
              <a:latin typeface="Georgia" panose="02040502050405020303" charset="0"/>
              <a:cs typeface="Georgia" panose="02040502050405020303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500" dirty="0">
                <a:latin typeface="Georgia" panose="02040502050405020303" charset="0"/>
                <a:cs typeface="Georgia" panose="02040502050405020303" charset="0"/>
              </a:rPr>
              <a:t>TKM</a:t>
            </a:r>
            <a:r>
              <a:rPr lang="en-IN" sz="1200" dirty="0">
                <a:latin typeface="Georgia" panose="02040502050405020303" charset="0"/>
                <a:cs typeface="Georgia" panose="02040502050405020303" charset="0"/>
              </a:rPr>
              <a:t>( Textual Kernels Model ): </a:t>
            </a:r>
          </a:p>
          <a:p>
            <a:pPr marL="146050" indent="0">
              <a:buNone/>
            </a:pPr>
            <a:endParaRPr lang="en-IN" sz="1200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A25B-082D-42BE-9910-664729240837}" type="slidenum">
              <a:rPr lang="en-IN" smtClean="0"/>
              <a:t>8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3" t="878" r="69" b="616"/>
          <a:stretch>
            <a:fillRect/>
          </a:stretch>
        </p:blipFill>
        <p:spPr>
          <a:xfrm>
            <a:off x="685800" y="967308"/>
            <a:ext cx="6710846" cy="40677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69925" y="2394659"/>
            <a:ext cx="1801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Inception Model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LSTM Model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Kernel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Hateful Memes Challenge</a:t>
            </a:r>
            <a:b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2020, SEP 22    </a:t>
            </a:r>
            <a:b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Yuval Nirkin   Assaf Rabinowitz   Yoni Solel [2]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008" y="1331976"/>
            <a:ext cx="4032504" cy="4525963"/>
          </a:xfr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Data Processing 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Text embedding :SBERT	         </a:t>
            </a:r>
            <a:endParaRPr kumimoji="0" lang="en-US" sz="11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Image Embedding: MobileNetV2 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Hypernetworks</a:t>
            </a:r>
            <a:endParaRPr kumimoji="0" lang="en-US" sz="1600" b="1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Decoder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</p:txBody>
      </p:sp>
      <p:sp>
        <p:nvSpPr>
          <p:cNvPr id="4099" name="Text Box 61"/>
          <p:cNvSpPr txBox="1"/>
          <p:nvPr/>
        </p:nvSpPr>
        <p:spPr>
          <a:xfrm>
            <a:off x="7183438" y="6167438"/>
            <a:ext cx="1781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ambria" panose="02040503050406030204" charset="0"/>
              </a:rPr>
              <a:t>Varun Bohara</a:t>
            </a:r>
          </a:p>
        </p:txBody>
      </p:sp>
      <p:pic>
        <p:nvPicPr>
          <p:cNvPr id="6147" name="Picture 3"/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89200" y="1809750"/>
            <a:ext cx="6666865" cy="30587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9</a:t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Office PowerPoint</Application>
  <PresentationFormat>On-screen Show (16:9)</PresentationFormat>
  <Paragraphs>93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Wingdings</vt:lpstr>
      <vt:lpstr>Agency FB</vt:lpstr>
      <vt:lpstr>Maven Pro</vt:lpstr>
      <vt:lpstr>Cambria</vt:lpstr>
      <vt:lpstr>Georgia</vt:lpstr>
      <vt:lpstr>Nunito</vt:lpstr>
      <vt:lpstr>Momentum</vt:lpstr>
      <vt:lpstr> MINI PROJECT 2020-21 (15ECSW301) Multimodal Hateful Meme Detection.  </vt:lpstr>
      <vt:lpstr>Outline</vt:lpstr>
      <vt:lpstr>Introduction and Motivation</vt:lpstr>
      <vt:lpstr>PowerPoint Presentation</vt:lpstr>
      <vt:lpstr>Problem Statement </vt:lpstr>
      <vt:lpstr>Objectives  </vt:lpstr>
      <vt:lpstr>Literature Survey  </vt:lpstr>
      <vt:lpstr>PowerPoint Presentation</vt:lpstr>
      <vt:lpstr>Hateful Memes Challenge 2020, SEP 22     Yuval Nirkin   Assaf Rabinowitz   Yoni Solel [2]</vt:lpstr>
      <vt:lpstr>Multimodal Meme Dataset (MultiOFF) for Identifying Offensive Content in Image and Text [3] Shardul Suryawanshi, Bharathi Raja Chakravarthi, Mihael Arcan, Paul Buitelaar </vt:lpstr>
      <vt:lpstr>     Proposed Methodology </vt:lpstr>
      <vt:lpstr>Requirement Analysis </vt:lpstr>
      <vt:lpstr>Use Case Diagram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_x000b_MINI PROJECT 2020-21 (15ECSW301) Meme Classification </dc:title>
  <dc:creator/>
  <cp:lastModifiedBy>Abhishek rao</cp:lastModifiedBy>
  <cp:revision>54</cp:revision>
  <dcterms:created xsi:type="dcterms:W3CDTF">2020-11-01T18:11:00Z</dcterms:created>
  <dcterms:modified xsi:type="dcterms:W3CDTF">2020-11-03T19:31:28Z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