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61" r:id="rId4"/>
    <p:sldId id="257" r:id="rId6"/>
    <p:sldId id="258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5"/>
          <p:cNvSpPr/>
          <p:nvPr/>
        </p:nvSpPr>
        <p:spPr>
          <a:xfrm rot="5400000">
            <a:off x="-237933" y="1010630"/>
            <a:ext cx="833067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DA31F9-71A2-4D5E-81E9-7EDE4018B66C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51DA31F9-71A2-4D5E-81E9-7EDE4018B66C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;p13"/>
          <p:cNvSpPr txBox="1"/>
          <p:nvPr/>
        </p:nvSpPr>
        <p:spPr>
          <a:xfrm>
            <a:off x="2036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DMA Course Project(18ECSC301)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2020-21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Title 5DMACP17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Hostile Post Detection In Hindi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Arial" panose="020B0604020202020204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</p:txBody>
      </p:sp>
      <p:sp>
        <p:nvSpPr>
          <p:cNvPr id="4" name="Google Shape;60;p13"/>
          <p:cNvSpPr txBox="1"/>
          <p:nvPr/>
        </p:nvSpPr>
        <p:spPr>
          <a:xfrm>
            <a:off x="1905000" y="4343400"/>
            <a:ext cx="8249921" cy="1827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	      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Team 4: Members 		 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Varun Bohara                 01fe18bcs278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Madhurika G                   01fe18bcs284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Sakshi Tahlani                01fe18bcs271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Abhishek Rao                 01fe18bcs297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lum bright="6000" contrast="-6000"/>
          </a:blip>
          <a:stretch>
            <a:fillRect/>
          </a:stretch>
        </p:blipFill>
        <p:spPr>
          <a:xfrm>
            <a:off x="4339590" y="1565910"/>
            <a:ext cx="3512820" cy="8305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524000" y="838200"/>
            <a:ext cx="8520430" cy="62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Hostile Post Detection in Hindi </a:t>
            </a:r>
            <a:endParaRPr 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905000" y="1917700"/>
            <a:ext cx="852043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None/>
            </a:pPr>
            <a:r>
              <a:rPr lang="en-US" sz="1600" dirty="0">
                <a:latin typeface="Georgia" panose="02040502050405020303" charset="0"/>
                <a:cs typeface="Georgia" panose="02040502050405020303" charset="0"/>
                <a:sym typeface="+mn-ea"/>
              </a:rPr>
              <a:t>  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endParaRPr lang="en-US" sz="16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Our goal is to label a variety of posts in Hindi Devanagari script collected from Twitter and Facebook. </a:t>
            </a:r>
            <a:endParaRPr lang="en-US" sz="1600" dirty="0"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The categories are fake news, hate speech, offensive, defamation, and non-hostile posts. It is a</a:t>
            </a:r>
            <a:r>
              <a:rPr lang="en-US" sz="1600" b="1" dirty="0">
                <a:latin typeface="Nirmala UI" panose="020B0502040204020203" charset="0"/>
                <a:cs typeface="Nirmala UI" panose="020B0502040204020203" charset="0"/>
                <a:sym typeface="+mn-ea"/>
              </a:rPr>
              <a:t> multi-label multi-class classification problem. </a:t>
            </a: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Post can belong to one or more of these hostile classes but the non-hostile posts cannot be grouped with any other class.</a:t>
            </a:r>
            <a:endParaRPr lang="en-US" sz="1600" dirty="0">
              <a:latin typeface="Nirmala UI" panose="020B0502040204020203" charset="0"/>
              <a:cs typeface="Nirmala UI" panose="020B0502040204020203" charset="0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6045" y="4232275"/>
            <a:ext cx="6849745" cy="2219860"/>
            <a:chOff x="2652" y="7569"/>
            <a:chExt cx="8587" cy="218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52" y="7569"/>
              <a:ext cx="8587" cy="292"/>
            </a:xfrm>
            <a:prstGeom prst="rect">
              <a:avLst/>
            </a:prstGeom>
          </p:spPr>
        </p:pic>
        <p:sp>
          <p:nvSpPr>
            <p:cNvPr id="29" name="Text Box 28"/>
            <p:cNvSpPr txBox="1"/>
            <p:nvPr/>
          </p:nvSpPr>
          <p:spPr>
            <a:xfrm>
              <a:off x="5597" y="9479"/>
              <a:ext cx="2994" cy="2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/>
                <a:t>['defamation', 'offensive']</a:t>
              </a:r>
              <a:endParaRPr lang="en-US" sz="1200"/>
            </a:p>
          </p:txBody>
        </p:sp>
        <p:sp>
          <p:nvSpPr>
            <p:cNvPr id="2" name="Cube 1"/>
            <p:cNvSpPr/>
            <p:nvPr/>
          </p:nvSpPr>
          <p:spPr>
            <a:xfrm>
              <a:off x="5325" y="8219"/>
              <a:ext cx="3240" cy="72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atin typeface="Georgia" panose="02040502050405020303" charset="0"/>
                  <a:cs typeface="Georgia" panose="02040502050405020303" charset="0"/>
                </a:rPr>
                <a:t>Hostile Post Detection Model</a:t>
              </a:r>
              <a:endParaRPr lang="en-US" sz="1000">
                <a:latin typeface="Georgia" panose="02040502050405020303" charset="0"/>
                <a:cs typeface="Georgia" panose="02040502050405020303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070" y="8878"/>
              <a:ext cx="0" cy="4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7070" y="7918"/>
              <a:ext cx="0" cy="4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766570" y="4221441"/>
            <a:ext cx="76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Georgia" panose="02040502050405020303" charset="0"/>
              </a:rPr>
              <a:t>Input</a:t>
            </a:r>
            <a:endParaRPr lang="en-IN" sz="1400" b="1" dirty="0">
              <a:latin typeface="Georgia" panose="02040502050405020303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6569" y="6135256"/>
            <a:ext cx="87947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Georgia" panose="02040502050405020303" charset="0"/>
              </a:rPr>
              <a:t>Output</a:t>
            </a:r>
            <a:endParaRPr lang="en-IN" sz="1400" b="1" dirty="0">
              <a:latin typeface="Georgia" panose="02040502050405020303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1905977" y="2230120"/>
            <a:ext cx="133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briola" panose="04040605051002020D02" charset="0"/>
                <a:cs typeface="Gabriola" panose="04040605051002020D02" charset="0"/>
              </a:rPr>
              <a:t>        </a:t>
            </a:r>
            <a:r>
              <a:rPr lang="en-US" sz="1600" b="1" dirty="0">
                <a:latin typeface="Georgia" panose="02040502050405020303" charset="0"/>
                <a:cs typeface="Gabriola" panose="04040605051002020D02" charset="0"/>
              </a:rPr>
              <a:t>Post</a:t>
            </a:r>
            <a:endParaRPr lang="en-US" sz="2000" b="1" dirty="0">
              <a:latin typeface="Georgia" panose="02040502050405020303" charset="0"/>
              <a:cs typeface="Gabriola" panose="04040605051002020D02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05977" y="5279327"/>
            <a:ext cx="1246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briola" panose="04040605051002020D02" charset="0"/>
                <a:cs typeface="Gabriola" panose="04040605051002020D02" charset="0"/>
              </a:rPr>
              <a:t>        </a:t>
            </a:r>
            <a:r>
              <a:rPr lang="en-US" sz="1600" b="1" dirty="0">
                <a:latin typeface="Georgia" panose="02040502050405020303" charset="0"/>
                <a:cs typeface="Gabriola" panose="04040605051002020D02" charset="0"/>
              </a:rPr>
              <a:t>Labels</a:t>
            </a:r>
            <a:endParaRPr lang="en-US" sz="2000" b="1" dirty="0">
              <a:latin typeface="Georgia" panose="02040502050405020303" charset="0"/>
              <a:cs typeface="Gabriola" panose="04040605051002020D0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8020" y="2230120"/>
            <a:ext cx="6544310" cy="32321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4692076" y="5389245"/>
            <a:ext cx="2250787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/>
              <a:t>['defamation', 'offensive']</a:t>
            </a:r>
            <a:endParaRPr lang="en-US" sz="1400" dirty="0"/>
          </a:p>
        </p:txBody>
      </p:sp>
      <p:sp>
        <p:nvSpPr>
          <p:cNvPr id="2" name="TextBox 3"/>
          <p:cNvSpPr txBox="1"/>
          <p:nvPr/>
        </p:nvSpPr>
        <p:spPr>
          <a:xfrm>
            <a:off x="1981200" y="762000"/>
            <a:ext cx="68611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Georgia" panose="02040502050405020303" charset="0"/>
                <a:cs typeface="Georgia" panose="02040502050405020303" charset="0"/>
              </a:rPr>
              <a:t>     </a:t>
            </a:r>
            <a:r>
              <a:rPr lang="en-US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Proposed Methodology</a:t>
            </a:r>
            <a:endParaRPr lang="en-US" sz="4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charset="0"/>
              <a:cs typeface="Georgia" panose="02040502050405020303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348480" y="2845435"/>
            <a:ext cx="2593975" cy="2488565"/>
            <a:chOff x="5365" y="4481"/>
            <a:chExt cx="3168" cy="276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026" y="5129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5400000">
              <a:off x="5719" y="4127"/>
              <a:ext cx="2461" cy="3168"/>
              <a:chOff x="-514" y="659"/>
              <a:chExt cx="4662" cy="2024"/>
            </a:xfrm>
          </p:grpSpPr>
          <p:sp>
            <p:nvSpPr>
              <p:cNvPr id="4" name="Rounded Rectangle 3"/>
              <p:cNvSpPr/>
              <p:nvPr/>
            </p:nvSpPr>
            <p:spPr>
              <a:xfrm rot="16200000">
                <a:off x="-909" y="1060"/>
                <a:ext cx="2018" cy="1227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PREPROCESSING</a:t>
                </a:r>
                <a:endParaRPr lang="en-US" sz="9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 rot="16200000">
                <a:off x="902" y="1060"/>
                <a:ext cx="2018" cy="1227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EMBEDDINGS</a:t>
                </a:r>
                <a:endParaRPr lang="en-US" sz="90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 rot="16200000">
                <a:off x="2599" y="1128"/>
                <a:ext cx="2018" cy="1080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>
                    <a:sym typeface="+mn-ea"/>
                  </a:rPr>
                  <a:t>Classifier</a:t>
                </a:r>
                <a:endParaRPr lang="en-US" sz="900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7026" y="6049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026" y="6941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5707894" y="2568316"/>
            <a:ext cx="0" cy="276907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13905" y="381190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XLM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113905" y="461708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Linear SVC</a:t>
            </a:r>
            <a:endParaRPr lang="en-IN" altLang="en-US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Results :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325755" y="2192655"/>
          <a:ext cx="11540490" cy="277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30"/>
                <a:gridCol w="3688715"/>
                <a:gridCol w="1146175"/>
                <a:gridCol w="1052830"/>
                <a:gridCol w="989330"/>
                <a:gridCol w="1439545"/>
                <a:gridCol w="1637665"/>
              </a:tblGrid>
              <a:tr h="640080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IN" altLang="en-US"/>
                        <a:t>Model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IN" altLang="en-US"/>
                        <a:t>Embedding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Course Grained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Hate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Fake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Offensive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Defamation</a:t>
                      </a:r>
                      <a:endParaRPr lang="en-IN" altLang="en-US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Linear SVC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xlm-</a:t>
                      </a:r>
                      <a:r>
                        <a:rPr lang="en-IN" altLang="en-US" sz="1400">
                          <a:sym typeface="+mn-ea"/>
                        </a:rPr>
                        <a:t>bert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63.69</a:t>
                      </a:r>
                      <a:endParaRPr lang="en-I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48.7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54.1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52.3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37.2</a:t>
                      </a:r>
                      <a:endParaRPr lang="en-IN" altLang="en-US" sz="1600"/>
                    </a:p>
                  </a:txBody>
                  <a:tcPr/>
                </a:tc>
              </a:tr>
              <a:tr h="43688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LSTM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Fast text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57.90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81.63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78.93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85.6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85.5</a:t>
                      </a:r>
                      <a:endParaRPr lang="en-IN" altLang="en-US" sz="1600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400"/>
                        <a:t>Logistic Regression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xlm-bert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62.14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50.60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52.70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53.80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35.5</a:t>
                      </a:r>
                      <a:endParaRPr lang="en-IN" altLang="en-US" sz="16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761480" y="1490980"/>
            <a:ext cx="5104765" cy="701675"/>
            <a:chOff x="10498" y="3290"/>
            <a:chExt cx="6554" cy="1105"/>
          </a:xfrm>
        </p:grpSpPr>
        <p:sp>
          <p:nvSpPr>
            <p:cNvPr id="8" name="Text Box 7"/>
            <p:cNvSpPr txBox="1"/>
            <p:nvPr/>
          </p:nvSpPr>
          <p:spPr>
            <a:xfrm>
              <a:off x="10930" y="3290"/>
              <a:ext cx="52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>
                  <a:latin typeface="Georgia" panose="02040502050405020303" charset="0"/>
                  <a:cs typeface="Georgia" panose="02040502050405020303" charset="0"/>
                </a:rPr>
                <a:t>Fine Grained</a:t>
              </a:r>
              <a:endParaRPr lang="en-IN" altLang="en-US">
                <a:latin typeface="Georgia" panose="02040502050405020303" charset="0"/>
                <a:cs typeface="Georgia" panose="02040502050405020303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498" y="3856"/>
              <a:ext cx="6554" cy="539"/>
              <a:chOff x="10498" y="3856"/>
              <a:chExt cx="6554" cy="539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0498" y="3856"/>
                <a:ext cx="6554" cy="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0548" y="3863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6957" y="3859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b="1"/>
              <a:t>Inferences &amp; </a:t>
            </a:r>
            <a:r>
              <a:rPr lang="en-IN" altLang="en-US" b="1">
                <a:sym typeface="+mn-ea"/>
              </a:rPr>
              <a:t>Improvements Planned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235"/>
            <a:ext cx="10515600" cy="4351338"/>
          </a:xfrm>
        </p:spPr>
        <p:txBody>
          <a:bodyPr>
            <a:normAutofit lnSpcReduction="10000"/>
          </a:bodyPr>
          <a:p>
            <a:endParaRPr lang="en-IN" altLang="en-US"/>
          </a:p>
          <a:p>
            <a:r>
              <a:rPr lang="en-IN" altLang="en-US" sz="2400">
                <a:latin typeface="Nirmala UI" panose="020B0502040204020203" charset="0"/>
                <a:cs typeface="Nirmala UI" panose="020B0502040204020203" charset="0"/>
              </a:rPr>
              <a:t>Linear SVC, when compared to LSTM and Logistic Regression outperforms on the given dataset. </a:t>
            </a:r>
            <a:endParaRPr lang="en-IN" altLang="en-US" sz="2400">
              <a:latin typeface="Nirmala UI" panose="020B0502040204020203" charset="0"/>
              <a:cs typeface="Nirmala UI" panose="020B0502040204020203" charset="0"/>
            </a:endParaRPr>
          </a:p>
          <a:p>
            <a:endParaRPr lang="en-IN" altLang="en-US" sz="2400">
              <a:latin typeface="Nirmala UI" panose="020B0502040204020203" charset="0"/>
              <a:cs typeface="Nirmala UI" panose="020B0502040204020203" charset="0"/>
            </a:endParaRPr>
          </a:p>
          <a:p>
            <a:r>
              <a:rPr lang="en-IN" altLang="en-US" sz="2400">
                <a:latin typeface="Nirmala UI" panose="020B0502040204020203" charset="0"/>
                <a:cs typeface="Nirmala UI" panose="020B0502040204020203" charset="0"/>
              </a:rPr>
              <a:t>By working on class imbalance more effectively, there is a possibility that LSTM could work better interms course grained and fine grained.  </a:t>
            </a:r>
            <a:endParaRPr lang="en-IN" altLang="en-US" sz="2400">
              <a:latin typeface="Nirmala UI" panose="020B0502040204020203" charset="0"/>
              <a:cs typeface="Nirmala UI" panose="020B0502040204020203" charset="0"/>
            </a:endParaRPr>
          </a:p>
          <a:p>
            <a:pPr marL="0" indent="0">
              <a:buNone/>
            </a:pPr>
            <a:endParaRPr lang="en-IN" altLang="en-US" sz="2400">
              <a:latin typeface="Nirmala UI" panose="020B0502040204020203" charset="0"/>
              <a:cs typeface="Nirmala UI" panose="020B0502040204020203" charset="0"/>
            </a:endParaRPr>
          </a:p>
          <a:p>
            <a:r>
              <a:rPr lang="en-IN" altLang="en-US" sz="2400">
                <a:latin typeface="Nirmala UI" panose="020B0502040204020203" charset="0"/>
                <a:cs typeface="Nirmala UI" panose="020B0502040204020203" charset="0"/>
                <a:sym typeface="+mn-ea"/>
              </a:rPr>
              <a:t>As a future work we will explore other algorithms and models for improving the results.</a:t>
            </a:r>
            <a:endParaRPr lang="en-IN" altLang="en-US" sz="2400">
              <a:latin typeface="Nirmala UI" panose="020B0502040204020203" charset="0"/>
              <a:cs typeface="Nirmala UI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Leaderboard Ranking</a:t>
            </a:r>
            <a:r>
              <a:rPr lang="en-IN" altLang="en-US"/>
              <a:t> :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Contribution Of Team Members </a:t>
            </a:r>
            <a:r>
              <a:rPr lang="en-IN" altLang="en-US"/>
              <a:t>: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" y="1955165"/>
            <a:ext cx="11095990" cy="4351655"/>
          </a:xfrm>
        </p:spPr>
        <p:txBody>
          <a:bodyPr>
            <a:normAutofit lnSpcReduction="10000"/>
          </a:bodyPr>
          <a:p>
            <a:r>
              <a:rPr lang="en-IN" altLang="en-US" sz="2400">
                <a:sym typeface="+mn-ea"/>
              </a:rPr>
              <a:t>Abhishek Rao            :   Linear SVC model</a:t>
            </a:r>
            <a:r>
              <a:rPr lang="en-IN" altLang="en-US" sz="2400">
                <a:sym typeface="+mn-ea"/>
              </a:rPr>
              <a:t>, XLM embeddings.</a:t>
            </a:r>
            <a:endParaRPr lang="en-IN" altLang="en-US" sz="2400">
              <a:sym typeface="+mn-ea"/>
            </a:endParaRPr>
          </a:p>
          <a:p>
            <a:endParaRPr lang="en-IN" altLang="en-US" sz="2400"/>
          </a:p>
          <a:p>
            <a:r>
              <a:rPr lang="en-IN" altLang="en-US" sz="2400"/>
              <a:t>Madhurika Ganiger  :   Fasttext </a:t>
            </a:r>
            <a:r>
              <a:rPr lang="en-IN" altLang="en-US" sz="2400">
                <a:sym typeface="+mn-ea"/>
              </a:rPr>
              <a:t>embeddings, Logistic Regression, LSTM model.</a:t>
            </a:r>
            <a:endParaRPr lang="en-IN" altLang="en-US" sz="2400">
              <a:sym typeface="+mn-ea"/>
            </a:endParaRPr>
          </a:p>
          <a:p>
            <a:endParaRPr lang="en-IN" altLang="en-US" sz="2400"/>
          </a:p>
          <a:p>
            <a:r>
              <a:rPr lang="en-IN" altLang="en-US" sz="2400">
                <a:sym typeface="+mn-ea"/>
              </a:rPr>
              <a:t>Sakshi Tahlani           :   </a:t>
            </a:r>
            <a:r>
              <a:rPr lang="en-IN" altLang="en-US" sz="2400">
                <a:sym typeface="+mn-ea"/>
              </a:rPr>
              <a:t>Fasttext </a:t>
            </a:r>
            <a:r>
              <a:rPr lang="en-IN" altLang="en-US" sz="2400">
                <a:sym typeface="+mn-ea"/>
              </a:rPr>
              <a:t>embeddings, </a:t>
            </a:r>
            <a:r>
              <a:rPr lang="en-IN" altLang="en-US" sz="2400">
                <a:sym typeface="+mn-ea"/>
              </a:rPr>
              <a:t>LSTM model</a:t>
            </a:r>
            <a:r>
              <a:rPr lang="en-IN" altLang="en-US" sz="2400">
                <a:sym typeface="+mn-ea"/>
              </a:rPr>
              <a:t>.</a:t>
            </a:r>
            <a:endParaRPr lang="en-IN" altLang="en-US" sz="2400">
              <a:sym typeface="+mn-ea"/>
            </a:endParaRPr>
          </a:p>
          <a:p>
            <a:endParaRPr lang="en-IN" altLang="en-US" sz="2400"/>
          </a:p>
          <a:p>
            <a:r>
              <a:rPr lang="en-IN" altLang="en-US" sz="2400"/>
              <a:t>Varun Bohara            :   </a:t>
            </a:r>
            <a:r>
              <a:rPr lang="en-IN" altLang="en-US" sz="2400">
                <a:sym typeface="+mn-ea"/>
              </a:rPr>
              <a:t>Linear SVC model</a:t>
            </a:r>
            <a:r>
              <a:rPr lang="en-IN" altLang="en-US" sz="2400">
                <a:sym typeface="+mn-ea"/>
              </a:rPr>
              <a:t>, </a:t>
            </a:r>
            <a:r>
              <a:rPr lang="en-IN" altLang="en-US" sz="2400">
                <a:sym typeface="+mn-ea"/>
              </a:rPr>
              <a:t>XLM embeddings.</a:t>
            </a:r>
            <a:endParaRPr lang="en-IN" altLang="en-US" sz="2400">
              <a:sym typeface="+mn-ea"/>
            </a:endParaRPr>
          </a:p>
          <a:p>
            <a:endParaRPr lang="en-IN" altLang="en-US" sz="2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1762</Words>
  <Application>WPS Presentation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Gabriola</vt:lpstr>
      <vt:lpstr>Georgia</vt:lpstr>
      <vt:lpstr>Arial</vt:lpstr>
      <vt:lpstr>GOST Common</vt:lpstr>
      <vt:lpstr>Nirmala UI</vt:lpstr>
      <vt:lpstr>Office Theme</vt:lpstr>
      <vt:lpstr>PowerPoint 演示文稿</vt:lpstr>
      <vt:lpstr>Hostile Post Detection in Hindi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WPS_1606214065</cp:lastModifiedBy>
  <cp:revision>15</cp:revision>
  <dcterms:created xsi:type="dcterms:W3CDTF">2020-12-13T08:53:24Z</dcterms:created>
  <dcterms:modified xsi:type="dcterms:W3CDTF">2020-12-14T03:39:22Z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