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17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81" r:id="rId11"/>
    <p:sldId id="317" r:id="rId12"/>
    <p:sldId id="279" r:id="rId13"/>
    <p:sldId id="316" r:id="rId14"/>
    <p:sldId id="296" r:id="rId15"/>
    <p:sldId id="263" r:id="rId16"/>
    <p:sldId id="264" r:id="rId17"/>
    <p:sldId id="313" r:id="rId18"/>
    <p:sldId id="265" r:id="rId19"/>
  </p:sldIdLst>
  <p:sldSz cx="9144000" cy="5143500" type="screen16x9"/>
  <p:notesSz cx="6858000" cy="9144000"/>
  <p:embeddedFontLst>
    <p:embeddedFont>
      <p:font typeface="SimSun" panose="02010600030101010101" pitchFamily="2" charset="-122"/>
      <p:regular r:id="rId23"/>
    </p:embeddedFont>
    <p:embeddedFont>
      <p:font typeface="Maven Pro"/>
      <p:regular r:id="rId24"/>
    </p:embeddedFont>
    <p:embeddedFont>
      <p:font typeface="Nunito" panose="00000500000000000000"/>
      <p:regular r:id="rId25"/>
    </p:embeddedFont>
    <p:embeddedFont>
      <p:font typeface="Georgia" panose="02040502050405020303" charset="0"/>
      <p:regular r:id="rId26"/>
      <p:bold r:id="rId27"/>
      <p:italic r:id="rId28"/>
      <p:boldItalic r:id="rId29"/>
    </p:embeddedFont>
    <p:embeddedFont>
      <p:font typeface="Cambria" panose="02040503050406030204" charset="0"/>
      <p:regular r:id="rId30"/>
      <p:bold r:id="rId31"/>
      <p:italic r:id="rId32"/>
      <p:boldItalic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Agency FB" panose="020B0503020202020204" charset="0"/>
      <p:regular r:id="rId38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82" y="86"/>
      </p:cViewPr>
      <p:guideLst>
        <p:guide orient="horz" pos="16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font" Target="fonts/font17.fntdata"/><Relationship Id="rId38" Type="http://schemas.openxmlformats.org/officeDocument/2006/relationships/font" Target="fonts/font16.fntdata"/><Relationship Id="rId37" Type="http://schemas.openxmlformats.org/officeDocument/2006/relationships/font" Target="fonts/font15.fntdata"/><Relationship Id="rId36" Type="http://schemas.openxmlformats.org/officeDocument/2006/relationships/font" Target="fonts/font14.fntdata"/><Relationship Id="rId35" Type="http://schemas.openxmlformats.org/officeDocument/2006/relationships/font" Target="fonts/font13.fntdata"/><Relationship Id="rId34" Type="http://schemas.openxmlformats.org/officeDocument/2006/relationships/font" Target="fonts/font12.fntdata"/><Relationship Id="rId33" Type="http://schemas.openxmlformats.org/officeDocument/2006/relationships/font" Target="fonts/font11.fntdata"/><Relationship Id="rId32" Type="http://schemas.openxmlformats.org/officeDocument/2006/relationships/font" Target="fonts/font10.fntdata"/><Relationship Id="rId31" Type="http://schemas.openxmlformats.org/officeDocument/2006/relationships/font" Target="fonts/font9.fntdata"/><Relationship Id="rId30" Type="http://schemas.openxmlformats.org/officeDocument/2006/relationships/font" Target="fonts/font8.fntdata"/><Relationship Id="rId3" Type="http://schemas.openxmlformats.org/officeDocument/2006/relationships/slide" Target="slides/slide1.xml"/><Relationship Id="rId29" Type="http://schemas.openxmlformats.org/officeDocument/2006/relationships/font" Target="fonts/font7.fntdata"/><Relationship Id="rId28" Type="http://schemas.openxmlformats.org/officeDocument/2006/relationships/font" Target="fonts/font6.fntdata"/><Relationship Id="rId27" Type="http://schemas.openxmlformats.org/officeDocument/2006/relationships/font" Target="fonts/font5.fntdata"/><Relationship Id="rId26" Type="http://schemas.openxmlformats.org/officeDocument/2006/relationships/font" Target="fonts/font4.fntdata"/><Relationship Id="rId25" Type="http://schemas.openxmlformats.org/officeDocument/2006/relationships/font" Target="fonts/font3.fntdata"/><Relationship Id="rId24" Type="http://schemas.openxmlformats.org/officeDocument/2006/relationships/font" Target="fonts/font2.fntdata"/><Relationship Id="rId23" Type="http://schemas.openxmlformats.org/officeDocument/2006/relationships/font" Target="fonts/font1.fntdata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a6a217c1e4_0_5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a6a217c1e4_0_5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a6a217c1e4_0_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a6a217c1e4_0_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a6a217c1e4_0_5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a6a217c1e4_0_5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6a217c1e4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6a217c1e4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a6a217c1e4_0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a6a217c1e4_0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a6a217c1e4_0_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a6a217c1e4_0_5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a6a217c1e4_0_5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a6a217c1e4_0_5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a6a217c1e4_0_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a6a217c1e4_0_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a6a217c1e4_0_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a6a217c1e4_0_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5122" name="Text Placeholder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en-US" altLang="zh-CN"/>
          </a:p>
        </p:txBody>
      </p:sp>
      <p:sp>
        <p:nvSpPr>
          <p:cNvPr id="5123" name="Footer Placeholder 3"/>
          <p:cNvSpPr>
            <a:spLocks noGrp="1"/>
          </p:cNvSpPr>
          <p:nvPr>
            <p:ph type="ftr" sz="quarte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/>
            <a:r>
              <a:rPr lang="en-US" altLang="zh-CN" sz="1200"/>
              <a:t>Varun Bohara</a:t>
            </a:r>
            <a:endParaRPr lang="en-US" altLang="zh-CN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 panose="00000500000000000000"/>
              <a:buChar char="●"/>
              <a:defRPr sz="13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○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■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●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○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■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●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○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 panose="00000500000000000000"/>
              <a:buChar char="■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20000"/>
            <a:lumOff val="80000"/>
            <a:alpha val="95000"/>
          </a:schemeClr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616585" y="1034415"/>
            <a:ext cx="7911465" cy="18726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20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Georgia" panose="02040502050405020303" charset="0"/>
                <a:cs typeface="Georgia" panose="02040502050405020303" charset="0"/>
              </a:rPr>
            </a:br>
            <a:r>
              <a:rPr lang="en-US" sz="32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Georgia" panose="02040502050405020303" charset="0"/>
                <a:cs typeface="Georgia" panose="02040502050405020303" charset="0"/>
              </a:rPr>
              <a:t>MINI PROJECT 2020-21</a:t>
            </a:r>
            <a:br>
              <a:rPr lang="en-US" sz="32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Georgia" panose="02040502050405020303" charset="0"/>
                <a:cs typeface="Georgia" panose="02040502050405020303" charset="0"/>
              </a:rPr>
            </a:br>
            <a:r>
              <a:rPr lang="en-US" sz="32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Georgia" panose="02040502050405020303" charset="0"/>
                <a:cs typeface="Georgia" panose="02040502050405020303" charset="0"/>
              </a:rPr>
              <a:t>(15ECSW301)</a:t>
            </a:r>
            <a:br>
              <a:rPr lang="en-US" sz="32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Georgia" panose="02040502050405020303" charset="0"/>
                <a:cs typeface="Georgia" panose="02040502050405020303" charset="0"/>
              </a:rPr>
            </a:br>
            <a:br>
              <a:rPr lang="en-US" sz="160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Georgia" panose="02040502050405020303" charset="0"/>
                <a:cs typeface="Georgia" panose="02040502050405020303" charset="0"/>
                <a:sym typeface="+mn-ea"/>
              </a:rPr>
            </a:br>
            <a:r>
              <a:rPr lang="en-US" sz="16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Georgia" panose="02040502050405020303" charset="0"/>
                <a:cs typeface="Georgia" panose="02040502050405020303" charset="0"/>
                <a:sym typeface="+mn-ea"/>
              </a:rPr>
              <a:t>Detecting Hate Speech in </a:t>
            </a:r>
            <a:br>
              <a:rPr lang="en-US" sz="16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Georgia" panose="02040502050405020303" charset="0"/>
                <a:cs typeface="Georgia" panose="02040502050405020303" charset="0"/>
                <a:sym typeface="+mn-ea"/>
              </a:rPr>
            </a:br>
            <a:r>
              <a:rPr lang="en-US" sz="16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Georgia" panose="02040502050405020303" charset="0"/>
                <a:cs typeface="Georgia" panose="02040502050405020303" charset="0"/>
                <a:sym typeface="+mn-ea"/>
              </a:rPr>
              <a:t>Memes </a:t>
            </a:r>
            <a:r>
              <a:rPr lang="en-US" sz="16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Georgia" panose="02040502050405020303" charset="0"/>
                <a:cs typeface="Georgia" panose="02040502050405020303" charset="0"/>
              </a:rPr>
              <a:t> </a:t>
            </a:r>
            <a:br>
              <a:rPr lang="en-US" sz="32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Georgia" panose="02040502050405020303" charset="0"/>
                <a:cs typeface="Georgia" panose="02040502050405020303" charset="0"/>
              </a:rPr>
            </a:br>
            <a:endParaRPr lang="en-US" sz="32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uFillTx/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608965" y="2957830"/>
            <a:ext cx="3898900" cy="1895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Team  : </a:t>
            </a:r>
            <a:r>
              <a:rPr lang="en-US" sz="1800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E5.</a:t>
            </a:r>
            <a:endParaRPr lang="en-US" sz="1800">
              <a:solidFill>
                <a:schemeClr val="bg2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</a:rPr>
              <a:t>Guide : Dr P.G. Sunita Hiremath.</a:t>
            </a:r>
            <a:endParaRPr lang="en-US">
              <a:solidFill>
                <a:schemeClr val="bg2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</a:rPr>
              <a:t>TEAM Members:</a:t>
            </a:r>
            <a:endParaRPr lang="en-US">
              <a:solidFill>
                <a:schemeClr val="bg2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</a:rPr>
              <a:t>* Varun Bohara.                01fe18bcs278</a:t>
            </a:r>
            <a:endParaRPr lang="en-US">
              <a:solidFill>
                <a:schemeClr val="bg2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</a:rPr>
              <a:t>* Sakshi Tahlani.               01fe18bcs271</a:t>
            </a:r>
            <a:endParaRPr lang="en-US">
              <a:solidFill>
                <a:schemeClr val="bg2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</a:rPr>
              <a:t>* Abhishek Rao.                 01fe18bcs297</a:t>
            </a:r>
            <a:endParaRPr lang="en-US">
              <a:solidFill>
                <a:schemeClr val="bg2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* Madhurika Ganiger.       01fe18bcs284</a:t>
            </a:r>
            <a:endParaRPr lang="en-US">
              <a:solidFill>
                <a:schemeClr val="bg2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12203" t="12759" r="10440" b="8879"/>
          <a:stretch>
            <a:fillRect/>
          </a:stretch>
        </p:blipFill>
        <p:spPr>
          <a:xfrm>
            <a:off x="6960870" y="103505"/>
            <a:ext cx="2089150" cy="57721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zh-CN" sz="1600" dirty="0">
                <a:latin typeface="Georgia" panose="02040502050405020303" charset="0"/>
                <a:cs typeface="Georgia" panose="02040502050405020303" charset="0"/>
              </a:rPr>
              <a:t>Hateful Memes Challenge</a:t>
            </a:r>
            <a:br>
              <a:rPr lang="en-US" altLang="zh-CN" sz="1600" dirty="0">
                <a:latin typeface="Georgia" panose="02040502050405020303" charset="0"/>
                <a:cs typeface="Georgia" panose="02040502050405020303" charset="0"/>
              </a:rPr>
            </a:br>
            <a:r>
              <a:rPr lang="en-US" altLang="zh-CN" sz="1600" dirty="0">
                <a:latin typeface="Georgia" panose="02040502050405020303" charset="0"/>
                <a:cs typeface="Georgia" panose="02040502050405020303" charset="0"/>
              </a:rPr>
              <a:t>2020, SEP 22    </a:t>
            </a:r>
            <a:br>
              <a:rPr lang="en-US" altLang="zh-CN" sz="1600" dirty="0">
                <a:latin typeface="Georgia" panose="02040502050405020303" charset="0"/>
                <a:cs typeface="Georgia" panose="02040502050405020303" charset="0"/>
              </a:rPr>
            </a:br>
            <a:r>
              <a:rPr lang="en-US" altLang="zh-CN" sz="1600" dirty="0">
                <a:latin typeface="Georgia" panose="02040502050405020303" charset="0"/>
                <a:cs typeface="Georgia" panose="02040502050405020303" charset="0"/>
              </a:rPr>
              <a:t>Yuval Nirkin   Assaf Rabinowitz   Yoni Solel [3]</a:t>
            </a:r>
            <a:endParaRPr lang="en-US" altLang="zh-CN" sz="1600" dirty="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008" y="1331976"/>
            <a:ext cx="4032504" cy="4525963"/>
          </a:xfrm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600" b="0" i="0" u="none" strike="noStrike" kern="1200" cap="none" spc="0" normalizeH="0" baseline="0" noProof="1">
                <a:solidFill>
                  <a:schemeClr val="bg2">
                    <a:lumMod val="50000"/>
                  </a:schemeClr>
                </a:solidFill>
                <a:latin typeface="Georgia" panose="02040502050405020303" charset="0"/>
                <a:ea typeface="+mn-ea"/>
                <a:cs typeface="Georgia" panose="02040502050405020303" charset="0"/>
              </a:rPr>
              <a:t>Data Processing </a:t>
            </a:r>
            <a:endParaRPr kumimoji="0" lang="en-US" sz="1600" b="0" i="0" u="none" strike="noStrike" kern="1200" cap="none" spc="0" normalizeH="0" baseline="0" noProof="1">
              <a:solidFill>
                <a:schemeClr val="bg2">
                  <a:lumMod val="50000"/>
                </a:schemeClr>
              </a:solidFill>
              <a:latin typeface="Georgia" panose="02040502050405020303" charset="0"/>
              <a:ea typeface="+mn-ea"/>
              <a:cs typeface="Georgia" panose="02040502050405020303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1600" b="0" i="0" u="none" strike="noStrike" kern="1200" cap="none" spc="0" normalizeH="0" baseline="0" noProof="1">
                <a:solidFill>
                  <a:schemeClr val="bg2">
                    <a:lumMod val="50000"/>
                  </a:schemeClr>
                </a:solidFill>
                <a:latin typeface="Georgia" panose="02040502050405020303" charset="0"/>
                <a:ea typeface="+mn-ea"/>
                <a:cs typeface="Georgia" panose="02040502050405020303" charset="0"/>
              </a:rPr>
              <a:t>Text embedding :SBERT	         </a:t>
            </a:r>
            <a:endParaRPr kumimoji="0" lang="en-US" sz="1100" b="0" i="0" u="none" strike="noStrike" kern="1200" cap="none" spc="0" normalizeH="0" baseline="0" noProof="1">
              <a:solidFill>
                <a:schemeClr val="bg2">
                  <a:lumMod val="50000"/>
                </a:schemeClr>
              </a:solidFill>
              <a:latin typeface="Georgia" panose="02040502050405020303" charset="0"/>
              <a:ea typeface="+mn-ea"/>
              <a:cs typeface="Georgia" panose="02040502050405020303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1600" b="0" i="0" u="none" strike="noStrike" kern="1200" cap="none" spc="0" normalizeH="0" baseline="0" noProof="1">
                <a:solidFill>
                  <a:schemeClr val="bg2">
                    <a:lumMod val="50000"/>
                  </a:schemeClr>
                </a:solidFill>
                <a:latin typeface="Georgia" panose="02040502050405020303" charset="0"/>
                <a:ea typeface="+mn-ea"/>
                <a:cs typeface="Georgia" panose="02040502050405020303" charset="0"/>
              </a:rPr>
              <a:t>Image Embedding: MobileNetV2 </a:t>
            </a:r>
            <a:endParaRPr kumimoji="0" lang="en-US" sz="1600" b="0" i="0" u="none" strike="noStrike" kern="1200" cap="none" spc="0" normalizeH="0" baseline="0" noProof="1">
              <a:solidFill>
                <a:schemeClr val="bg2">
                  <a:lumMod val="50000"/>
                </a:schemeClr>
              </a:solidFill>
              <a:latin typeface="Georgia" panose="02040502050405020303" charset="0"/>
              <a:ea typeface="+mn-ea"/>
              <a:cs typeface="Georgia" panose="02040502050405020303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1600" i="0" u="none" strike="noStrike" kern="1200" cap="none" spc="0" normalizeH="0" baseline="0" noProof="1">
                <a:solidFill>
                  <a:schemeClr val="bg2">
                    <a:lumMod val="50000"/>
                  </a:schemeClr>
                </a:solidFill>
                <a:latin typeface="Georgia" panose="02040502050405020303" charset="0"/>
                <a:ea typeface="+mn-ea"/>
                <a:cs typeface="Georgia" panose="02040502050405020303" charset="0"/>
              </a:rPr>
              <a:t>Hypernetworks</a:t>
            </a:r>
            <a:endParaRPr kumimoji="0" lang="en-US" sz="1600" b="1" i="0" u="none" strike="noStrike" kern="1200" cap="none" spc="0" normalizeH="0" baseline="0" noProof="1">
              <a:solidFill>
                <a:schemeClr val="bg2">
                  <a:lumMod val="50000"/>
                </a:schemeClr>
              </a:solidFill>
              <a:latin typeface="Georgia" panose="02040502050405020303" charset="0"/>
              <a:ea typeface="+mn-ea"/>
              <a:cs typeface="Georgia" panose="02040502050405020303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1600" b="0" i="0" u="none" strike="noStrike" kern="1200" cap="none" spc="0" normalizeH="0" baseline="0" noProof="1">
                <a:solidFill>
                  <a:schemeClr val="bg2">
                    <a:lumMod val="50000"/>
                  </a:schemeClr>
                </a:solidFill>
                <a:latin typeface="Georgia" panose="02040502050405020303" charset="0"/>
                <a:ea typeface="+mn-ea"/>
                <a:cs typeface="Georgia" panose="02040502050405020303" charset="0"/>
              </a:rPr>
              <a:t>Decoder</a:t>
            </a:r>
            <a:endParaRPr kumimoji="0" lang="en-US" sz="1600" b="0" i="0" u="none" strike="noStrike" kern="1200" cap="none" spc="0" normalizeH="0" baseline="0" noProof="1">
              <a:solidFill>
                <a:schemeClr val="bg2">
                  <a:lumMod val="50000"/>
                </a:schemeClr>
              </a:solidFill>
              <a:latin typeface="Georgia" panose="02040502050405020303" charset="0"/>
              <a:ea typeface="+mn-ea"/>
              <a:cs typeface="Georgia" panose="02040502050405020303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1">
              <a:solidFill>
                <a:schemeClr val="bg2">
                  <a:lumMod val="50000"/>
                </a:schemeClr>
              </a:solidFill>
              <a:latin typeface="Georgia" panose="02040502050405020303" charset="0"/>
              <a:ea typeface="+mn-ea"/>
              <a:cs typeface="Georgia" panose="02040502050405020303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1">
              <a:solidFill>
                <a:schemeClr val="bg2">
                  <a:lumMod val="50000"/>
                </a:schemeClr>
              </a:solidFill>
              <a:latin typeface="Georgia" panose="02040502050405020303" charset="0"/>
              <a:ea typeface="+mn-ea"/>
              <a:cs typeface="Georgia" panose="02040502050405020303" charset="0"/>
            </a:endParaRPr>
          </a:p>
        </p:txBody>
      </p:sp>
      <p:sp>
        <p:nvSpPr>
          <p:cNvPr id="4099" name="Text Box 61"/>
          <p:cNvSpPr txBox="1"/>
          <p:nvPr/>
        </p:nvSpPr>
        <p:spPr>
          <a:xfrm>
            <a:off x="7183438" y="6167438"/>
            <a:ext cx="17811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>
                <a:latin typeface="Cambria" panose="02040503050406030204" charset="0"/>
              </a:rPr>
              <a:t>Varun Bohara</a:t>
            </a:r>
            <a:endParaRPr lang="en-US" altLang="zh-CN">
              <a:latin typeface="Cambria" panose="02040503050406030204" charset="0"/>
            </a:endParaRPr>
          </a:p>
        </p:txBody>
      </p:sp>
      <p:pic>
        <p:nvPicPr>
          <p:cNvPr id="6147" name="Picture 3"/>
          <p:cNvPicPr>
            <a:picLocks noGrp="1" noChangeAspect="1"/>
          </p:cNvPicPr>
          <p:nvPr>
            <p:ph sz="half" idx="2"/>
          </p:nvPr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89200" y="1809750"/>
            <a:ext cx="6666865" cy="30587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85" y="445135"/>
            <a:ext cx="8520430" cy="618490"/>
          </a:xfrm>
        </p:spPr>
        <p:txBody>
          <a:bodyPr/>
          <a:p>
            <a:r>
              <a:rPr lang="en-US" altLang="en-IN" sz="1600" dirty="0">
                <a:effectLst/>
                <a:latin typeface="Georgia" panose="02040502050405020303" charset="0"/>
                <a:ea typeface="Calibri" panose="020F0502020204030204" pitchFamily="34" charset="0"/>
                <a:cs typeface="Georgia" panose="02040502050405020303" charset="0"/>
                <a:sym typeface="+mn-ea"/>
              </a:rPr>
              <a:t>		</a:t>
            </a:r>
            <a:r>
              <a:rPr lang="en-IN" sz="1600" dirty="0">
                <a:effectLst/>
                <a:latin typeface="Georgia" panose="02040502050405020303" charset="0"/>
                <a:ea typeface="Calibri" panose="020F0502020204030204" pitchFamily="34" charset="0"/>
                <a:cs typeface="Georgia" panose="02040502050405020303" charset="0"/>
                <a:sym typeface="+mn-ea"/>
              </a:rPr>
              <a:t>Multimodal Hate Speech Detection in Memes.</a:t>
            </a:r>
            <a:r>
              <a:rPr lang="en-US" altLang="en-IN" sz="1600" dirty="0">
                <a:effectLst/>
                <a:latin typeface="Georgia" panose="02040502050405020303" charset="0"/>
                <a:ea typeface="Calibri" panose="020F0502020204030204" pitchFamily="34" charset="0"/>
                <a:cs typeface="Georgia" panose="02040502050405020303" charset="0"/>
                <a:sym typeface="+mn-ea"/>
              </a:rPr>
              <a:t>[4]</a:t>
            </a:r>
            <a:br>
              <a:rPr lang="en-IN" sz="1600" dirty="0">
                <a:effectLst/>
                <a:latin typeface="Georgia" panose="02040502050405020303" charset="0"/>
                <a:ea typeface="Calibri" panose="020F0502020204030204" pitchFamily="34" charset="0"/>
                <a:cs typeface="Georgia" panose="02040502050405020303" charset="0"/>
                <a:sym typeface="+mn-ea"/>
              </a:rPr>
            </a:br>
            <a:r>
              <a:rPr lang="en-US" altLang="en-IN" sz="1600" dirty="0">
                <a:effectLst/>
                <a:latin typeface="Georgia" panose="02040502050405020303" charset="0"/>
                <a:ea typeface="Calibri" panose="020F0502020204030204" pitchFamily="34" charset="0"/>
                <a:cs typeface="Georgia" panose="02040502050405020303" charset="0"/>
                <a:sym typeface="+mn-ea"/>
              </a:rPr>
              <a:t>	</a:t>
            </a:r>
            <a:br>
              <a:rPr lang="en-IN" sz="1600" dirty="0">
                <a:effectLst/>
                <a:latin typeface="Georgia" panose="02040502050405020303" charset="0"/>
                <a:ea typeface="Calibri" panose="020F0502020204030204" pitchFamily="34" charset="0"/>
                <a:cs typeface="Georgia" panose="02040502050405020303" charset="0"/>
              </a:rPr>
            </a:br>
            <a:endParaRPr lang="en-IN" sz="1600" dirty="0">
              <a:effectLst/>
              <a:latin typeface="Georgia" panose="02040502050405020303" charset="0"/>
              <a:ea typeface="Calibri" panose="020F0502020204030204" pitchFamily="34" charset="0"/>
              <a:cs typeface="Georgia" panose="020405020504050203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85" y="1167765"/>
            <a:ext cx="6024880" cy="1683385"/>
          </a:xfrm>
        </p:spPr>
        <p:txBody>
          <a:bodyPr/>
          <a:p>
            <a:pPr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3589020" algn="l"/>
              </a:tabLst>
            </a:pPr>
            <a:r>
              <a:rPr lang="en-IN" sz="1300" dirty="0">
                <a:effectLst/>
                <a:latin typeface="Georgia" panose="02040502050405020303" charset="0"/>
                <a:ea typeface="Calibri" panose="020F0502020204030204" pitchFamily="34" charset="0"/>
                <a:cs typeface="Georgia" panose="02040502050405020303" charset="0"/>
                <a:sym typeface="+mn-ea"/>
              </a:rPr>
              <a:t>Architecture :</a:t>
            </a:r>
            <a:endParaRPr lang="en-IN" sz="1300" dirty="0">
              <a:effectLst/>
              <a:latin typeface="Georgia" panose="02040502050405020303" charset="0"/>
              <a:ea typeface="Calibri" panose="020F0502020204030204" pitchFamily="34" charset="0"/>
              <a:cs typeface="Georgia" panose="02040502050405020303" charset="0"/>
            </a:endParaRPr>
          </a:p>
          <a:p>
            <a:pPr marL="1143000" lvl="2" indent="-228600" algn="just">
              <a:lnSpc>
                <a:spcPct val="7000"/>
              </a:lnSpc>
              <a:buFont typeface="Wingdings" panose="05000000000000000000" pitchFamily="2" charset="2"/>
              <a:buChar char=""/>
              <a:tabLst>
                <a:tab pos="3589020" algn="l"/>
              </a:tabLst>
            </a:pPr>
            <a:r>
              <a:rPr lang="en-IN" sz="1300" dirty="0">
                <a:effectLst/>
                <a:latin typeface="Georgia" panose="02040502050405020303" charset="0"/>
                <a:ea typeface="Calibri" panose="020F0502020204030204" pitchFamily="34" charset="0"/>
                <a:cs typeface="Georgia" panose="02040502050405020303" charset="0"/>
                <a:sym typeface="+mn-ea"/>
              </a:rPr>
              <a:t>Using OCR – Extract the text of the image(pytesseract)</a:t>
            </a:r>
            <a:endParaRPr lang="en-IN" sz="1300" dirty="0">
              <a:effectLst/>
              <a:latin typeface="Georgia" panose="02040502050405020303" charset="0"/>
              <a:ea typeface="Calibri" panose="020F0502020204030204" pitchFamily="34" charset="0"/>
              <a:cs typeface="Georgia" panose="02040502050405020303" charset="0"/>
            </a:endParaRPr>
          </a:p>
          <a:p>
            <a:pPr marL="1143000" lvl="2" indent="-228600" algn="just">
              <a:lnSpc>
                <a:spcPct val="107000"/>
              </a:lnSpc>
              <a:buFont typeface="Wingdings" panose="05000000000000000000" pitchFamily="2" charset="2"/>
              <a:buChar char=""/>
              <a:tabLst>
                <a:tab pos="3589020" algn="l"/>
              </a:tabLst>
            </a:pPr>
            <a:r>
              <a:rPr lang="en-IN" sz="1300" dirty="0">
                <a:effectLst/>
                <a:latin typeface="Georgia" panose="02040502050405020303" charset="0"/>
                <a:ea typeface="Calibri" panose="020F0502020204030204" pitchFamily="34" charset="0"/>
                <a:cs typeface="Georgia" panose="02040502050405020303" charset="0"/>
                <a:sym typeface="+mn-ea"/>
              </a:rPr>
              <a:t>Text Embeddings – BERT (bert-base-multilingual-cased.)</a:t>
            </a:r>
            <a:endParaRPr lang="en-IN" sz="1300" dirty="0">
              <a:effectLst/>
              <a:latin typeface="Georgia" panose="02040502050405020303" charset="0"/>
              <a:ea typeface="Calibri" panose="020F0502020204030204" pitchFamily="34" charset="0"/>
              <a:cs typeface="Georgia" panose="02040502050405020303" charset="0"/>
            </a:endParaRP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  <a:tabLst>
                <a:tab pos="3589020" algn="l"/>
              </a:tabLst>
            </a:pPr>
            <a:r>
              <a:rPr lang="en-IN" sz="1300" dirty="0">
                <a:effectLst/>
                <a:latin typeface="Georgia" panose="02040502050405020303" charset="0"/>
                <a:ea typeface="Calibri" panose="020F0502020204030204" pitchFamily="34" charset="0"/>
                <a:cs typeface="Georgia" panose="02040502050405020303" charset="0"/>
                <a:sym typeface="+mn-ea"/>
              </a:rPr>
              <a:t>Image Embeddings – VGG-16 (Pre-trained on ImageNet)   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0" y="2667635"/>
            <a:ext cx="6370320" cy="22250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505183"/>
            <a:ext cx="8520600" cy="572700"/>
          </a:xfrm>
        </p:spPr>
        <p:txBody>
          <a:bodyPr/>
          <a:lstStyle/>
          <a:p>
            <a:pPr algn="ctr"/>
            <a:r>
              <a:rPr lang="en-US" sz="1800" dirty="0">
                <a:latin typeface="Georgia" panose="02040502050405020303" charset="0"/>
                <a:cs typeface="Georgia" panose="02040502050405020303" charset="0"/>
                <a:sym typeface="+mn-ea"/>
              </a:rPr>
              <a:t>Multimodal Meme Dataset (MultiOFF) for Identifying Offensive Content in Image and Text [5]</a:t>
            </a:r>
            <a:br>
              <a:rPr lang="en-US" sz="1400" dirty="0">
                <a:latin typeface="Agency FB" panose="020B0503020202020204" charset="0"/>
                <a:cs typeface="Agency FB" panose="020B0503020202020204" charset="0"/>
                <a:sym typeface="+mn-ea"/>
              </a:rPr>
            </a:br>
            <a:r>
              <a:rPr lang="en-US" sz="1200" b="0" dirty="0">
                <a:latin typeface="Georgia" panose="02040502050405020303" charset="0"/>
                <a:cs typeface="Georgia" panose="02040502050405020303" charset="0"/>
                <a:sym typeface="+mn-ea"/>
              </a:rPr>
              <a:t>Shardul Suryawanshi, Bharathi Raja Chakravarthi,</a:t>
            </a:r>
            <a:br>
              <a:rPr lang="en-US" sz="1200" b="0" dirty="0">
                <a:latin typeface="Georgia" panose="02040502050405020303" charset="0"/>
                <a:cs typeface="Georgia" panose="02040502050405020303" charset="0"/>
                <a:sym typeface="+mn-ea"/>
              </a:rPr>
            </a:br>
            <a:r>
              <a:rPr lang="en-US" sz="1200" b="0" dirty="0">
                <a:latin typeface="Georgia" panose="02040502050405020303" charset="0"/>
                <a:cs typeface="Georgia" panose="02040502050405020303" charset="0"/>
                <a:sym typeface="+mn-ea"/>
              </a:rPr>
              <a:t>Mihael Arcan, Paul Buitelaar</a:t>
            </a:r>
            <a:br>
              <a:rPr lang="en-US" sz="1200" b="0" u="sng" dirty="0">
                <a:latin typeface="Georgia" panose="02040502050405020303" charset="0"/>
                <a:cs typeface="Georgia" panose="02040502050405020303" charset="0"/>
                <a:sym typeface="+mn-ea"/>
              </a:rPr>
            </a:br>
            <a:endParaRPr lang="en-US" sz="1200" b="0" u="sng" dirty="0"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2523" y="2629046"/>
            <a:ext cx="2948354" cy="977900"/>
          </a:xfrm>
        </p:spPr>
        <p:txBody>
          <a:bodyPr/>
          <a:lstStyle/>
          <a:p>
            <a:pPr marL="285750" indent="-285750" algn="l">
              <a:buFont typeface="Wingdings" panose="05000000000000000000" charset="0"/>
              <a:buChar char="ü"/>
            </a:pPr>
            <a:r>
              <a:rPr lang="en-IN" altLang="en-US" sz="1400" dirty="0">
                <a:latin typeface="Georgia" panose="02040502050405020303" charset="0"/>
                <a:cs typeface="Georgia" panose="02040502050405020303" charset="0"/>
                <a:sym typeface="+mn-ea"/>
              </a:rPr>
              <a:t>Text Embedding : LSTM</a:t>
            </a:r>
            <a:endParaRPr lang="en-IN" altLang="en-US" sz="1400" dirty="0"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ü"/>
            </a:pPr>
            <a:r>
              <a:rPr lang="en-IN" altLang="en-US" sz="1400" dirty="0">
                <a:latin typeface="Georgia" panose="02040502050405020303" charset="0"/>
                <a:cs typeface="Georgia" panose="02040502050405020303" charset="0"/>
                <a:sym typeface="+mn-ea"/>
              </a:rPr>
              <a:t>Image Embedding : VGG16</a:t>
            </a:r>
            <a:endParaRPr lang="en-IN" altLang="en-US" sz="1400" dirty="0"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ü"/>
            </a:pPr>
            <a:r>
              <a:rPr lang="en-IN" altLang="en-US" sz="1400" dirty="0">
                <a:latin typeface="Georgia" panose="02040502050405020303" charset="0"/>
                <a:cs typeface="Georgia" panose="02040502050405020303" charset="0"/>
                <a:sym typeface="+mn-ea"/>
              </a:rPr>
              <a:t>Early Fusion Method </a:t>
            </a:r>
            <a:endParaRPr lang="en-IN" altLang="en-US" sz="1400" dirty="0">
              <a:latin typeface="Georgia" panose="02040502050405020303" charset="0"/>
              <a:cs typeface="Georgia" panose="02040502050405020303" charset="0"/>
            </a:endParaRPr>
          </a:p>
          <a:p>
            <a:pPr marL="285750" indent="-285750" algn="l">
              <a:buFont typeface="Wingdings" panose="05000000000000000000" charset="0"/>
              <a:buChar char="ü"/>
            </a:pPr>
            <a:endParaRPr lang="en-IN" altLang="en-US" sz="1800" dirty="0"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altLang="en-US" dirty="0">
              <a:latin typeface="Georgia" panose="02040502050405020303" charset="0"/>
              <a:cs typeface="Georgia" panose="02040502050405020303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altLang="en-US" dirty="0">
              <a:sym typeface="+mn-ea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altLang="en-US" dirty="0"/>
          </a:p>
          <a:p>
            <a:endParaRPr lang="en-US" dirty="0"/>
          </a:p>
        </p:txBody>
      </p:sp>
      <p:pic>
        <p:nvPicPr>
          <p:cNvPr id="5" name="Content Placeholder 4" descr="Screenshot (54)"/>
          <p:cNvPicPr>
            <a:picLocks noGrp="1" noChangeAspect="1"/>
          </p:cNvPicPr>
          <p:nvPr>
            <p:ph sz="half" idx="1"/>
          </p:nvPr>
        </p:nvPicPr>
        <p:blipFill rotWithShape="1">
          <a:blip r:embed="rId1"/>
          <a:srcRect t="762"/>
          <a:stretch>
            <a:fillRect/>
          </a:stretch>
        </p:blipFill>
        <p:spPr>
          <a:xfrm>
            <a:off x="618490" y="1636294"/>
            <a:ext cx="5884578" cy="338020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eorgia" panose="02040502050405020303" charset="0"/>
                <a:cs typeface="Georgia" panose="02040502050405020303" charset="0"/>
                <a:sym typeface="+mn-ea"/>
              </a:rPr>
              <a:t>     Proposed Methodology</a:t>
            </a:r>
            <a:br>
              <a:rPr lang="en-US" dirty="0">
                <a:latin typeface="Georgia" panose="02040502050405020303" charset="0"/>
                <a:cs typeface="Georgia" panose="02040502050405020303" charset="0"/>
                <a:sym typeface="+mn-ea"/>
              </a:rPr>
            </a:br>
            <a:endParaRPr lang="en-US" dirty="0"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187575" y="1633220"/>
            <a:ext cx="2330450" cy="20859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0"/>
          <p:cNvSpPr txBox="1"/>
          <p:nvPr/>
        </p:nvSpPr>
        <p:spPr>
          <a:xfrm>
            <a:off x="1049655" y="1584960"/>
            <a:ext cx="6223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Input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816600" y="3361690"/>
            <a:ext cx="7442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Output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545080" y="2910205"/>
            <a:ext cx="1640205" cy="4718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Visual Module</a:t>
            </a:r>
            <a:br>
              <a:rPr lang="en-US" dirty="0">
                <a:latin typeface="Georgia" panose="02040502050405020303" charset="0"/>
                <a:cs typeface="Georgia" panose="02040502050405020303" charset="0"/>
              </a:rPr>
            </a:b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(Inception v3)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532380" y="1953260"/>
            <a:ext cx="1640205" cy="4718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Text Module</a:t>
            </a:r>
            <a:br>
              <a:rPr lang="en-US" dirty="0">
                <a:latin typeface="Georgia" panose="02040502050405020303" charset="0"/>
                <a:cs typeface="Georgia" panose="02040502050405020303" charset="0"/>
              </a:rPr>
            </a:b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(Sbert)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08220" y="2425065"/>
            <a:ext cx="1640205" cy="4718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Georgia" panose="02040502050405020303" charset="0"/>
                <a:cs typeface="Georgia" panose="02040502050405020303" charset="0"/>
              </a:rPr>
              <a:t>Decoder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212840" y="2922270"/>
            <a:ext cx="1905" cy="503555"/>
          </a:xfrm>
          <a:prstGeom prst="straightConnector1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461125" y="2661285"/>
            <a:ext cx="576000" cy="10160"/>
          </a:xfrm>
          <a:prstGeom prst="straightConnector1">
            <a:avLst/>
          </a:prstGeom>
          <a:ln w="412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7024370" y="2425065"/>
            <a:ext cx="1640205" cy="4718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Georgia" panose="02040502050405020303" charset="0"/>
                <a:cs typeface="Georgia" panose="02040502050405020303" charset="0"/>
              </a:rPr>
              <a:t>Performance Evaluation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518025" y="2671445"/>
            <a:ext cx="282575" cy="6985"/>
          </a:xfrm>
          <a:prstGeom prst="straightConnector1">
            <a:avLst/>
          </a:prstGeom>
          <a:ln w="412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5279390" y="3674745"/>
            <a:ext cx="24364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Hateful/Non-</a:t>
            </a:r>
            <a:r>
              <a:rPr lang="en-US">
                <a:latin typeface="Georgia" panose="02040502050405020303" charset="0"/>
                <a:cs typeface="Georgia" panose="02040502050405020303" charset="0"/>
                <a:sym typeface="+mn-ea"/>
              </a:rPr>
              <a:t>Hateful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804670" y="2088515"/>
            <a:ext cx="377825" cy="14605"/>
          </a:xfrm>
          <a:prstGeom prst="straightConnector1">
            <a:avLst/>
          </a:prstGeom>
          <a:ln w="412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178435" y="1883410"/>
            <a:ext cx="18834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>
                <a:latin typeface="Georgia" panose="02040502050405020303" charset="0"/>
                <a:cs typeface="Georgia" panose="02040502050405020303" charset="0"/>
              </a:rPr>
              <a:t>She hates Jews but  she didn't </a:t>
            </a:r>
            <a:endParaRPr lang="en-US" sz="100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 sz="1000">
                <a:latin typeface="Georgia" panose="02040502050405020303" charset="0"/>
                <a:cs typeface="Georgia" panose="02040502050405020303" charset="0"/>
              </a:rPr>
              <a:t>mean to say she hates Jews</a:t>
            </a:r>
            <a:endParaRPr lang="en-US" sz="1000">
              <a:latin typeface="Georgia" panose="02040502050405020303" charset="0"/>
              <a:cs typeface="Georgia" panose="02040502050405020303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809750" y="3166745"/>
            <a:ext cx="377825" cy="14605"/>
          </a:xfrm>
          <a:prstGeom prst="straightConnector1">
            <a:avLst/>
          </a:prstGeom>
          <a:ln w="412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pic>
        <p:nvPicPr>
          <p:cNvPr id="19" name="Content Placeholder 1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7480" y="2936875"/>
            <a:ext cx="1652270" cy="11569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eorgia" panose="02040502050405020303" charset="0"/>
                <a:cs typeface="Georgia" panose="02040502050405020303" charset="0"/>
                <a:sym typeface="+mn-ea"/>
              </a:rPr>
              <a:t>Requirement Analysis</a:t>
            </a:r>
            <a:br>
              <a:rPr lang="en-US" dirty="0">
                <a:latin typeface="Georgia" panose="02040502050405020303" charset="0"/>
                <a:cs typeface="Georgia" panose="02040502050405020303" charset="0"/>
                <a:sym typeface="+mn-ea"/>
              </a:rPr>
            </a:br>
            <a:endParaRPr lang="en-US" dirty="0"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326" name="Google Shape;326;p21"/>
          <p:cNvSpPr txBox="1">
            <a:spLocks noGrp="1"/>
          </p:cNvSpPr>
          <p:nvPr>
            <p:ph type="body" idx="1"/>
          </p:nvPr>
        </p:nvSpPr>
        <p:spPr>
          <a:xfrm>
            <a:off x="1303655" y="840105"/>
            <a:ext cx="7030720" cy="46729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lang="en-US" sz="1400" b="1" dirty="0">
                <a:latin typeface="Georgia" panose="02040502050405020303" charset="0"/>
                <a:cs typeface="Georgia" panose="02040502050405020303" charset="0"/>
              </a:rPr>
            </a:br>
            <a:r>
              <a:rPr lang="en-US" sz="1400" b="1" dirty="0">
                <a:latin typeface="Georgia" panose="02040502050405020303" charset="0"/>
                <a:cs typeface="Georgia" panose="02040502050405020303" charset="0"/>
              </a:rPr>
              <a:t>Functional</a:t>
            </a:r>
            <a:endParaRPr lang="en-US" sz="1400" b="1" dirty="0">
              <a:latin typeface="Georgia" panose="02040502050405020303" charset="0"/>
              <a:cs typeface="Georgia" panose="02040502050405020303" charset="0"/>
            </a:endParaRPr>
          </a:p>
          <a:p>
            <a:pPr marL="285750" lvl="0" indent="-285750" algn="l" rtl="0">
              <a:lnSpc>
                <a:spcPct val="2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§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The system shall be able to generate image and text representations .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§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The system shall be able to classify the meme as hateful or non hateful using provided embeddings .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§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The system shall be able to generate the probability of the meme being hateful .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§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The system shall be comparable to the state of the art techniques.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b="1" dirty="0">
                <a:latin typeface="Georgia" panose="02040502050405020303" charset="0"/>
                <a:cs typeface="Georgia" panose="02040502050405020303" charset="0"/>
              </a:rPr>
              <a:t>Non Functional</a:t>
            </a:r>
            <a:endParaRPr lang="en-US" sz="1400" b="1" dirty="0">
              <a:latin typeface="Georgia" panose="02040502050405020303" charset="0"/>
              <a:cs typeface="Georgia" panose="02040502050405020303" charset="0"/>
            </a:endParaRPr>
          </a:p>
          <a:p>
            <a:pPr marL="285750" lvl="0" indent="-285750" algn="l" rtl="0">
              <a:lnSpc>
                <a:spcPct val="4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§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The system should be atleast 70% accurate .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§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The system should not under-perform on limited computing resources.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§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In building the system , the framework used should be Keras,on Linux platform.   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§"/>
            </a:pP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§"/>
            </a:pPr>
            <a:endParaRPr lang="en-US" dirty="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p>
            <a:pPr algn="ctr"/>
            <a:r>
              <a:rPr lang="en-US" sz="2000">
                <a:latin typeface="Georgia" panose="02040502050405020303" charset="0"/>
                <a:cs typeface="Georgia" panose="02040502050405020303" charset="0"/>
              </a:rPr>
              <a:t>Use Case Diagram</a:t>
            </a:r>
            <a:endParaRPr lang="en-US" sz="200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pic>
        <p:nvPicPr>
          <p:cNvPr id="20" name="Content Placeholder 1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399030" y="1243330"/>
            <a:ext cx="4032250" cy="31699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>
            <a:spLocks noGrp="1"/>
          </p:cNvSpPr>
          <p:nvPr>
            <p:ph type="title"/>
          </p:nvPr>
        </p:nvSpPr>
        <p:spPr>
          <a:xfrm>
            <a:off x="1303655" y="598805"/>
            <a:ext cx="7030720" cy="5321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eorgia" panose="02040502050405020303" charset="0"/>
                <a:cs typeface="Georgia" panose="02040502050405020303" charset="0"/>
                <a:sym typeface="+mn-ea"/>
              </a:rPr>
              <a:t>References</a:t>
            </a:r>
            <a:endParaRPr lang="en-US" dirty="0"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332" name="Google Shape;332;p22"/>
          <p:cNvSpPr txBox="1">
            <a:spLocks noGrp="1"/>
          </p:cNvSpPr>
          <p:nvPr>
            <p:ph type="body" idx="1"/>
          </p:nvPr>
        </p:nvSpPr>
        <p:spPr>
          <a:xfrm>
            <a:off x="1303655" y="1459484"/>
            <a:ext cx="7030720" cy="34016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IN" dirty="0">
                <a:latin typeface="Georgia" panose="02040502050405020303" charset="0"/>
                <a:cs typeface="Georgia" panose="02040502050405020303" charset="0"/>
              </a:rPr>
              <a:t>[1]  Raul Gomez, Jaume Gibert, Lluis Gomez,Dimosthenis Karatzas : Exploring Hate Speech Detection in Multimodal Publications,WACV,2020</a:t>
            </a:r>
            <a:endParaRPr lang="en-IN" dirty="0">
              <a:latin typeface="Georgia" panose="02040502050405020303" charset="0"/>
              <a:cs typeface="Georgia" panose="02040502050405020303" charset="0"/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en-US" altLang="en-IN" dirty="0">
                <a:latin typeface="Georgia" panose="02040502050405020303" charset="0"/>
                <a:cs typeface="Georgia" panose="02040502050405020303" charset="0"/>
              </a:rPr>
              <a:t>[2] Fan Yang ,Xiaochang Peng ,Gargi Ghosh,Facebook Inc,</a:t>
            </a:r>
            <a:r>
              <a:rPr lang="en-US">
                <a:latin typeface="Georgia" panose="02040502050405020303" charset="0"/>
                <a:cs typeface="Georgia" panose="02040502050405020303" charset="0"/>
                <a:sym typeface="+mn-ea"/>
              </a:rPr>
              <a:t>Exploring Deep Multimodal Fusion of Text and Photo for Hate Speech classification,2019</a:t>
            </a:r>
            <a:endParaRPr lang="en-US" altLang="en-IN" dirty="0"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>
                <a:latin typeface="Georgia" panose="02040502050405020303" charset="0"/>
                <a:cs typeface="Georgia" panose="02040502050405020303" charset="0"/>
              </a:rPr>
              <a:t>[</a:t>
            </a:r>
            <a:r>
              <a:rPr lang="en-US" altLang="en-IN" dirty="0">
                <a:latin typeface="Georgia" panose="02040502050405020303" charset="0"/>
                <a:cs typeface="Georgia" panose="02040502050405020303" charset="0"/>
              </a:rPr>
              <a:t>3</a:t>
            </a:r>
            <a:r>
              <a:rPr lang="en-IN" dirty="0">
                <a:latin typeface="Georgia" panose="02040502050405020303" charset="0"/>
                <a:cs typeface="Georgia" panose="02040502050405020303" charset="0"/>
              </a:rPr>
              <a:t>] Yuval Nirkin</a:t>
            </a:r>
            <a:r>
              <a:rPr lang="en-US" altLang="en-IN" dirty="0">
                <a:latin typeface="Georgia" panose="02040502050405020303" charset="0"/>
                <a:cs typeface="Georgia" panose="02040502050405020303" charset="0"/>
              </a:rPr>
              <a:t>,</a:t>
            </a:r>
            <a:r>
              <a:rPr lang="en-IN" dirty="0">
                <a:latin typeface="Georgia" panose="02040502050405020303" charset="0"/>
                <a:cs typeface="Georgia" panose="02040502050405020303" charset="0"/>
              </a:rPr>
              <a:t> Assaf Rabinowitz  </a:t>
            </a:r>
            <a:r>
              <a:rPr lang="en-US" altLang="en-IN" dirty="0">
                <a:latin typeface="Georgia" panose="02040502050405020303" charset="0"/>
                <a:cs typeface="Georgia" panose="02040502050405020303" charset="0"/>
              </a:rPr>
              <a:t>,</a:t>
            </a:r>
            <a:r>
              <a:rPr lang="en-IN" dirty="0">
                <a:latin typeface="Georgia" panose="02040502050405020303" charset="0"/>
                <a:cs typeface="Georgia" panose="02040502050405020303" charset="0"/>
              </a:rPr>
              <a:t>Yoni Solel</a:t>
            </a:r>
            <a:r>
              <a:rPr lang="en-US" altLang="en-IN" dirty="0">
                <a:latin typeface="Georgia" panose="02040502050405020303" charset="0"/>
                <a:cs typeface="Georgia" panose="02040502050405020303" charset="0"/>
              </a:rPr>
              <a:t>,</a:t>
            </a:r>
            <a:r>
              <a:rPr lang="en-IN" dirty="0">
                <a:latin typeface="Georgia" panose="02040502050405020303" charset="0"/>
                <a:cs typeface="Georgia" panose="02040502050405020303" charset="0"/>
                <a:sym typeface="+mn-ea"/>
              </a:rPr>
              <a:t>Hateful Memes Challenge</a:t>
            </a:r>
            <a:r>
              <a:rPr lang="en-US" altLang="en-IN" dirty="0">
                <a:latin typeface="Georgia" panose="02040502050405020303" charset="0"/>
                <a:cs typeface="Georgia" panose="02040502050405020303" charset="0"/>
                <a:sym typeface="+mn-ea"/>
              </a:rPr>
              <a:t>,</a:t>
            </a:r>
            <a:r>
              <a:rPr lang="en-IN" dirty="0">
                <a:latin typeface="Georgia" panose="02040502050405020303" charset="0"/>
                <a:cs typeface="Georgia" panose="02040502050405020303" charset="0"/>
              </a:rPr>
              <a:t>Sep 22   </a:t>
            </a:r>
            <a:r>
              <a:rPr lang="en-US" altLang="en-IN" dirty="0">
                <a:latin typeface="Georgia" panose="02040502050405020303" charset="0"/>
                <a:cs typeface="Georgia" panose="02040502050405020303" charset="0"/>
              </a:rPr>
              <a:t>2020</a:t>
            </a:r>
            <a:br>
              <a:rPr lang="en-IN" dirty="0">
                <a:latin typeface="Georgia" panose="02040502050405020303" charset="0"/>
                <a:cs typeface="Georgia" panose="02040502050405020303" charset="0"/>
              </a:rPr>
            </a:br>
            <a:r>
              <a:rPr lang="en-IN" dirty="0">
                <a:latin typeface="Georgia" panose="02040502050405020303" charset="0"/>
                <a:cs typeface="Georgia" panose="02040502050405020303" charset="0"/>
              </a:rPr>
              <a:t>       </a:t>
            </a:r>
            <a:r>
              <a:rPr dirty="0">
                <a:latin typeface="Georgia" panose="02040502050405020303" charset="0"/>
                <a:cs typeface="Georgia" panose="02040502050405020303" charset="0"/>
              </a:rPr>
              <a:t>https://nirkin.com/hateful-memes/</a:t>
            </a:r>
            <a:endParaRPr dirty="0"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[4] </a:t>
            </a:r>
            <a:r>
              <a:rPr lang="en-US" altLang="en-IN" dirty="0">
                <a:latin typeface="Georgia" panose="02040502050405020303" charset="0"/>
                <a:cs typeface="Georgia" panose="02040502050405020303" charset="0"/>
                <a:sym typeface="+mn-ea"/>
              </a:rPr>
              <a:t>Benet Oriol S`abat: Multimodal Hate Speech Detection in Memes,Universitat Polit`ecnica de Catalunya (UPC),2019</a:t>
            </a:r>
            <a:endParaRPr dirty="0"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>
                <a:latin typeface="Georgia" panose="02040502050405020303" charset="0"/>
                <a:cs typeface="Georgia" panose="02040502050405020303" charset="0"/>
              </a:rPr>
              <a:t>[</a:t>
            </a:r>
            <a:r>
              <a:rPr lang="en-US" altLang="en-IN" dirty="0">
                <a:latin typeface="Georgia" panose="02040502050405020303" charset="0"/>
                <a:cs typeface="Georgia" panose="02040502050405020303" charset="0"/>
              </a:rPr>
              <a:t>5</a:t>
            </a:r>
            <a:r>
              <a:rPr lang="en-IN" dirty="0">
                <a:latin typeface="Georgia" panose="02040502050405020303" charset="0"/>
                <a:cs typeface="Georgia" panose="02040502050405020303" charset="0"/>
              </a:rPr>
              <a:t>]  Shardul Suryawanshi, Bharathi Raja Chakravarthi,</a:t>
            </a:r>
            <a:r>
              <a:rPr dirty="0">
                <a:latin typeface="Georgia" panose="02040502050405020303" charset="0"/>
                <a:cs typeface="Georgia" panose="02040502050405020303" charset="0"/>
              </a:rPr>
              <a:t>Mihael Arcan, Paul Buitelaar : Multimodal Meme Dataset (MultiOFF) for Identifying Offensive Content in Image and Text,2020.</a:t>
            </a:r>
            <a:endParaRPr dirty="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655" y="845185"/>
            <a:ext cx="7030720" cy="6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Outline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655" y="1614297"/>
            <a:ext cx="7030720" cy="33712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0" indent="-400050" algn="l" rtl="0">
              <a:lnSpc>
                <a:spcPct val="6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q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INTRODUCTION AND MOTIVATION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400050" lvl="0" indent="-400050" algn="l" rtl="0">
              <a:lnSpc>
                <a:spcPct val="6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q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PROBLEM STATEMENT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400050" lvl="0" indent="-400050" algn="l" rtl="0">
              <a:lnSpc>
                <a:spcPct val="6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q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OBJECTIVES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400050" lvl="0" indent="-400050" algn="l" rtl="0">
              <a:lnSpc>
                <a:spcPct val="6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q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LITERATURE SURVEY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400050" lvl="0" indent="-400050" algn="l" rtl="0">
              <a:lnSpc>
                <a:spcPct val="6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q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PROPOSED METHODOLOGY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400050" lvl="0" indent="-400050" algn="l" rtl="0">
              <a:lnSpc>
                <a:spcPct val="6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q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REQUIREMENT ANALYSIS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400050" lvl="0" indent="-400050" algn="l" rtl="0">
              <a:lnSpc>
                <a:spcPct val="6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q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REFERENCES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655" y="598805"/>
            <a:ext cx="7030720" cy="7861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</a:rPr>
              <a:t>Introduction and Motivation</a:t>
            </a:r>
            <a:endParaRPr lang="en-US" dirty="0">
              <a:solidFill>
                <a:schemeClr val="bg2"/>
              </a:solidFill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303655" y="1384300"/>
            <a:ext cx="7030720" cy="31349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A meme is an idea, behavior, or style that becomes a trend and spreads by means of imitation from person to person within a culture and often carries symbolic meaning representing a particular phenomenon or theme.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dirty="0">
                <a:latin typeface="Georgia" panose="02040502050405020303" charset="0"/>
                <a:cs typeface="Georgia" panose="02040502050405020303" charset="0"/>
              </a:rPr>
              <a:t>Rise of memes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:   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>
              <a:latin typeface="Georgia" panose="02040502050405020303" charset="0"/>
              <a:cs typeface="Georgia" panose="02040502050405020303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6765" y="2635250"/>
            <a:ext cx="4787900" cy="2199005"/>
          </a:xfrm>
          <a:prstGeom prst="rect">
            <a:avLst/>
          </a:prstGeom>
        </p:spPr>
      </p:pic>
      <p:pic>
        <p:nvPicPr>
          <p:cNvPr id="3" name="Picture 2" descr="043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270" y="2156460"/>
            <a:ext cx="2948940" cy="255968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rcRect r="9065" b="23937"/>
          <a:stretch>
            <a:fillRect/>
          </a:stretch>
        </p:blipFill>
        <p:spPr>
          <a:xfrm>
            <a:off x="3387090" y="2821940"/>
            <a:ext cx="2790190" cy="2197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" y="857250"/>
            <a:ext cx="3102610" cy="22555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630" y="877570"/>
            <a:ext cx="2692400" cy="21971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>
          <a:xfrm>
            <a:off x="1303655" y="598805"/>
            <a:ext cx="7030720" cy="6229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eorgia" panose="02040502050405020303" charset="0"/>
                <a:cs typeface="Georgia" panose="02040502050405020303" charset="0"/>
                <a:sym typeface="+mn-ea"/>
              </a:rPr>
              <a:t>Problem Statement</a:t>
            </a:r>
            <a:br>
              <a:rPr lang="en-US" dirty="0">
                <a:latin typeface="Georgia" panose="02040502050405020303" charset="0"/>
                <a:cs typeface="Georgia" panose="02040502050405020303" charset="0"/>
              </a:rPr>
            </a:br>
            <a:endParaRPr lang="en-US" dirty="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302" name="Google Shape;302;p17"/>
          <p:cNvSpPr txBox="1">
            <a:spLocks noGrp="1"/>
          </p:cNvSpPr>
          <p:nvPr>
            <p:ph type="body" idx="1"/>
          </p:nvPr>
        </p:nvSpPr>
        <p:spPr>
          <a:xfrm>
            <a:off x="1303655" y="1221740"/>
            <a:ext cx="7030720" cy="690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>
                <a:latin typeface="Georgia" panose="02040502050405020303" charset="0"/>
                <a:cs typeface="Georgia" panose="02040502050405020303" charset="0"/>
              </a:rPr>
              <a:t>To develop multimodal architecture which classifies the memes as hateful or non hateful.</a:t>
            </a:r>
            <a:endParaRPr lang="en-US" sz="1600"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>
                <a:latin typeface="Georgia" panose="02040502050405020303" charset="0"/>
                <a:cs typeface="Georgia" panose="02040502050405020303" charset="0"/>
              </a:rPr>
              <a:t>			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937385" y="4142105"/>
            <a:ext cx="6457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Input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140575" y="3937000"/>
            <a:ext cx="7778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Output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7000875" y="2958465"/>
            <a:ext cx="11677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Non Hateful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6450" y="2184400"/>
            <a:ext cx="2809240" cy="1963420"/>
          </a:xfrm>
          <a:prstGeom prst="rect">
            <a:avLst/>
          </a:prstGeom>
        </p:spPr>
      </p:pic>
      <p:sp>
        <p:nvSpPr>
          <p:cNvPr id="2" name="Cube 1"/>
          <p:cNvSpPr/>
          <p:nvPr/>
        </p:nvSpPr>
        <p:spPr>
          <a:xfrm>
            <a:off x="4081145" y="2825115"/>
            <a:ext cx="2262505" cy="575945"/>
          </a:xfrm>
          <a:prstGeom prst="cube">
            <a:avLst/>
          </a:prstGeom>
          <a:solidFill>
            <a:schemeClr val="accent1">
              <a:lumMod val="40000"/>
              <a:lumOff val="60000"/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</a:rPr>
              <a:t>Multimodal Architecture</a:t>
            </a:r>
            <a:endParaRPr lang="en-US">
              <a:solidFill>
                <a:schemeClr val="bg2"/>
              </a:solidFill>
              <a:latin typeface="Georgia" panose="02040502050405020303" charset="0"/>
              <a:cs typeface="Georgia" panose="02040502050405020303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622040" y="3155950"/>
            <a:ext cx="432000" cy="1016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6337935" y="3117215"/>
            <a:ext cx="684000" cy="1016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eorgia" panose="02040502050405020303" charset="0"/>
                <a:cs typeface="Georgia" panose="02040502050405020303" charset="0"/>
                <a:sym typeface="+mn-ea"/>
              </a:rPr>
              <a:t>Objectives</a:t>
            </a:r>
            <a:br>
              <a:rPr lang="en-US" dirty="0">
                <a:latin typeface="Georgia" panose="02040502050405020303" charset="0"/>
                <a:cs typeface="Cambria" panose="02040503050406030204" charset="0"/>
                <a:sym typeface="+mn-ea"/>
              </a:rPr>
            </a:br>
            <a:br>
              <a:rPr lang="en-US" dirty="0">
                <a:latin typeface="Cambria" panose="02040503050406030204" charset="0"/>
                <a:cs typeface="Cambria" panose="02040503050406030204" charset="0"/>
                <a:sym typeface="+mn-ea"/>
              </a:rPr>
            </a:br>
            <a:endParaRPr lang="en-US" dirty="0"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sp>
        <p:nvSpPr>
          <p:cNvPr id="308" name="Google Shape;308;p18"/>
          <p:cNvSpPr txBox="1">
            <a:spLocks noGrp="1"/>
          </p:cNvSpPr>
          <p:nvPr>
            <p:ph type="body" idx="1"/>
          </p:nvPr>
        </p:nvSpPr>
        <p:spPr>
          <a:xfrm>
            <a:off x="1303655" y="1878330"/>
            <a:ext cx="7030720" cy="1682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AutoNum type="arabicPeriod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To generate embeddings of image and text .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AutoNum type="arabicPeriod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To fuse the text and image embeddings and build a classifier. 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AutoNum type="arabicPeriod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To evaluate the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performance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of the multimodal architecture.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AutoNum type="arabicPeriod"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To compare proposed architecture with state-of-art technique.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>
            <a:spLocks noGrp="1"/>
          </p:cNvSpPr>
          <p:nvPr>
            <p:ph type="title"/>
          </p:nvPr>
        </p:nvSpPr>
        <p:spPr>
          <a:xfrm>
            <a:off x="1346933" y="2105123"/>
            <a:ext cx="7030720" cy="5353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eorgia" panose="02040502050405020303" charset="0"/>
                <a:cs typeface="Georgia" panose="02040502050405020303" charset="0"/>
                <a:sym typeface="+mn-ea"/>
              </a:rPr>
              <a:t>Literature Survey </a:t>
            </a:r>
            <a:br>
              <a:rPr lang="en-US" dirty="0">
                <a:latin typeface="Georgia" panose="02040502050405020303" charset="0"/>
                <a:cs typeface="Georgia" panose="02040502050405020303" charset="0"/>
                <a:sym typeface="+mn-ea"/>
              </a:rPr>
            </a:br>
            <a:endParaRPr lang="en-US" dirty="0"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254" y="305074"/>
            <a:ext cx="8833339" cy="4825502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en-US" sz="1600" b="1" u="sng" dirty="0">
                <a:latin typeface="Georgia" panose="02040502050405020303" charset="0"/>
                <a:cs typeface="Georgia" panose="02040502050405020303" charset="0"/>
              </a:rPr>
              <a:t>Exploring Hate Speech Detection in Multimodal Publications ( WACV, 2020) </a:t>
            </a:r>
            <a:r>
              <a:rPr lang="en-US" sz="1600" b="1" dirty="0">
                <a:latin typeface="Georgia" panose="02040502050405020303" charset="0"/>
                <a:cs typeface="Georgia" panose="02040502050405020303" charset="0"/>
              </a:rPr>
              <a:t>[1]</a:t>
            </a:r>
            <a:endParaRPr lang="en-IN" sz="1200" b="1" dirty="0">
              <a:latin typeface="Georgia" panose="02040502050405020303" charset="0"/>
              <a:cs typeface="Georgia" panose="02040502050405020303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500" dirty="0">
                <a:latin typeface="Georgia" panose="02040502050405020303" charset="0"/>
                <a:cs typeface="Georgia" panose="02040502050405020303" charset="0"/>
              </a:rPr>
              <a:t>TKM</a:t>
            </a:r>
            <a:r>
              <a:rPr lang="en-IN" sz="1200" dirty="0">
                <a:latin typeface="Georgia" panose="02040502050405020303" charset="0"/>
                <a:cs typeface="Georgia" panose="02040502050405020303" charset="0"/>
              </a:rPr>
              <a:t>( Textual Kernels Model ): </a:t>
            </a:r>
            <a:endParaRPr lang="en-IN" sz="1200" dirty="0">
              <a:latin typeface="Georgia" panose="02040502050405020303" charset="0"/>
              <a:cs typeface="Georgia" panose="02040502050405020303" charset="0"/>
            </a:endParaRPr>
          </a:p>
          <a:p>
            <a:pPr marL="146050" indent="0">
              <a:buNone/>
            </a:pPr>
            <a:endParaRPr lang="en-IN" sz="1200" dirty="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A25B-082D-42BE-9910-664729240837}" type="slidenum">
              <a:rPr lang="en-IN" smtClean="0"/>
            </a:fld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3" t="878" r="69" b="616"/>
          <a:stretch>
            <a:fillRect/>
          </a:stretch>
        </p:blipFill>
        <p:spPr>
          <a:xfrm>
            <a:off x="685800" y="967308"/>
            <a:ext cx="6710846" cy="406775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969925" y="2394659"/>
            <a:ext cx="1801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200" dirty="0"/>
              <a:t>Inception Model</a:t>
            </a:r>
            <a:endParaRPr lang="en-IN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200" dirty="0"/>
              <a:t>LSTM Model </a:t>
            </a:r>
            <a:endParaRPr lang="en-IN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200" dirty="0"/>
              <a:t>Kernel </a:t>
            </a:r>
            <a:endParaRPr lang="en-IN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150" y="216425"/>
            <a:ext cx="8520600" cy="572700"/>
          </a:xfrm>
        </p:spPr>
        <p:txBody>
          <a:bodyPr/>
          <a:p>
            <a:r>
              <a:rPr lang="en-US" sz="1600">
                <a:latin typeface="Georgia" panose="02040502050405020303" charset="0"/>
                <a:cs typeface="Georgia" panose="02040502050405020303" charset="0"/>
              </a:rPr>
              <a:t>Exploring Deep Multimodal Fusion of Text and Photo for Hate Speech 	    			classification[2]</a:t>
            </a:r>
            <a:endParaRPr lang="en-US" sz="160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2665" y="1551940"/>
            <a:ext cx="3343275" cy="2456815"/>
          </a:xfrm>
        </p:spPr>
        <p:txBody>
          <a:bodyPr/>
          <a:p>
            <a:pPr>
              <a:buFont typeface="Wingdings" panose="05000000000000000000" charset="0"/>
              <a:buChar char="ü"/>
            </a:pP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>
              <a:buFont typeface="Wingdings" panose="05000000000000000000" charset="0"/>
              <a:buChar char="ü"/>
            </a:pP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>
                <a:latin typeface="Georgia" panose="02040502050405020303" charset="0"/>
                <a:cs typeface="Georgia" panose="02040502050405020303" charset="0"/>
              </a:rPr>
              <a:t>Text: Convolutional classification model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>
                <a:latin typeface="Georgia" panose="02040502050405020303" charset="0"/>
                <a:cs typeface="Georgia" panose="02040502050405020303" charset="0"/>
              </a:rPr>
              <a:t>Attention mechanism 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>
                <a:latin typeface="Georgia" panose="02040502050405020303" charset="0"/>
                <a:cs typeface="Georgia" panose="02040502050405020303" charset="0"/>
              </a:rPr>
              <a:t>Fusion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4500" y="1017905"/>
            <a:ext cx="5804535" cy="39103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3517</Words>
  <Application>WPS Presentation</Application>
  <PresentationFormat>On-screen Show (16:9)</PresentationFormat>
  <Paragraphs>174</Paragraphs>
  <Slides>16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Arial</vt:lpstr>
      <vt:lpstr>SimSun</vt:lpstr>
      <vt:lpstr>Wingdings</vt:lpstr>
      <vt:lpstr>Arial</vt:lpstr>
      <vt:lpstr>Maven Pro</vt:lpstr>
      <vt:lpstr>Nunito</vt:lpstr>
      <vt:lpstr>Georgia</vt:lpstr>
      <vt:lpstr>Wingdings</vt:lpstr>
      <vt:lpstr>Cambria</vt:lpstr>
      <vt:lpstr>Calibri</vt:lpstr>
      <vt:lpstr>Agency FB</vt:lpstr>
      <vt:lpstr>Microsoft YaHei</vt:lpstr>
      <vt:lpstr>Arial Unicode MS</vt:lpstr>
      <vt:lpstr>Momentum</vt:lpstr>
      <vt:lpstr> MINI PROJECT 2020-21 (15ECSW301) Multimodal Hateful Meme Detection.  </vt:lpstr>
      <vt:lpstr>Outline</vt:lpstr>
      <vt:lpstr>Introduction and Motivation</vt:lpstr>
      <vt:lpstr>PowerPoint 演示文稿</vt:lpstr>
      <vt:lpstr>Problem Statement </vt:lpstr>
      <vt:lpstr>Objectives  </vt:lpstr>
      <vt:lpstr>Literature Survey  </vt:lpstr>
      <vt:lpstr>PowerPoint 演示文稿</vt:lpstr>
      <vt:lpstr>Exploring Deep Multimodal Fusion of Text and Photo for Hate Speech 	    			classification[2]</vt:lpstr>
      <vt:lpstr>Hateful Memes Challenge 2020, SEP 22     Yuval Nirkin   Assaf Rabinowitz   Yoni Solel [3]</vt:lpstr>
      <vt:lpstr>		Multimodal Hate Speech Detection in Memes.[4] 	 </vt:lpstr>
      <vt:lpstr>Multimodal Meme Dataset (MultiOFF) for Identifying Offensive Content in Image and Text [5] Shardul Suryawanshi, Bharathi Raja Chakravarthi, Mihael Arcan, Paul Buitelaar </vt:lpstr>
      <vt:lpstr>     Proposed Methodology </vt:lpstr>
      <vt:lpstr>Requirement Analysis </vt:lpstr>
      <vt:lpstr>Use Case Diagram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_x000b_MINI PROJECT 2020-21 (15ECSW301) Meme Classification </dc:title>
  <dc:creator/>
  <cp:lastModifiedBy>google1585500291</cp:lastModifiedBy>
  <cp:revision>67</cp:revision>
  <dcterms:created xsi:type="dcterms:W3CDTF">2020-11-01T18:11:00Z</dcterms:created>
  <dcterms:modified xsi:type="dcterms:W3CDTF">2020-11-30T07:21:26Z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