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6" r:id="rId5"/>
    <p:sldId id="270" r:id="rId6"/>
    <p:sldId id="271" r:id="rId7"/>
    <p:sldId id="272" r:id="rId8"/>
    <p:sldId id="258" r:id="rId9"/>
    <p:sldId id="282" r:id="rId10"/>
    <p:sldId id="283" r:id="rId11"/>
    <p:sldId id="284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264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1691-0AF3-48C3-879F-E9ED8642D406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F98E6-0E5C-4505-97A7-FC8F7317840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hyperlink" Target="https://papers.nips.cc/paper/2019/file/8a56257ea05c74018291954fc56fc448-Paper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hyperlink" Target="https://arxiv.org/abs/1909.0215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hyperlink" Target="https://arxiv.org/pdf/2011.00927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504527"/>
            <a:ext cx="8520430" cy="1209887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  <a:endParaRPr lang="en-IN" alt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941321"/>
            <a:ext cx="8520430" cy="3163993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193"/>
            <a:ext cx="765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" y="826814"/>
            <a:ext cx="76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1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2"/>
          <a:srcRect l="1379" t="34731" r="-1379" b="13954"/>
          <a:stretch>
            <a:fillRect/>
          </a:stretch>
        </p:blipFill>
        <p:spPr>
          <a:xfrm>
            <a:off x="0" y="2550512"/>
            <a:ext cx="9144000" cy="4106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1600"/>
            <a:ext cx="409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617592"/>
            <a:ext cx="222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/>
              <a:t>of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1"/>
          <a:srcRect l="2874" t="22260" r="5977" b="17634"/>
          <a:stretch>
            <a:fillRect/>
          </a:stretch>
        </p:blipFill>
        <p:spPr>
          <a:xfrm>
            <a:off x="0" y="462454"/>
            <a:ext cx="8873342" cy="498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9" y="770759"/>
            <a:ext cx="717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KagNet</a:t>
            </a:r>
            <a:r>
              <a:rPr lang="en-US" b="1" dirty="0" smtClean="0"/>
              <a:t>: Knowledge-Aware Graph Networks for Commonsense Reasoning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704" y="1471449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https://arxiv.org/abs/1909.02151</a:t>
            </a:r>
            <a:endParaRPr lang="en-IN" dirty="0"/>
          </a:p>
        </p:txBody>
      </p:sp>
      <p:pic>
        <p:nvPicPr>
          <p:cNvPr id="5" name="Picture 4" descr="Screenshot (135).png"/>
          <p:cNvPicPr>
            <a:picLocks noChangeAspect="1"/>
          </p:cNvPicPr>
          <p:nvPr/>
        </p:nvPicPr>
        <p:blipFill>
          <a:blip r:embed="rId2"/>
          <a:srcRect l="49425" t="17762" r="6207" b="34194"/>
          <a:stretch>
            <a:fillRect/>
          </a:stretch>
        </p:blipFill>
        <p:spPr>
          <a:xfrm>
            <a:off x="693773" y="1863836"/>
            <a:ext cx="6316629" cy="4246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6).png"/>
          <p:cNvPicPr>
            <a:picLocks noChangeAspect="1"/>
          </p:cNvPicPr>
          <p:nvPr/>
        </p:nvPicPr>
        <p:blipFill>
          <a:blip r:embed="rId1"/>
          <a:srcRect l="14713" t="24304" r="15402" b="24381"/>
          <a:stretch>
            <a:fillRect/>
          </a:stretch>
        </p:blipFill>
        <p:spPr>
          <a:xfrm>
            <a:off x="0" y="812801"/>
            <a:ext cx="8702566" cy="4834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756746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Boost Image Captioning with Knowledge Reasoning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132" y="142940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https://arxiv.org/pdf/2011.00927.pdf</a:t>
            </a:r>
            <a:endParaRPr lang="en-IN" dirty="0"/>
          </a:p>
        </p:txBody>
      </p:sp>
      <p:pic>
        <p:nvPicPr>
          <p:cNvPr id="5" name="Picture 4" descr="Screenshot (137).png"/>
          <p:cNvPicPr>
            <a:picLocks noChangeAspect="1"/>
          </p:cNvPicPr>
          <p:nvPr/>
        </p:nvPicPr>
        <p:blipFill>
          <a:blip r:embed="rId2"/>
          <a:srcRect l="20115" t="32277" r="18506" b="17225"/>
          <a:stretch>
            <a:fillRect/>
          </a:stretch>
        </p:blipFill>
        <p:spPr>
          <a:xfrm>
            <a:off x="1177157" y="2144108"/>
            <a:ext cx="6243146" cy="396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8).png"/>
          <p:cNvPicPr>
            <a:picLocks noChangeAspect="1"/>
          </p:cNvPicPr>
          <p:nvPr/>
        </p:nvPicPr>
        <p:blipFill>
          <a:blip r:embed="rId1"/>
          <a:srcRect l="7701" t="19193" r="6782" b="12727"/>
          <a:stretch>
            <a:fillRect/>
          </a:stretch>
        </p:blipFill>
        <p:spPr>
          <a:xfrm>
            <a:off x="1" y="910897"/>
            <a:ext cx="8735519" cy="521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2" y="546538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Methodology</a:t>
            </a:r>
            <a:endParaRPr lang="en-IN" b="1" dirty="0"/>
          </a:p>
        </p:txBody>
      </p:sp>
      <p:sp>
        <p:nvSpPr>
          <p:cNvPr id="5" name="Flowchart: Data 4"/>
          <p:cNvSpPr/>
          <p:nvPr/>
        </p:nvSpPr>
        <p:spPr>
          <a:xfrm>
            <a:off x="1" y="2032001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" y="3005958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" y="4028965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LABEL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9614" y="2130098"/>
            <a:ext cx="1786759" cy="138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CONTEXTUALIZED CONNECTIVITY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084" y="3370317"/>
            <a:ext cx="1718442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519" y="3524470"/>
            <a:ext cx="1776249" cy="108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LANGUAGE GENERATION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7746124" y="3755697"/>
            <a:ext cx="1397876" cy="609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1078362" y="2333298"/>
            <a:ext cx="561253" cy="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 flipV="1">
            <a:off x="1078362" y="3293242"/>
            <a:ext cx="561253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8" idx="3"/>
            <a:endCxn id="9" idx="1"/>
          </p:cNvCxnSpPr>
          <p:nvPr/>
        </p:nvCxnSpPr>
        <p:spPr>
          <a:xfrm>
            <a:off x="3426372" y="2823781"/>
            <a:ext cx="467712" cy="1257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1078362" y="4330262"/>
            <a:ext cx="2810467" cy="1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 flipV="1">
            <a:off x="5612526" y="4067504"/>
            <a:ext cx="246992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2"/>
          </p:cNvCxnSpPr>
          <p:nvPr/>
        </p:nvCxnSpPr>
        <p:spPr>
          <a:xfrm flipV="1">
            <a:off x="7635768" y="4060496"/>
            <a:ext cx="250145" cy="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836295"/>
            <a:ext cx="7714615" cy="1162050"/>
          </a:xfrm>
        </p:spPr>
        <p:txBody>
          <a:bodyPr>
            <a:normAutofit fontScale="90000"/>
          </a:bodyPr>
          <a:p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IN" altLang="en-US" sz="44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259965"/>
            <a:ext cx="4213860" cy="112141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These are the 9 categories that can be 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pPr marL="114300" indent="0">
              <a:buNone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considered for hate meme classification</a:t>
            </a:r>
            <a:r>
              <a:rPr lang="en-IN" altLang="en-US">
                <a:sym typeface="+mn-ea"/>
              </a:rPr>
              <a:t> </a:t>
            </a:r>
            <a:endParaRPr lang="en-IN" altLang="en-US">
              <a:sym typeface="+mn-ea"/>
            </a:endParaRPr>
          </a:p>
          <a:p>
            <a:pPr marL="114300" indent="0">
              <a:buNone/>
            </a:pPr>
            <a:endParaRPr lang="en-IN" alt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7330" y="2259965"/>
            <a:ext cx="267271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648494"/>
            <a:ext cx="7886700" cy="703898"/>
          </a:xfrm>
        </p:spPr>
        <p:txBody>
          <a:bodyPr/>
          <a:p>
            <a:pPr algn="ctr"/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SEMEVAL-2020 TASK 8: MEMOTION ANALYSIS- THE</a:t>
            </a:r>
            <a:br>
              <a:rPr lang="en-US" sz="1800" b="1">
                <a:latin typeface="Georgia" panose="02040502050405020303" charset="0"/>
                <a:cs typeface="Georgia" panose="02040502050405020303" charset="0"/>
              </a:rPr>
            </a:br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VISUO-LINGUAL METAPHOR!</a:t>
            </a:r>
            <a:endParaRPr lang="en-US" sz="1800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0" y="1553051"/>
            <a:ext cx="5737384" cy="952500"/>
          </a:xfrm>
        </p:spPr>
        <p:txBody>
          <a:bodyPr>
            <a:normAutofit/>
          </a:bodyPr>
          <a:p>
            <a:r>
              <a:rPr lang="en-US" sz="1200"/>
              <a:t>Task A- Sentiment Classification</a:t>
            </a:r>
            <a:endParaRPr lang="en-US" sz="1200"/>
          </a:p>
          <a:p>
            <a:r>
              <a:rPr lang="en-US" sz="1200"/>
              <a:t>Task B- </a:t>
            </a:r>
            <a:r>
              <a:rPr lang="en-IN" altLang="en-US" sz="1200"/>
              <a:t>Overall Emotion</a:t>
            </a:r>
            <a:endParaRPr lang="en-US" sz="1200"/>
          </a:p>
          <a:p>
            <a:r>
              <a:rPr lang="en-US" sz="1200"/>
              <a:t> Task C- Scales of Semantic Classes</a:t>
            </a:r>
            <a:endParaRPr lang="en-US" sz="1200"/>
          </a:p>
          <a:p>
            <a:endParaRPr lang="en-US" sz="1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2740" y="2572385"/>
            <a:ext cx="8430895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19" y="4680109"/>
            <a:ext cx="7886700" cy="994172"/>
          </a:xfrm>
        </p:spPr>
        <p:txBody>
          <a:bodyPr>
            <a:noAutofit/>
          </a:bodyPr>
          <a:p>
            <a:pPr algn="l"/>
            <a:r>
              <a:rPr lang="en-US" sz="1600"/>
              <a:t>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 Multi-level system for the task of emotion intensity prediction (1×14 dimensional), using the emotion class multi-label output (1×4 dimensional).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419" y="1171893"/>
            <a:ext cx="7777163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dirty="0">
                <a:sym typeface="+mn-ea"/>
              </a:rPr>
              <a:t>https://arxiv.org/pdf/2005.04790.pdf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https://arxiv.org/pdf/2008.03781.pdf</a:t>
            </a:r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679881"/>
            <a:ext cx="8520600" cy="11084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rcRect l="18515" t="18476" r="19556" b="13510"/>
          <a:stretch>
            <a:fillRect/>
          </a:stretch>
        </p:blipFill>
        <p:spPr>
          <a:xfrm>
            <a:off x="692785" y="523875"/>
            <a:ext cx="7757795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3915" y="1705610"/>
            <a:ext cx="763524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412875"/>
            <a:ext cx="4038600" cy="36810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54405" y="5604510"/>
            <a:ext cx="7712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https://www.sciencedirect.com/science/article/pii/S0020025515006404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5190" y="2730500"/>
            <a:ext cx="3991610" cy="2291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WPS Presentation</Application>
  <PresentationFormat>On-screen Show 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Georgia</vt:lpstr>
      <vt:lpstr>Times New Roman</vt:lpstr>
      <vt:lpstr>Calibri</vt:lpstr>
      <vt:lpstr>Microsoft YaHei</vt:lpstr>
      <vt:lpstr>Arial Unicode MS</vt:lpstr>
      <vt:lpstr>Office Theme</vt:lpstr>
      <vt:lpstr>Task 1</vt:lpstr>
      <vt:lpstr>       Hate speech categories  </vt:lpstr>
      <vt:lpstr>SEMEVAL-2020 TASK 8: MEMOTION ANALYSIS- THE VISUO-LINGUAL METAPHOR!</vt:lpstr>
      <vt:lpstr> A Multi-level system for the task of emotion intensity prediction (1×14 dimensional), using the emotion class multi-label output (1×4 dimensional).</vt:lpstr>
      <vt:lpstr>References </vt:lpstr>
      <vt:lpstr>Task 2  : Reasoning Of Meme Labelled Into Different Categories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USER</dc:creator>
  <cp:lastModifiedBy>Admin</cp:lastModifiedBy>
  <cp:revision>6</cp:revision>
  <dcterms:created xsi:type="dcterms:W3CDTF">2020-11-10T03:44:00Z</dcterms:created>
  <dcterms:modified xsi:type="dcterms:W3CDTF">2020-11-10T12:03:25Z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