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6" r:id="rId4"/>
    <p:sldId id="277" r:id="rId5"/>
    <p:sldId id="278" r:id="rId6"/>
    <p:sldId id="302" r:id="rId7"/>
    <p:sldId id="262" r:id="rId9"/>
    <p:sldId id="265" r:id="rId10"/>
    <p:sldId id="266" r:id="rId11"/>
    <p:sldId id="268" r:id="rId12"/>
    <p:sldId id="271" r:id="rId13"/>
    <p:sldId id="270" r:id="rId14"/>
    <p:sldId id="273" r:id="rId15"/>
    <p:sldId id="294" r:id="rId16"/>
    <p:sldId id="297"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341738736_Just_a_Joke_The_Social_Impact_of_Internet_Meme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hyperlink" Target="https://drive.google.com/file/d/1S9mMhZFkntNnYdO-1dZXwF_8XIiFcmlF/view" TargetMode="External"/><Relationship Id="rId1" Type="http://schemas.openxmlformats.org/officeDocument/2006/relationships/hyperlink" Target="http://graphics.cs.cmu.edu/projects/im2gps/flickr_co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Cambria" panose="02040503050406030204" charset="0"/>
                <a:cs typeface="Cambria" panose="02040503050406030204" charset="0"/>
              </a:rPr>
              <a:t>Literature Survey</a:t>
            </a:r>
            <a:endParaRPr lang="en-IN" b="1" dirty="0">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9645"/>
            <a:ext cx="11197590" cy="4466590"/>
          </a:xfrm>
        </p:spPr>
        <p:txBody>
          <a:bodyPr/>
          <a:lstStyle/>
          <a:p>
            <a:pPr marL="457200" lvl="1" indent="0" algn="just">
              <a:lnSpc>
                <a:spcPct val="107000"/>
              </a:lnSpc>
              <a:spcAft>
                <a:spcPts val="800"/>
              </a:spcAft>
              <a:buNone/>
              <a:tabLst>
                <a:tab pos="3589020" algn="l"/>
              </a:tabLst>
            </a:pPr>
            <a:br>
              <a:rPr lang="en-IN" sz="1800" b="1" dirty="0">
                <a:effectLst/>
                <a:latin typeface="Cambria" panose="02040503050406030204" charset="0"/>
                <a:ea typeface="Calibri" panose="020F0502020204030204" pitchFamily="34" charset="0"/>
                <a:cs typeface="Cambria" panose="02040503050406030204" charset="0"/>
              </a:rPr>
            </a:br>
            <a:r>
              <a:rPr lang="en-IN" sz="1800" b="1" dirty="0">
                <a:effectLst/>
                <a:latin typeface="Cambria" panose="02040503050406030204" charset="0"/>
                <a:ea typeface="Calibri" panose="020F0502020204030204" pitchFamily="34" charset="0"/>
                <a:cs typeface="Cambria" panose="02040503050406030204" charset="0"/>
              </a:rPr>
              <a:t>Procedure : </a:t>
            </a:r>
            <a:endParaRPr lang="en-IN" sz="1800" b="1"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1. </a:t>
            </a:r>
            <a:r>
              <a:rPr lang="en-IN" sz="1330" b="1" dirty="0">
                <a:effectLst/>
                <a:latin typeface="Cambria" panose="02040503050406030204" charset="0"/>
                <a:ea typeface="Calibri" panose="020F0502020204030204" pitchFamily="34" charset="0"/>
                <a:cs typeface="Cambria" panose="02040503050406030204" charset="0"/>
              </a:rPr>
              <a:t>Task-Agnostic Pre-Training</a:t>
            </a:r>
            <a:r>
              <a:rPr lang="en-IN" sz="1330" dirty="0">
                <a:effectLst/>
                <a:latin typeface="Cambria" panose="02040503050406030204" charset="0"/>
                <a:ea typeface="Calibri" panose="020F0502020204030204" pitchFamily="34" charset="0"/>
                <a:cs typeface="Cambria" panose="02040503050406030204" charset="0"/>
              </a:rPr>
              <a:t> :</a:t>
            </a:r>
            <a:endParaRPr lang="en-IN" sz="133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Symbol" panose="05050102010706020507" pitchFamily="18" charset="2"/>
              <a:buChar char=""/>
              <a:tabLst>
                <a:tab pos="3589020" algn="l"/>
              </a:tabLst>
            </a:pPr>
            <a:r>
              <a:rPr lang="en-IN" sz="1165" dirty="0">
                <a:effectLst/>
                <a:latin typeface="Cambria" panose="02040503050406030204" charset="0"/>
                <a:ea typeface="Calibri" panose="020F0502020204030204" pitchFamily="34" charset="0"/>
                <a:cs typeface="Cambria" panose="02040503050406030204" charset="0"/>
              </a:rPr>
              <a:t>Train VisualBERT: Using COCO image caption dataset using two visually-grounded language model objectives.</a:t>
            </a:r>
            <a:endParaRPr lang="en-IN" sz="1165"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Masked language modeling with the image. Some elements of text input are masked and must be predicted but vectors corresponding to image regions are not masked. </a:t>
            </a:r>
            <a:endParaRPr lang="en-IN" sz="1260"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endParaRPr lang="en-IN" sz="126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2. </a:t>
            </a:r>
            <a:r>
              <a:rPr lang="en-IN" sz="1330" b="1" dirty="0">
                <a:effectLst/>
                <a:latin typeface="Cambria" panose="02040503050406030204" charset="0"/>
                <a:ea typeface="Calibri" panose="020F0502020204030204" pitchFamily="34" charset="0"/>
                <a:cs typeface="Cambria" panose="02040503050406030204" charset="0"/>
              </a:rPr>
              <a:t>Task-Specific Pre-Training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Before fine-tuning VisualBERT to a downstream task, they find it beneficial to train the model using the data of the task with the masked language modeling with the image objective. This step allows the model to adapt to the new target domain.</a:t>
            </a: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3. </a:t>
            </a:r>
            <a:r>
              <a:rPr lang="en-IN" sz="1330" b="1" dirty="0">
                <a:effectLst/>
                <a:latin typeface="Cambria" panose="02040503050406030204" charset="0"/>
                <a:ea typeface="Calibri" panose="020F0502020204030204" pitchFamily="34" charset="0"/>
                <a:cs typeface="Cambria" panose="02040503050406030204" charset="0"/>
              </a:rPr>
              <a:t>Fine-Tuning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This step mirrors BERT fine-tuning, where a task-specific input, output, and objective are introduced, and the Transformer is trained to maximize performance on the task.</a:t>
            </a:r>
            <a:endParaRPr lang="en-IN" sz="1165" dirty="0">
              <a:effectLst/>
              <a:latin typeface="Cambria" panose="02040503050406030204" charset="0"/>
              <a:ea typeface="Calibri" panose="020F0502020204030204" pitchFamily="34" charset="0"/>
              <a:cs typeface="Cambria" panose="02040503050406030204" charset="0"/>
            </a:endParaRPr>
          </a:p>
          <a:p>
            <a:pPr lvl="1"/>
            <a:endParaRPr lang="en-IN" sz="12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86990" y="118745"/>
            <a:ext cx="5970905" cy="2124075"/>
          </a:xfrm>
        </p:spPr>
      </p:pic>
      <p:sp>
        <p:nvSpPr>
          <p:cNvPr id="2" name="TextBox 1"/>
          <p:cNvSpPr txBox="1"/>
          <p:nvPr/>
        </p:nvSpPr>
        <p:spPr>
          <a:xfrm>
            <a:off x="312616" y="2477478"/>
            <a:ext cx="11676184" cy="4398645"/>
          </a:xfrm>
          <a:prstGeom prst="rect">
            <a:avLst/>
          </a:prstGeom>
          <a:noFill/>
        </p:spPr>
        <p:txBody>
          <a:bodyPr wrap="square" rtlCol="0">
            <a:spAutoFit/>
          </a:bodyPr>
          <a:lstStyle/>
          <a:p>
            <a:pPr indent="0" algn="just">
              <a:lnSpc>
                <a:spcPct val="107000"/>
              </a:lnSpc>
              <a:spcAft>
                <a:spcPts val="800"/>
              </a:spcAft>
              <a:buFont typeface="Wingdings" panose="05000000000000000000" pitchFamily="2" charset="2"/>
              <a:buNone/>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Experiment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Visual Question Answering (VQA 2.0)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 Visual </a:t>
            </a:r>
            <a:r>
              <a:rPr lang="en-IN" sz="1400" dirty="0" err="1">
                <a:effectLst/>
                <a:latin typeface="Cambria" panose="02040503050406030204" charset="0"/>
                <a:ea typeface="Calibri" panose="020F0502020204030204" pitchFamily="34" charset="0"/>
                <a:cs typeface="Cambria" panose="02040503050406030204" charset="0"/>
              </a:rPr>
              <a:t>Commonsense</a:t>
            </a:r>
            <a:r>
              <a:rPr lang="en-IN" sz="1400" dirty="0">
                <a:effectLst/>
                <a:latin typeface="Cambria" panose="02040503050406030204" charset="0"/>
                <a:ea typeface="Calibri" panose="020F0502020204030204" pitchFamily="34" charset="0"/>
                <a:cs typeface="Cambria" panose="02040503050406030204" charset="0"/>
              </a:rPr>
              <a:t> Reasoning (VCR) </a:t>
            </a:r>
            <a:endParaRPr lang="en-IN" sz="14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latin typeface="Cambria" panose="02040503050406030204" charset="0"/>
                <a:ea typeface="Calibri" panose="020F0502020204030204" pitchFamily="34" charset="0"/>
                <a:cs typeface="Cambria" panose="02040503050406030204" charset="0"/>
              </a:rPr>
              <a:t>Models :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a:t>
            </a:r>
            <a:r>
              <a:rPr lang="en-IN" sz="1200" dirty="0">
                <a:effectLst/>
                <a:latin typeface="Cambria" panose="02040503050406030204" charset="0"/>
                <a:ea typeface="Calibri" panose="020F0502020204030204" pitchFamily="34" charset="0"/>
                <a:cs typeface="Cambria" panose="02040503050406030204" charset="0"/>
              </a:rPr>
              <a:t>: The full model with parameter initialization from BERT that undergoes pre-training on COCO, pre-training on the task data, and fine-tuning for the task.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Early Fusion</a:t>
            </a:r>
            <a:r>
              <a:rPr lang="en-IN" sz="1200" dirty="0">
                <a:effectLst/>
                <a:latin typeface="Cambria" panose="02040503050406030204" charset="0"/>
                <a:ea typeface="Calibri" panose="020F0502020204030204" pitchFamily="34" charset="0"/>
                <a:cs typeface="Cambria" panose="02040503050406030204"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COCO Pre-training</a:t>
            </a:r>
            <a:r>
              <a:rPr lang="en-IN" sz="1200" dirty="0">
                <a:effectLst/>
                <a:latin typeface="Cambria" panose="02040503050406030204" charset="0"/>
                <a:ea typeface="Calibri" panose="020F0502020204030204" pitchFamily="34" charset="0"/>
                <a:cs typeface="Cambria" panose="02040503050406030204" charset="0"/>
              </a:rPr>
              <a:t>: VisualBERT but where they skip task-agnostic pre-training on COCO captions. This allows to validate the importance of this step.</a:t>
            </a: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            Optimizer for all Models : SGD with Adam.</a:t>
            </a: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lnSpcReduction="10000"/>
          </a:bodyPr>
          <a:lstStyle/>
          <a:p>
            <a:pPr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marL="0" lvl="0" indent="0" algn="just">
              <a:lnSpc>
                <a:spcPct val="107000"/>
              </a:lnSpc>
              <a:spcAft>
                <a:spcPts val="800"/>
              </a:spcAft>
              <a:buNone/>
              <a:tabLst>
                <a:tab pos="3589020" algn="l"/>
              </a:tabLst>
            </a:pPr>
            <a:r>
              <a:rPr lang="en-IN" sz="1600" b="1" dirty="0">
                <a:effectLst/>
                <a:latin typeface="Cambria" panose="02040503050406030204" charset="0"/>
                <a:ea typeface="Calibri" panose="020F0502020204030204" pitchFamily="34" charset="0"/>
                <a:cs typeface="Cambria" panose="02040503050406030204" charset="0"/>
              </a:rPr>
              <a:t>1</a:t>
            </a:r>
            <a:r>
              <a:rPr lang="en-IN" sz="10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VQA</a:t>
            </a:r>
            <a:r>
              <a:rPr lang="en-IN" sz="24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a:t>
            </a:r>
            <a:endParaRPr lang="en-IN" sz="1200" b="1"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spcAft>
                <a:spcPts val="800"/>
              </a:spcAft>
              <a:buNone/>
              <a:tabLst>
                <a:tab pos="3589020" algn="l"/>
              </a:tabLst>
            </a:pPr>
            <a:r>
              <a:rPr lang="en-IN" sz="1800" dirty="0">
                <a:effectLst/>
                <a:latin typeface="Cambria" panose="02040503050406030204" charset="0"/>
                <a:ea typeface="Calibri" panose="020F0502020204030204" pitchFamily="34" charset="0"/>
                <a:cs typeface="Cambria" panose="02040503050406030204" charset="0"/>
              </a:rPr>
              <a:t>Dataset :  VQA (2.0) </a:t>
            </a:r>
            <a:r>
              <a:rPr lang="en-IN" sz="1400"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a:p>
            <a:pPr lvl="1">
              <a:lnSpc>
                <a:spcPct val="97000"/>
              </a:lnSpc>
              <a:spcAft>
                <a:spcPts val="800"/>
              </a:spcAft>
              <a:buSzPts val="1000"/>
              <a:tabLst>
                <a:tab pos="914400" algn="l"/>
              </a:tabLs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COCO images</a:t>
            </a:r>
            <a:b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b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(all of current train/</a:t>
            </a:r>
            <a:r>
              <a:rPr lang="en-IN" sz="1200" dirty="0" err="1">
                <a:solidFill>
                  <a:srgbClr val="222222"/>
                </a:solidFill>
                <a:effectLst/>
                <a:latin typeface="Cambria" panose="02040503050406030204" charset="0"/>
                <a:ea typeface="Times New Roman" panose="02020603050405020304" pitchFamily="18" charset="0"/>
                <a:cs typeface="Cambria" panose="02040503050406030204" charset="0"/>
              </a:rPr>
              <a:t>val</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/test)</a:t>
            </a:r>
            <a:r>
              <a:rPr lang="en-IN" sz="1200" dirty="0">
                <a:latin typeface="Cambria" panose="02040503050406030204" charset="0"/>
                <a:ea typeface="Times New Roman" panose="02020603050405020304" pitchFamily="18" charset="0"/>
                <a:cs typeface="Cambria" panose="02040503050406030204" charset="0"/>
              </a:rPr>
              <a:t>,</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 Questions ,ground truth answers </a:t>
            </a:r>
            <a:endParaRPr lang="en-IN" sz="1200" dirty="0">
              <a:effectLst/>
              <a:latin typeface="Cambria" panose="02040503050406030204" charset="0"/>
              <a:ea typeface="Calibri" panose="020F0502020204030204" pitchFamily="34" charset="0"/>
              <a:cs typeface="Cambria" panose="02040503050406030204" charset="0"/>
            </a:endParaRPr>
          </a:p>
          <a:p>
            <a:pPr marL="685800">
              <a:lnSpc>
                <a:spcPct val="97000"/>
              </a:lnSpc>
              <a:spcAft>
                <a:spcPts val="800"/>
              </a:spcAf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Training :  Faster RCNN for image features</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solidFill>
                <a:srgbClr val="222222"/>
              </a:solidFill>
              <a:effectLst/>
              <a:latin typeface="Cambria" panose="02040503050406030204" charset="0"/>
              <a:ea typeface="Times New Roman" panose="02020603050405020304" pitchFamily="18" charset="0"/>
              <a:cs typeface="Cambria" panose="02040503050406030204" charset="0"/>
            </a:endParaRPr>
          </a:p>
          <a:p>
            <a:pPr marL="685800">
              <a:lnSpc>
                <a:spcPct val="107000"/>
              </a:lnSpc>
              <a:spcAft>
                <a:spcPts val="800"/>
              </a:spcAft>
            </a:pPr>
            <a:endParaRPr lang="en-IN" sz="1600" dirty="0">
              <a:solidFill>
                <a:srgbClr val="222222"/>
              </a:solidFill>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solidFill>
                  <a:srgbClr val="222222"/>
                </a:solidFill>
                <a:latin typeface="Cambria" panose="02040503050406030204" charset="0"/>
                <a:ea typeface="Calibri" panose="020F0502020204030204" pitchFamily="34" charset="0"/>
                <a:cs typeface="Cambria" panose="02040503050406030204" charset="0"/>
              </a:rPr>
              <a:t>2. </a:t>
            </a: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VCR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effectLst/>
              <a:latin typeface="Cambria" panose="02040503050406030204" charset="0"/>
              <a:ea typeface="Calibri" panose="020F0502020204030204" pitchFamily="34" charset="0"/>
              <a:cs typeface="Cambria" panose="02040503050406030204" charset="0"/>
            </a:endParaRPr>
          </a:p>
          <a:p>
            <a:pPr marL="685800">
              <a:lnSpc>
                <a:spcPct val="107000"/>
              </a:lnSpc>
              <a:spcAft>
                <a:spcPts val="800"/>
              </a:spcAft>
            </a:pP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Dataset : VCR</a:t>
            </a:r>
            <a:endParaRPr lang="en-IN" sz="16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effectLst/>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objects: a list of objects detected</a:t>
            </a:r>
            <a:endParaRPr lang="en-IN" sz="12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img_fn</a:t>
            </a:r>
            <a:r>
              <a:rPr lang="en-IN" sz="1200" dirty="0">
                <a:effectLst/>
                <a:latin typeface="Cambria" panose="02040503050406030204" charset="0"/>
                <a:ea typeface="Times New Roman" panose="02020603050405020304" pitchFamily="18" charset="0"/>
                <a:cs typeface="Cambria" panose="02040503050406030204" charset="0"/>
              </a:rPr>
              <a:t>: the filename of the image</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question: Tokenized version of the question. </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 A list of four answer choices, with the same format as question.</a:t>
            </a:r>
            <a:endParaRPr lang="en-IN" sz="1200" dirty="0">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answer_label</a:t>
            </a:r>
            <a:r>
              <a:rPr lang="en-IN" sz="1200" dirty="0">
                <a:effectLst/>
                <a:latin typeface="Cambria" panose="02040503050406030204" charset="0"/>
                <a:ea typeface="Times New Roman" panose="02020603050405020304" pitchFamily="18" charset="0"/>
                <a:cs typeface="Cambria" panose="02040503050406030204" charset="0"/>
              </a:rPr>
              <a:t>: Which answer (0 to 3) is right in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endParaRPr lang="en-IN" sz="1200" dirty="0">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pP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 Conclusion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 </a:t>
            </a:r>
            <a:r>
              <a:rPr lang="en-IN" sz="1400" dirty="0">
                <a:solidFill>
                  <a:srgbClr val="000000"/>
                </a:solidFill>
                <a:effectLst/>
                <a:latin typeface="Cambria" panose="02040503050406030204" charset="0"/>
                <a:ea typeface="Calibri" panose="020F0502020204030204" pitchFamily="34" charset="0"/>
                <a:cs typeface="Cambria" panose="02040503050406030204" charset="0"/>
              </a:rPr>
              <a:t>Despite VisualBERT is simple, it achieves strong performance on these above evaluation tasks.</a:t>
            </a:r>
            <a:endParaRPr lang="en-IN" sz="14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endParaRPr lang="en-IN" sz="1200" dirty="0">
              <a:effectLst/>
              <a:latin typeface="Cambria" panose="02040503050406030204" charset="0"/>
              <a:ea typeface="Calibri" panose="020F0502020204030204" pitchFamily="34" charset="0"/>
              <a:cs typeface="Cambria" panose="02040503050406030204" charset="0"/>
            </a:endParaRPr>
          </a:p>
          <a:p>
            <a:pPr marL="457200" indent="0">
              <a:lnSpc>
                <a:spcPct val="107000"/>
              </a:lnSpc>
              <a:spcAft>
                <a:spcPts val="800"/>
              </a:spcAft>
              <a:buNone/>
            </a:pPr>
            <a:endParaRPr lang="en-IN" sz="1200" dirty="0">
              <a:solidFill>
                <a:srgbClr val="222222"/>
              </a:solidFill>
              <a:effectLst/>
              <a:latin typeface="Cambria" panose="02040503050406030204" charset="0"/>
              <a:ea typeface="Calibri" panose="020F0502020204030204" pitchFamily="34" charset="0"/>
              <a:cs typeface="Cambria" panose="0204050305040603020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5710" y="1004570"/>
            <a:ext cx="5059045" cy="1394460"/>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223" y="3799854"/>
            <a:ext cx="6136777" cy="154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115"/>
            <a:ext cx="10515600" cy="1325563"/>
          </a:xfrm>
        </p:spPr>
        <p:txBody>
          <a:bodyPr>
            <a:normAutofit/>
          </a:bodyPr>
          <a:lstStyle/>
          <a:p>
            <a:r>
              <a:rPr lang="en-IN" altLang="en-US" sz="2000" b="1">
                <a:latin typeface="Cambria" panose="02040503050406030204" charset="0"/>
                <a:cs typeface="Cambria" panose="02040503050406030204" charset="0"/>
              </a:rPr>
              <a:t>Reference  paper 3: </a:t>
            </a:r>
            <a:r>
              <a:rPr lang="en-IN" sz="2000" b="1" dirty="0">
                <a:effectLst/>
                <a:latin typeface="Cambria" panose="02040503050406030204" charset="0"/>
                <a:ea typeface="Calibri" panose="020F0502020204030204" pitchFamily="34" charset="0"/>
                <a:cs typeface="Cambria" panose="02040503050406030204" charset="0"/>
                <a:sym typeface="+mn-ea"/>
              </a:rPr>
              <a:t> </a:t>
            </a:r>
            <a:r>
              <a:rPr lang="en-IN" sz="1800" dirty="0">
                <a:effectLst/>
                <a:latin typeface="Cambria" panose="02040503050406030204" charset="0"/>
                <a:ea typeface="Calibri" panose="020F0502020204030204" pitchFamily="34" charset="0"/>
                <a:cs typeface="Cambria" panose="02040503050406030204" charset="0"/>
                <a:sym typeface="+mn-ea"/>
              </a:rPr>
              <a:t>Multimodal Meme Dataset (MultiOFF) for Identifying Offensive Content in    			            Image and Text</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endParaRPr lang="en-IN" sz="2000" dirty="0">
              <a:solidFill>
                <a:srgbClr val="0070C0"/>
              </a:solidFill>
              <a:effectLst/>
              <a:latin typeface="Times New Roman" panose="02020603050405020304" pitchFamily="18" charset="0"/>
              <a:ea typeface="Calibri" panose="020F0502020204030204" pitchFamily="34" charset="0"/>
              <a:sym typeface="+mn-ea"/>
            </a:endParaRPr>
          </a:p>
        </p:txBody>
      </p:sp>
      <p:sp>
        <p:nvSpPr>
          <p:cNvPr id="3" name="Content Placeholder 2"/>
          <p:cNvSpPr>
            <a:spLocks noGrp="1"/>
          </p:cNvSpPr>
          <p:nvPr>
            <p:ph sz="half" idx="1"/>
          </p:nvPr>
        </p:nvSpPr>
        <p:spPr>
          <a:xfrm>
            <a:off x="838200" y="1825625"/>
            <a:ext cx="4804410" cy="4351655"/>
          </a:xfrm>
        </p:spPr>
        <p:txBody>
          <a:bodyPr>
            <a:noAutofit/>
          </a:bodyPr>
          <a:lstStyle/>
          <a:p>
            <a:pPr indent="0" algn="just">
              <a:lnSpc>
                <a:spcPct val="107000"/>
              </a:lnSpc>
              <a:spcAft>
                <a:spcPts val="800"/>
              </a:spcAft>
              <a:buNone/>
              <a:tabLst>
                <a:tab pos="3589020" algn="l"/>
              </a:tabLst>
            </a:pPr>
            <a:endParaRPr lang="en-IN" sz="900" dirty="0">
              <a:effectLst/>
              <a:latin typeface="Cambria" panose="02040503050406030204" charset="0"/>
              <a:ea typeface="Calibri" panose="020F0502020204030204" pitchFamily="34" charset="0"/>
              <a:cs typeface="Cambria" panose="02040503050406030204" charset="0"/>
            </a:endParaRPr>
          </a:p>
          <a:p>
            <a:endParaRPr lang="en-US" sz="900">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Text Transformation: </a:t>
            </a:r>
            <a:r>
              <a:rPr lang="en-IN" altLang="en-US" sz="1400">
                <a:latin typeface="Cambria" panose="02040503050406030204" charset="0"/>
                <a:cs typeface="Cambria" panose="02040503050406030204" charset="0"/>
              </a:rPr>
              <a:t>The text has been transformed into</a:t>
            </a:r>
            <a:r>
              <a:rPr lang="en-US" altLang="en-IN" sz="1400">
                <a:latin typeface="Cambria" panose="02040503050406030204" charset="0"/>
                <a:cs typeface="Cambria" panose="02040503050406030204" charset="0"/>
              </a:rPr>
              <a:t> </a:t>
            </a:r>
            <a:r>
              <a:rPr lang="en-IN" altLang="en-US" sz="1400">
                <a:latin typeface="Cambria" panose="02040503050406030204" charset="0"/>
                <a:cs typeface="Cambria" panose="02040503050406030204" charset="0"/>
              </a:rPr>
              <a:t>vector sequence using word embidding</a:t>
            </a:r>
            <a:r>
              <a:rPr lang="en-IN" altLang="en-US" sz="1800">
                <a:latin typeface="Cambria" panose="02040503050406030204" charset="0"/>
                <a:cs typeface="Cambria" panose="02040503050406030204" charset="0"/>
              </a:rPr>
              <a:t>.</a:t>
            </a:r>
            <a:endParaRPr lang="en-IN" altLang="en-US" sz="1800">
              <a:latin typeface="Cambria" panose="02040503050406030204" charset="0"/>
              <a:cs typeface="Cambria" panose="02040503050406030204" charset="0"/>
            </a:endParaRPr>
          </a:p>
          <a:p>
            <a:r>
              <a:rPr lang="en-US" sz="1600" b="1">
                <a:latin typeface="Cambria" panose="02040503050406030204" charset="0"/>
                <a:cs typeface="Cambria" panose="02040503050406030204" charset="0"/>
                <a:sym typeface="+mn-ea"/>
              </a:rPr>
              <a:t>Baseline Model for Images: </a:t>
            </a:r>
            <a:r>
              <a:rPr lang="en-US" sz="1400">
                <a:latin typeface="Cambria" panose="02040503050406030204" charset="0"/>
                <a:cs typeface="Cambria" panose="02040503050406030204" charset="0"/>
                <a:sym typeface="+mn-ea"/>
              </a:rPr>
              <a:t>A CNN architecture developed by the Visual Geometry has been used to classify the targeted image data.</a:t>
            </a:r>
            <a:endParaRPr lang="en-US" sz="14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sym typeface="+mn-ea"/>
              </a:rPr>
              <a:t>      Images were loaded into an array and changed     into a fixed shape as per VGG16 specifications</a:t>
            </a:r>
            <a:endParaRPr lang="en-US" sz="1600">
              <a:latin typeface="Cambria" panose="02040503050406030204" charset="0"/>
              <a:cs typeface="Cambria" panose="02040503050406030204" charset="0"/>
              <a:sym typeface="+mn-ea"/>
            </a:endParaRPr>
          </a:p>
          <a:p>
            <a:pPr marL="0" indent="0">
              <a:buNone/>
            </a:pPr>
            <a:endParaRPr lang="en-US" sz="1600">
              <a:latin typeface="Cambria" panose="02040503050406030204" charset="0"/>
              <a:cs typeface="Cambria" panose="02040503050406030204" charset="0"/>
              <a:sym typeface="+mn-ea"/>
            </a:endParaRPr>
          </a:p>
          <a:p>
            <a:pPr marL="0" indent="0">
              <a:buNone/>
            </a:pPr>
            <a:r>
              <a:rPr lang="en-IN" sz="16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endParaRPr lang="en-IN" sz="1600" dirty="0">
              <a:solidFill>
                <a:srgbClr val="0070C0"/>
              </a:solidFill>
              <a:effectLst/>
              <a:latin typeface="Times New Roman" panose="02020603050405020304" pitchFamily="18" charset="0"/>
              <a:ea typeface="Calibri" panose="020F0502020204030204" pitchFamily="34" charset="0"/>
              <a:sym typeface="+mn-ea"/>
            </a:endParaRPr>
          </a:p>
          <a:p>
            <a:pPr marL="0" indent="0">
              <a:buNone/>
            </a:pPr>
            <a:endParaRPr lang="en-US" sz="1600">
              <a:latin typeface="Cambria" panose="02040503050406030204" charset="0"/>
              <a:cs typeface="Cambria" panose="02040503050406030204" charset="0"/>
            </a:endParaRPr>
          </a:p>
          <a:p>
            <a:endParaRPr lang="en-IN" altLang="en-US" sz="580" b="1">
              <a:latin typeface="Cambria" panose="02040503050406030204" charset="0"/>
              <a:cs typeface="Cambria" panose="02040503050406030204" charset="0"/>
              <a:sym typeface="+mn-ea"/>
            </a:endParaRPr>
          </a:p>
          <a:p>
            <a:endParaRPr lang="en-US" sz="580">
              <a:latin typeface="Cambria" panose="02040503050406030204" charset="0"/>
              <a:cs typeface="Cambria" panose="02040503050406030204" charset="0"/>
            </a:endParaRPr>
          </a:p>
          <a:p>
            <a:pPr marL="0" indent="0">
              <a:buNone/>
            </a:pPr>
            <a:r>
              <a:rPr lang="en-US" sz="1800">
                <a:latin typeface="Cambria" panose="02040503050406030204" charset="0"/>
                <a:cs typeface="Cambria" panose="02040503050406030204" charset="0"/>
              </a:rPr>
              <a:t>    </a:t>
            </a:r>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pic>
        <p:nvPicPr>
          <p:cNvPr id="4" name="Picture 2" descr="Screenshot (54)"/>
          <p:cNvPicPr>
            <a:picLocks noGrp="1" noChangeAspect="1"/>
          </p:cNvPicPr>
          <p:nvPr>
            <p:ph sz="half" idx="2"/>
          </p:nvPr>
        </p:nvPicPr>
        <p:blipFill>
          <a:blip r:embed="rId1"/>
          <a:stretch>
            <a:fillRect/>
          </a:stretch>
        </p:blipFill>
        <p:spPr>
          <a:xfrm>
            <a:off x="5798820" y="2159000"/>
            <a:ext cx="5679440" cy="4168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b="1">
                <a:latin typeface="Cambria" panose="02040503050406030204" charset="0"/>
                <a:cs typeface="Cambria" panose="02040503050406030204" charset="0"/>
              </a:rPr>
            </a:br>
            <a:r>
              <a:rPr lang="en-US" sz="2800" b="1">
                <a:latin typeface="Cambria" panose="02040503050406030204" charset="0"/>
                <a:cs typeface="Cambria" panose="02040503050406030204" charset="0"/>
              </a:rPr>
              <a:t>Multimodal Approach:</a:t>
            </a:r>
            <a:endParaRPr lang="en-US" sz="2800" b="1">
              <a:latin typeface="Cambria" panose="02040503050406030204" charset="0"/>
              <a:cs typeface="Cambria" panose="02040503050406030204" charset="0"/>
            </a:endParaRPr>
          </a:p>
        </p:txBody>
      </p:sp>
      <p:sp>
        <p:nvSpPr>
          <p:cNvPr id="3" name="Content Placeholder 2"/>
          <p:cNvSpPr>
            <a:spLocks noGrp="1"/>
          </p:cNvSpPr>
          <p:nvPr>
            <p:ph sz="half" idx="1"/>
          </p:nvPr>
        </p:nvSpPr>
        <p:spPr>
          <a:xfrm>
            <a:off x="838200" y="1603375"/>
            <a:ext cx="4819650" cy="4406900"/>
          </a:xfrm>
        </p:spPr>
        <p:txBody>
          <a:bodyPr>
            <a:normAutofit fontScale="90000"/>
          </a:bodyPr>
          <a:lstStyle/>
          <a:p>
            <a:r>
              <a:rPr lang="en-US" sz="1400">
                <a:latin typeface="Cambria" panose="02040503050406030204" charset="0"/>
                <a:cs typeface="Cambria" panose="02040503050406030204" charset="0"/>
              </a:rPr>
              <a:t>”</a:t>
            </a:r>
            <a:r>
              <a:rPr lang="en-US" sz="1600">
                <a:latin typeface="Cambria" panose="02040503050406030204" charset="0"/>
                <a:cs typeface="Cambria" panose="02040503050406030204" charset="0"/>
              </a:rPr>
              <a:t>Early Fusion Approach”is used.</a:t>
            </a:r>
            <a:endParaRPr lang="en-US" sz="1600">
              <a:latin typeface="Cambria" panose="02040503050406030204" charset="0"/>
              <a:cs typeface="Cambria" panose="02040503050406030204" charset="0"/>
            </a:endParaRPr>
          </a:p>
          <a:p>
            <a:r>
              <a:rPr lang="en-IN" altLang="en-US" sz="1600">
                <a:latin typeface="Cambria" panose="02040503050406030204" charset="0"/>
                <a:cs typeface="Cambria" panose="02040503050406030204" charset="0"/>
              </a:rPr>
              <a:t>I</a:t>
            </a:r>
            <a:r>
              <a:rPr lang="en-US" sz="1600">
                <a:latin typeface="Cambria" panose="02040503050406030204" charset="0"/>
                <a:cs typeface="Cambria" panose="02040503050406030204" charset="0"/>
              </a:rPr>
              <a:t>n an embedding, words are represented by dense vectors where a vector represents the projection of the word into a continuous vector space.</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 new vector has been formed by the concatenation of both modalities which represents a meme as a whole and hence can be used for classification.</a:t>
            </a:r>
            <a:endParaRPr lang="en-US" sz="1600">
              <a:latin typeface="Cambria" panose="02040503050406030204" charset="0"/>
              <a:cs typeface="Cambria" panose="02040503050406030204" charset="0"/>
            </a:endParaRPr>
          </a:p>
          <a:p>
            <a:r>
              <a:rPr lang="en-US" sz="1600">
                <a:sym typeface="+mn-ea"/>
              </a:rPr>
              <a:t> On the one hand, pre-trained VGG16 on the ImageNet dataset has been used for images, while GloVe has been used to represent word embeddings.</a:t>
            </a:r>
            <a:endParaRPr lang="en-US" sz="1600"/>
          </a:p>
          <a:p>
            <a:r>
              <a:rPr lang="en-IN" altLang="en-US" sz="1600">
                <a:sym typeface="+mn-ea"/>
              </a:rPr>
              <a:t>T</a:t>
            </a:r>
            <a:r>
              <a:rPr lang="en-US" sz="1600">
                <a:sym typeface="+mn-ea"/>
              </a:rPr>
              <a:t>he inclusion of more training data will help us to understand it. For automatic evaluation of a meme, we need text as the different modality. This text is often embedded on the meme.</a:t>
            </a:r>
            <a:endParaRPr lang="en-US" sz="1600"/>
          </a:p>
          <a:p>
            <a:r>
              <a:rPr lang="en-US" sz="1600">
                <a:sym typeface="+mn-ea"/>
              </a:rPr>
              <a:t>Hence to capture the embedded text, we can use OCR techniques </a:t>
            </a:r>
            <a:r>
              <a:rPr lang="en-IN" altLang="en-US" sz="1600">
                <a:sym typeface="+mn-ea"/>
              </a:rPr>
              <a:t>instead of word embedding to improve the performance.</a:t>
            </a:r>
            <a:endParaRPr lang="en-US" sz="1600"/>
          </a:p>
          <a:p>
            <a:pPr marL="0" indent="0">
              <a:buNone/>
            </a:pPr>
            <a:endParaRPr lang="en-US" sz="16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sp>
        <p:nvSpPr>
          <p:cNvPr id="4" name="Content Placeholder 3"/>
          <p:cNvSpPr>
            <a:spLocks noGrp="1"/>
          </p:cNvSpPr>
          <p:nvPr>
            <p:ph sz="half" idx="2"/>
          </p:nvPr>
        </p:nvSpPr>
        <p:spPr>
          <a:xfrm>
            <a:off x="6172200" y="1825625"/>
            <a:ext cx="5181600" cy="5032375"/>
          </a:xfrm>
        </p:spPr>
        <p:txBody>
          <a:bodyPr/>
          <a:lstStyle/>
          <a:p>
            <a:r>
              <a:rPr lang="en-IN" altLang="en-US"/>
              <a:t>.</a:t>
            </a:r>
            <a:endParaRPr lang="en-IN" altLang="en-US"/>
          </a:p>
        </p:txBody>
      </p:sp>
      <p:pic>
        <p:nvPicPr>
          <p:cNvPr id="5" name="Picture 1" descr="Screenshot (50)"/>
          <p:cNvPicPr>
            <a:picLocks noChangeAspect="1"/>
          </p:cNvPicPr>
          <p:nvPr/>
        </p:nvPicPr>
        <p:blipFill>
          <a:blip r:embed="rId1"/>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 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		</a:t>
            </a:r>
            <a:r>
              <a:rPr lang="en-US" sz="1800">
                <a:latin typeface="Cambria" panose="02040503050406030204" charset="0"/>
                <a:cs typeface="Cambria" panose="02040503050406030204" charset="0"/>
              </a:rPr>
              <a:t>Yuval Nirkin   Assaf Rabinowitz   Yoni Solel</a:t>
            </a:r>
            <a:endParaRPr lang="en-US" sz="1800">
              <a:latin typeface="Cambria" panose="02040503050406030204" charset="0"/>
              <a:cs typeface="Cambria" panose="02040503050406030204" charset="0"/>
            </a:endParaRPr>
          </a:p>
        </p:txBody>
      </p:sp>
      <p:sp>
        <p:nvSpPr>
          <p:cNvPr id="3" name="Content Placeholder 2"/>
          <p:cNvSpPr>
            <a:spLocks noGrp="1"/>
          </p:cNvSpPr>
          <p:nvPr>
            <p:ph idx="1"/>
          </p:nvPr>
        </p:nvSpPr>
        <p:spPr/>
        <p:txBody>
          <a:bodyPr>
            <a:normAutofit lnSpcReduction="20000"/>
          </a:bodyPr>
          <a:lstStyle/>
          <a:p>
            <a:pPr marL="0" indent="0">
              <a:buNone/>
            </a:pPr>
            <a:r>
              <a:rPr lang="en-US" sz="2000">
                <a:latin typeface="Cambria" panose="02040503050406030204" charset="0"/>
                <a:cs typeface="Cambria" panose="02040503050406030204" charset="0"/>
              </a:rPr>
              <a:t>Data Processing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Text embedding :SBERT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endParaRPr lang="en-US" sz="14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Image Embedding: MobileNetV3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Hypernetworks</a:t>
            </a:r>
            <a:endParaRPr lang="en-US" sz="16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Inital approach</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Extracting text and image features like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endParaRPr lang="en-US" sz="1400">
              <a:latin typeface="Cambria" panose="02040503050406030204" charset="0"/>
              <a:cs typeface="Cambria" panose="02040503050406030204" charset="0"/>
            </a:endParaRPr>
          </a:p>
          <a:p>
            <a:r>
              <a:rPr lang="en-US" sz="2000">
                <a:latin typeface="Cambria" panose="02040503050406030204" charset="0"/>
                <a:cs typeface="Cambria" panose="02040503050406030204" charset="0"/>
              </a:rPr>
              <a:t>  </a:t>
            </a:r>
            <a:r>
              <a:rPr lang="en-US" sz="1600">
                <a:latin typeface="Cambria" panose="02040503050406030204" charset="0"/>
                <a:cs typeface="Cambria" panose="02040503050406030204" charset="0"/>
              </a:rPr>
              <a:t>Two separate classifiers using the extracted features:</a:t>
            </a:r>
            <a:endParaRPr lang="en-US" sz="2000">
              <a:latin typeface="Cambria" panose="02040503050406030204" charset="0"/>
              <a:cs typeface="Cambria" panose="02040503050406030204" charset="0"/>
            </a:endParaRP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a:t>
            </a:r>
            <a:r>
              <a:rPr lang="en-US" sz="1400">
                <a:latin typeface="Cambria" panose="02040503050406030204" charset="0"/>
                <a:cs typeface="Cambria" panose="02040503050406030204" charset="0"/>
              </a:rPr>
              <a:t> SVM classifier</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endParaRPr lang="en-US" sz="1250">
              <a:latin typeface="Cambria" panose="02040503050406030204" charset="0"/>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1447800"/>
            <a:ext cx="2690495" cy="605155"/>
          </a:xfrm>
        </p:spPr>
        <p:txBody>
          <a:bodyPr/>
          <a:lstStyle/>
          <a:p>
            <a:r>
              <a:rPr lang="en-US" sz="2000">
                <a:latin typeface="Cambria" panose="02040503050406030204" charset="0"/>
                <a:cs typeface="Cambria" panose="02040503050406030204" charset="0"/>
              </a:rPr>
              <a:t>Model Description</a:t>
            </a:r>
            <a:endParaRPr lang="en-US" sz="2000">
              <a:latin typeface="Cambria" panose="02040503050406030204" charset="0"/>
              <a:cs typeface="Cambria" panose="02040503050406030204" charset="0"/>
            </a:endParaRP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endParaRPr lang="en-US" sz="14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The hypernetwork is a network that predicts the weights of another larger  network.</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endParaRPr lang="en-US" sz="1600" b="1">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endParaRPr lang="en-US" sz="1400">
              <a:latin typeface="Cambria" panose="02040503050406030204" charset="0"/>
              <a:cs typeface="Cambria" panose="02040503050406030204" charset="0"/>
            </a:endParaRP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1"/>
          <a:stretch>
            <a:fillRect/>
          </a:stretch>
        </p:blipFill>
        <p:spPr>
          <a:xfrm>
            <a:off x="3528695" y="1338580"/>
            <a:ext cx="5102860" cy="2677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11413490" cy="5694680"/>
          </a:xfrm>
        </p:spPr>
        <p:txBody>
          <a:bodyPr>
            <a:normAutofit lnSpcReduction="10000"/>
          </a:bodyPr>
          <a:lstStyle/>
          <a:p>
            <a:pPr marL="0" indent="0">
              <a:buNone/>
            </a:pPr>
            <a:endParaRPr lang="en-US" sz="20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language model is pretrained on Wikipedia [12] and its weights remain frozen for the entire training process.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All images are resized and padded to a resolution of 800x800, and randomly horizontally flipped with probability 0.5.</a:t>
            </a:r>
            <a:endParaRPr lang="en-US" sz="1600">
              <a:latin typeface="Cambria" panose="02040503050406030204" charset="0"/>
              <a:cs typeface="Cambria" panose="02040503050406030204" charset="0"/>
            </a:endParaRP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Using the complete model as described in the previous section the  AUC score acheived is 0.6707.</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Attention mechanism can be utilized to allow the network to only focus on the important parts of the image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endParaRPr lang="en-US" sz="16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endPar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latin typeface="Cambria" panose="02040503050406030204" charset="0"/>
                <a:cs typeface="Cambria" panose="02040503050406030204" charset="0"/>
              </a:rPr>
              <a:t>Just a joke? A Social impact of Internet </a:t>
            </a:r>
            <a:r>
              <a:rPr lang="en-US" sz="3600" b="1" dirty="0" smtClean="0">
                <a:latin typeface="Cambria" panose="02040503050406030204" charset="0"/>
                <a:cs typeface="Cambria" panose="02040503050406030204" charset="0"/>
              </a:rPr>
              <a:t>memes</a:t>
            </a:r>
            <a:endParaRPr lang="en-IN" sz="3600" b="1" dirty="0">
              <a:latin typeface="Cambria" panose="02040503050406030204" charset="0"/>
              <a:cs typeface="Cambria" panose="02040503050406030204" charset="0"/>
            </a:endParaRPr>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latin typeface="Cambria" panose="02040503050406030204" charset="0"/>
                <a:cs typeface="Cambria" panose="02040503050406030204" charset="0"/>
              </a:rPr>
              <a:t>Source: </a:t>
            </a:r>
            <a:r>
              <a:rPr lang="en-US" sz="1400" dirty="0">
                <a:latin typeface="Cambria" panose="02040503050406030204" charset="0"/>
                <a:cs typeface="Cambria" panose="02040503050406030204" charset="0"/>
                <a:hlinkClick r:id="rId1"/>
              </a:rPr>
              <a:t>https://www.researchgate.net/publication/341738736_Just_a_Joke_The_Social_Impact_of_Internet_Memes</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Date of publish: April,2020</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Highlights:</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term 'meme' was coined by Richard Dawkins in 1976 to describe small  units of culture that spread from person to person by copying or imitation”.</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Whitney Phillips's This Is Why We Can't Have Nice Things is a book about the complexities of online communities, hate, and freedom of speech. Phillips discusses the act of Internet “trolling” – pranking, unsuspecting targets for personal entertainment.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 The Internet allows people to become both authors and consumers with extreme ease.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ability to publish anything, unfiltered, has generated an interesting tapestry of content. Any person with Internet access can post their thoughts online.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“[Digital media] make it possible for the first time in history to produce, edit, process, store, copy, distribute, and retrieve knowledge [using a single] technical medium.”9 With these new advantages, the meme found a space to thrive: the Internet.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IN" sz="1400" dirty="0">
                <a:latin typeface="Cambria" panose="02040503050406030204" charset="0"/>
                <a:cs typeface="Cambria" panose="02040503050406030204" charset="0"/>
              </a:rPr>
              <a:t>Memes to Process Trauma.</a:t>
            </a:r>
            <a:endParaRPr lang="en-US" sz="14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IN" sz="1200" dirty="0">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Problem Statement </a:t>
            </a: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endParaRPr lang="en-IN" sz="3600" b="1" dirty="0">
              <a:latin typeface="Cambria" panose="02040503050406030204" charset="0"/>
              <a:cs typeface="Cambria" panose="02040503050406030204" charset="0"/>
            </a:endParaRPr>
          </a:p>
        </p:txBody>
      </p:sp>
      <p:sp>
        <p:nvSpPr>
          <p:cNvPr id="3" name="Content Placeholder 2"/>
          <p:cNvSpPr>
            <a:spLocks noGrp="1"/>
          </p:cNvSpPr>
          <p:nvPr>
            <p:ph sz="half" idx="1"/>
          </p:nvPr>
        </p:nvSpPr>
        <p:spPr/>
        <p:txBody>
          <a:bodyPr/>
          <a:lstStyle/>
          <a:p>
            <a:pPr marL="0" indent="0">
              <a:buNone/>
            </a:pPr>
            <a:endParaRPr lang="en-US" dirty="0" smtClean="0">
              <a:latin typeface="Cambria" panose="02040503050406030204" charset="0"/>
              <a:cs typeface="Cambria" panose="02040503050406030204" charset="0"/>
            </a:endParaRPr>
          </a:p>
          <a:p>
            <a:pPr>
              <a:buNone/>
            </a:pPr>
            <a:r>
              <a:rPr lang="en-US" dirty="0" smtClean="0">
                <a:latin typeface="Cambria" panose="02040503050406030204" charset="0"/>
                <a:cs typeface="Cambria" panose="02040503050406030204" charset="0"/>
              </a:rPr>
              <a:t>     Non </a:t>
            </a:r>
            <a:r>
              <a:rPr lang="en-US" dirty="0">
                <a:latin typeface="Cambria" panose="02040503050406030204" charset="0"/>
                <a:cs typeface="Cambria" panose="02040503050406030204" charset="0"/>
              </a:rPr>
              <a:t>Hateful Memes</a:t>
            </a:r>
            <a:endParaRPr lang="en-US" dirty="0">
              <a:latin typeface="Cambria" panose="02040503050406030204" charset="0"/>
              <a:cs typeface="Cambria" panose="02040503050406030204" charset="0"/>
            </a:endParaRPr>
          </a:p>
          <a:p>
            <a:endParaRPr lang="en-IN" dirty="0">
              <a:latin typeface="Cambria" panose="02040503050406030204" charset="0"/>
              <a:cs typeface="Cambria" panose="02040503050406030204" charset="0"/>
            </a:endParaRPr>
          </a:p>
        </p:txBody>
      </p:sp>
      <p:pic>
        <p:nvPicPr>
          <p:cNvPr id="4" name="Picture 3" descr="meme1.jpg"/>
          <p:cNvPicPr>
            <a:picLocks noChangeAspect="1"/>
          </p:cNvPicPr>
          <p:nvPr/>
        </p:nvPicPr>
        <p:blipFill>
          <a:blip r:embed="rId1"/>
          <a:stretch>
            <a:fillRect/>
          </a:stretch>
        </p:blipFill>
        <p:spPr>
          <a:xfrm>
            <a:off x="1125220" y="3032125"/>
            <a:ext cx="3728085" cy="3449320"/>
          </a:xfrm>
          <a:prstGeom prst="rect">
            <a:avLst/>
          </a:prstGeom>
        </p:spPr>
      </p:pic>
      <p:sp>
        <p:nvSpPr>
          <p:cNvPr id="7" name="TextBox 6"/>
          <p:cNvSpPr txBox="1"/>
          <p:nvPr/>
        </p:nvSpPr>
        <p:spPr>
          <a:xfrm>
            <a:off x="7334200" y="2008211"/>
            <a:ext cx="2743201" cy="829945"/>
          </a:xfrm>
          <a:prstGeom prst="rect">
            <a:avLst/>
          </a:prstGeom>
          <a:noFill/>
        </p:spPr>
        <p:txBody>
          <a:bodyPr wrap="square" rtlCol="0">
            <a:spAutoFit/>
          </a:bodyPr>
          <a:lstStyle/>
          <a:p>
            <a:endParaRPr lang="en-US" sz="2000" dirty="0" smtClean="0">
              <a:latin typeface="Cambria" panose="02040503050406030204" charset="0"/>
              <a:cs typeface="Cambria" panose="02040503050406030204" charset="0"/>
            </a:endParaRPr>
          </a:p>
          <a:p>
            <a:r>
              <a:rPr lang="en-US" sz="2800" dirty="0" smtClean="0">
                <a:latin typeface="Cambria" panose="02040503050406030204" charset="0"/>
                <a:cs typeface="Cambria" panose="02040503050406030204" charset="0"/>
              </a:rPr>
              <a:t>Hateful </a:t>
            </a:r>
            <a:r>
              <a:rPr lang="en-US" sz="2800" dirty="0">
                <a:latin typeface="Cambria" panose="02040503050406030204" charset="0"/>
                <a:cs typeface="Cambria" panose="02040503050406030204" charset="0"/>
              </a:rPr>
              <a:t>Memes</a:t>
            </a:r>
            <a:endParaRPr lang="en-IN" sz="2800" dirty="0">
              <a:latin typeface="Cambria" panose="02040503050406030204" charset="0"/>
              <a:cs typeface="Cambria" panose="02040503050406030204" charset="0"/>
            </a:endParaRPr>
          </a:p>
        </p:txBody>
      </p:sp>
      <p:sp>
        <p:nvSpPr>
          <p:cNvPr id="8" name="TextBox 7"/>
          <p:cNvSpPr txBox="1"/>
          <p:nvPr/>
        </p:nvSpPr>
        <p:spPr>
          <a:xfrm>
            <a:off x="5043121" y="3611149"/>
            <a:ext cx="914400" cy="398780"/>
          </a:xfrm>
          <a:prstGeom prst="rect">
            <a:avLst/>
          </a:prstGeom>
          <a:noFill/>
        </p:spPr>
        <p:txBody>
          <a:bodyPr wrap="square" rtlCol="0">
            <a:spAutoFit/>
          </a:bodyPr>
          <a:lstStyle/>
          <a:p>
            <a:r>
              <a:rPr lang="en-US" sz="2000" dirty="0" smtClean="0"/>
              <a:t>     </a:t>
            </a:r>
            <a:r>
              <a:rPr lang="en-US" sz="2000" dirty="0" err="1" smtClean="0"/>
              <a:t>vs</a:t>
            </a:r>
            <a:endParaRPr lang="en-IN" sz="2000" dirty="0"/>
          </a:p>
        </p:txBody>
      </p:sp>
      <p:sp>
        <p:nvSpPr>
          <p:cNvPr id="9" name="Rectangle 8"/>
          <p:cNvSpPr/>
          <p:nvPr/>
        </p:nvSpPr>
        <p:spPr>
          <a:xfrm>
            <a:off x="239150" y="1110859"/>
            <a:ext cx="10592971" cy="953135"/>
          </a:xfrm>
          <a:prstGeom prst="rect">
            <a:avLst/>
          </a:prstGeom>
        </p:spPr>
        <p:txBody>
          <a:bodyPr wrap="square">
            <a:spAutoFit/>
          </a:bodyPr>
          <a:lstStyle/>
          <a:p>
            <a:pPr algn="r"/>
            <a:r>
              <a:rPr lang="en-US" sz="1400" dirty="0" smtClean="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br>
              <a:rPr lang="en-US" sz="1400" dirty="0" smtClean="0">
                <a:latin typeface="Cambria" panose="02040503050406030204" charset="0"/>
                <a:cs typeface="Cambria" panose="02040503050406030204" charset="0"/>
              </a:rPr>
            </a:br>
            <a:r>
              <a:rPr lang="en-US" sz="1400" dirty="0" smtClean="0">
                <a:latin typeface="Cambria" panose="02040503050406030204" charset="0"/>
                <a:cs typeface="Cambria" panose="02040503050406030204" charset="0"/>
              </a:rPr>
              <a:t>            Given a meme image file, and a string representing the text in the meme image, our trained model should output the probability that the meme is hateful, where a meme would be classified as hateful if this probability is larger than 0.5.</a:t>
            </a:r>
            <a:endParaRPr lang="en-US" sz="1400" dirty="0" smtClean="0">
              <a:latin typeface="Cambria" panose="02040503050406030204" charset="0"/>
              <a:cs typeface="Cambria" panose="02040503050406030204" charset="0"/>
            </a:endParaRPr>
          </a:p>
        </p:txBody>
      </p:sp>
      <p:pic>
        <p:nvPicPr>
          <p:cNvPr id="13" name="Content Placeholder 12" descr="02891"/>
          <p:cNvPicPr>
            <a:picLocks noChangeAspect="1"/>
          </p:cNvPicPr>
          <p:nvPr>
            <p:ph sz="half" idx="2"/>
          </p:nvPr>
        </p:nvPicPr>
        <p:blipFill>
          <a:blip r:embed="rId2"/>
          <a:stretch>
            <a:fillRect/>
          </a:stretch>
        </p:blipFill>
        <p:spPr>
          <a:xfrm>
            <a:off x="6172200" y="3059430"/>
            <a:ext cx="5181600" cy="3448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957" y="924462"/>
            <a:ext cx="2998470" cy="645160"/>
          </a:xfrm>
          <a:prstGeom prst="rect">
            <a:avLst/>
          </a:prstGeom>
          <a:noFill/>
        </p:spPr>
        <p:txBody>
          <a:bodyPr wrap="none" rtlCol="0">
            <a:spAutoFit/>
          </a:bodyPr>
          <a:lstStyle/>
          <a:p>
            <a:r>
              <a:rPr lang="en-US" sz="3600" dirty="0">
                <a:latin typeface="Cambria" panose="02040503050406030204" charset="0"/>
                <a:cs typeface="Cambria" panose="02040503050406030204" charset="0"/>
              </a:rPr>
              <a:t>Rise of memes</a:t>
            </a:r>
            <a:endParaRPr lang="en-IN" sz="3600" dirty="0">
              <a:latin typeface="Cambria" panose="02040503050406030204" charset="0"/>
              <a:cs typeface="Cambria" panose="02040503050406030204" charset="0"/>
            </a:endParaRPr>
          </a:p>
        </p:txBody>
      </p:sp>
      <p:pic>
        <p:nvPicPr>
          <p:cNvPr id="3" name="Picture 2" descr="meme2.png"/>
          <p:cNvPicPr>
            <a:picLocks noChangeAspect="1"/>
          </p:cNvPicPr>
          <p:nvPr/>
        </p:nvPicPr>
        <p:blipFill>
          <a:blip r:embed="rId1"/>
          <a:stretch>
            <a:fillRect/>
          </a:stretch>
        </p:blipFill>
        <p:spPr>
          <a:xfrm>
            <a:off x="2410460" y="1755140"/>
            <a:ext cx="7062470" cy="3347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083" y="-1"/>
            <a:ext cx="11788726" cy="5015865"/>
          </a:xfrm>
          <a:prstGeom prst="rect">
            <a:avLst/>
          </a:prstGeom>
          <a:noFill/>
        </p:spPr>
        <p:txBody>
          <a:bodyPr wrap="square" rtlCol="0">
            <a:spAutoFit/>
          </a:bodyPr>
          <a:lstStyle/>
          <a:p>
            <a:endParaRPr lang="en-IN" altLang="en-US" sz="2800" b="1" dirty="0">
              <a:latin typeface="Cambria" panose="02040503050406030204" charset="0"/>
              <a:cs typeface="Cambria" panose="02040503050406030204" charset="0"/>
            </a:endParaRPr>
          </a:p>
          <a:p>
            <a:r>
              <a:rPr lang="en-IN" altLang="en-US" sz="2800" b="1" dirty="0">
                <a:latin typeface="Cambria" panose="02040503050406030204" charset="0"/>
                <a:cs typeface="Cambria" panose="02040503050406030204" charset="0"/>
              </a:rPr>
              <a:t>Data sets </a:t>
            </a:r>
            <a:endParaRPr lang="en-IN" altLang="en-US" sz="2800" b="1" dirty="0">
              <a:latin typeface="Cambria" panose="02040503050406030204" charset="0"/>
              <a:cs typeface="Cambria" panose="02040503050406030204" charset="0"/>
            </a:endParaRPr>
          </a:p>
          <a:p>
            <a:endParaRPr lang="en-IN" altLang="en-US" sz="2800" b="1" dirty="0">
              <a:latin typeface="Cambria" panose="02040503050406030204" charset="0"/>
              <a:cs typeface="Cambria" panose="02040503050406030204" charset="0"/>
            </a:endParaRPr>
          </a:p>
          <a:p>
            <a:pPr marL="457200" indent="-457200">
              <a:buAutoNum type="arabicPeriod"/>
            </a:pPr>
            <a:r>
              <a:rPr lang="en-IN" altLang="en-US" sz="1400" dirty="0">
                <a:latin typeface="Cambria" panose="02040503050406030204" charset="0"/>
                <a:cs typeface="Cambria" panose="02040503050406030204" charset="0"/>
              </a:rPr>
              <a:t>Meme generator</a:t>
            </a:r>
            <a:endParaRPr lang="en-IN" altLang="en-US" sz="1400" dirty="0">
              <a:latin typeface="Cambria" panose="02040503050406030204" charset="0"/>
              <a:cs typeface="Cambria" panose="02040503050406030204" charset="0"/>
            </a:endParaRPr>
          </a:p>
          <a:p>
            <a:pPr marL="457200" indent="-457200">
              <a:buAutoNum type="arabicPeriod"/>
            </a:pPr>
            <a:endParaRPr lang="en-IN" altLang="en-US" sz="2000" dirty="0">
              <a:latin typeface="Cambria" panose="02040503050406030204" charset="0"/>
              <a:cs typeface="Cambria" panose="02040503050406030204" charset="0"/>
            </a:endParaRPr>
          </a:p>
          <a:p>
            <a:pPr marL="514350" indent="-514350">
              <a:buFont typeface="+mj-lt"/>
              <a:buAutoNum type="arabicPeriod"/>
            </a:pPr>
            <a:endParaRPr lang="en-IN" altLang="en-US" sz="2800" dirty="0">
              <a:latin typeface="Cambria" panose="02040503050406030204" charset="0"/>
              <a:cs typeface="Cambria" panose="02040503050406030204" charset="0"/>
            </a:endParaRPr>
          </a:p>
          <a:p>
            <a:pPr marL="514350" indent="-514350">
              <a:buAutoNum type="arabicPeriod"/>
            </a:pPr>
            <a:endParaRPr lang="en-IN" altLang="en-US" sz="2800" dirty="0">
              <a:latin typeface="Cambria" panose="02040503050406030204" charset="0"/>
              <a:cs typeface="Cambria" panose="02040503050406030204" charset="0"/>
            </a:endParaRPr>
          </a:p>
          <a:p>
            <a:pPr marL="457200" indent="-457200">
              <a:buAutoNum type="arabicPeriod"/>
            </a:pPr>
            <a:r>
              <a:rPr lang="en-US" sz="1400" dirty="0" err="1" smtClean="0">
                <a:latin typeface="Cambria" panose="02040503050406030204" charset="0"/>
                <a:cs typeface="Cambria" panose="02040503050406030204" charset="0"/>
              </a:rPr>
              <a:t>Flickr</a:t>
            </a:r>
            <a:r>
              <a:rPr lang="en-US" sz="1400" dirty="0" smtClean="0">
                <a:latin typeface="Cambria" panose="02040503050406030204" charset="0"/>
                <a:cs typeface="Cambria" panose="02040503050406030204" charset="0"/>
              </a:rPr>
              <a:t> images</a:t>
            </a:r>
            <a:br>
              <a:rPr lang="en-US" sz="2000" dirty="0" smtClean="0">
                <a:latin typeface="Cambria" panose="02040503050406030204" charset="0"/>
                <a:cs typeface="Cambria" panose="02040503050406030204" charset="0"/>
              </a:rPr>
            </a:br>
            <a:r>
              <a:rPr lang="en-US" sz="2000" dirty="0" smtClean="0">
                <a:latin typeface="Cambria" panose="02040503050406030204" charset="0"/>
                <a:cs typeface="Cambria" panose="02040503050406030204" charset="0"/>
              </a:rPr>
              <a:t>        </a:t>
            </a:r>
            <a:r>
              <a:rPr lang="en-US" sz="1400" dirty="0" smtClean="0">
                <a:latin typeface="Cambria" panose="02040503050406030204" charset="0"/>
                <a:cs typeface="Cambria" panose="02040503050406030204" charset="0"/>
                <a:hlinkClick r:id="rId1"/>
              </a:rPr>
              <a:t>http://graphics.cs.cmu.edu/projects/im2gps/flickr_code.html</a:t>
            </a:r>
            <a:endParaRPr lang="en-US" sz="1400" dirty="0" smtClean="0">
              <a:latin typeface="Cambria" panose="02040503050406030204" charset="0"/>
              <a:cs typeface="Cambria" panose="02040503050406030204" charset="0"/>
              <a:hlinkClick r:id="rId1"/>
            </a:endParaRPr>
          </a:p>
          <a:p>
            <a:pPr marL="457200" indent="-457200">
              <a:buAutoNum type="arabicPeriod"/>
            </a:pPr>
            <a:endParaRPr lang="en-US" sz="1400" dirty="0" smtClean="0">
              <a:latin typeface="Cambria" panose="02040503050406030204" charset="0"/>
              <a:cs typeface="Cambria" panose="02040503050406030204" charset="0"/>
              <a:hlinkClick r:id="rId1"/>
            </a:endParaRPr>
          </a:p>
          <a:p>
            <a:pPr marL="457200" indent="-457200">
              <a:buAutoNum type="arabicPeriod"/>
            </a:pPr>
            <a:r>
              <a:rPr lang="en-US" sz="1400" dirty="0" smtClean="0">
                <a:latin typeface="Cambria" panose="02040503050406030204" charset="0"/>
                <a:cs typeface="Cambria" panose="02040503050406030204" charset="0"/>
              </a:rPr>
              <a:t>Reference: Gomez, R., </a:t>
            </a:r>
            <a:r>
              <a:rPr lang="en-US" sz="1400" dirty="0" err="1" smtClean="0">
                <a:latin typeface="Cambria" panose="02040503050406030204" charset="0"/>
                <a:cs typeface="Cambria" panose="02040503050406030204" charset="0"/>
              </a:rPr>
              <a:t>Gibert</a:t>
            </a:r>
            <a:r>
              <a:rPr lang="en-US" sz="1400" dirty="0" smtClean="0">
                <a:latin typeface="Cambria" panose="02040503050406030204" charset="0"/>
                <a:cs typeface="Cambria" panose="02040503050406030204" charset="0"/>
              </a:rPr>
              <a:t>, J., Gomez, L. and </a:t>
            </a:r>
            <a:r>
              <a:rPr lang="en-US" sz="1400" dirty="0" err="1" smtClean="0">
                <a:latin typeface="Cambria" panose="02040503050406030204" charset="0"/>
                <a:cs typeface="Cambria" panose="02040503050406030204" charset="0"/>
              </a:rPr>
              <a:t>Karatzas</a:t>
            </a:r>
            <a:r>
              <a:rPr lang="en-US" sz="1400" dirty="0" smtClean="0">
                <a:latin typeface="Cambria" panose="02040503050406030204" charset="0"/>
                <a:cs typeface="Cambria" panose="02040503050406030204" charset="0"/>
              </a:rPr>
              <a:t>, D., 2019. Exploring Hate Speech Detection in Multimodal Publications. </a:t>
            </a:r>
            <a:r>
              <a:rPr lang="en-US" sz="1400" dirty="0" err="1" smtClean="0">
                <a:latin typeface="Cambria" panose="02040503050406030204" charset="0"/>
                <a:cs typeface="Cambria" panose="02040503050406030204" charset="0"/>
              </a:rPr>
              <a:t>ArXiv</a:t>
            </a:r>
            <a:r>
              <a:rPr lang="en-US" sz="1400" dirty="0" smtClean="0">
                <a:latin typeface="Cambria" panose="02040503050406030204" charset="0"/>
                <a:cs typeface="Cambria" panose="02040503050406030204" charset="0"/>
              </a:rPr>
              <a:t>.</a:t>
            </a:r>
            <a:endParaRPr lang="en-US" sz="1400" dirty="0" smtClean="0">
              <a:latin typeface="Cambria" panose="02040503050406030204" charset="0"/>
              <a:cs typeface="Cambria" panose="02040503050406030204" charset="0"/>
            </a:endParaRPr>
          </a:p>
          <a:p>
            <a:pPr indent="0" algn="l">
              <a:buNone/>
            </a:pPr>
            <a:r>
              <a:rPr lang="en-US" sz="2000" dirty="0" smtClean="0">
                <a:latin typeface="Cambria" panose="02040503050406030204" charset="0"/>
                <a:cs typeface="Cambria" panose="02040503050406030204" charset="0"/>
              </a:rPr>
              <a:t>               </a:t>
            </a:r>
            <a:r>
              <a:rPr lang="en-US" dirty="0" smtClean="0">
                <a:latin typeface="Cambria" panose="02040503050406030204" charset="0"/>
                <a:cs typeface="Cambria" panose="02040503050406030204" charset="0"/>
              </a:rPr>
              <a:t> </a:t>
            </a:r>
            <a:r>
              <a:rPr lang="en-US" sz="1200" dirty="0" smtClean="0">
                <a:latin typeface="Cambria" panose="02040503050406030204" charset="0"/>
                <a:cs typeface="Cambria" panose="02040503050406030204" charset="0"/>
              </a:rPr>
              <a:t>Dataset </a:t>
            </a:r>
            <a:r>
              <a:rPr lang="en-US" sz="1200" dirty="0" err="1" smtClean="0">
                <a:latin typeface="Cambria" panose="02040503050406030204" charset="0"/>
                <a:cs typeface="Cambria" panose="02040503050406030204" charset="0"/>
              </a:rPr>
              <a:t>containsLabels</a:t>
            </a:r>
            <a:r>
              <a:rPr lang="en-US" sz="1200" dirty="0" smtClean="0">
                <a:latin typeface="Cambria" panose="02040503050406030204" charset="0"/>
                <a:cs typeface="Cambria" panose="02040503050406030204" charset="0"/>
              </a:rPr>
              <a:t>(0-NotHate,1 -Racist, 2- Sexist,3 - Homophobe,4 - Religion, 5 –Other Hate), Text                    	                                                                                                                                         	extracted from the images using OCR, Contain the tweets IDs used in the 3 splits</a:t>
            </a:r>
            <a:endParaRPr lang="en-US" sz="1200" dirty="0" smtClean="0">
              <a:latin typeface="Cambria" panose="02040503050406030204" charset="0"/>
              <a:cs typeface="Cambria" panose="02040503050406030204" charset="0"/>
            </a:endParaRPr>
          </a:p>
          <a:p>
            <a:pPr indent="0" algn="l">
              <a:buNone/>
            </a:pPr>
            <a:r>
              <a:rPr lang="en-US" sz="1200" dirty="0" smtClean="0">
                <a:latin typeface="Cambria" panose="02040503050406030204" charset="0"/>
                <a:cs typeface="Cambria" panose="02040503050406030204" charset="0"/>
                <a:sym typeface="+mn-ea"/>
              </a:rPr>
              <a:t>                           </a:t>
            </a:r>
            <a:r>
              <a:rPr lang="en-US" sz="1200" dirty="0" smtClean="0">
                <a:latin typeface="Cambria" panose="02040503050406030204" charset="0"/>
                <a:cs typeface="Cambria" panose="02040503050406030204" charset="0"/>
                <a:sym typeface="+mn-ea"/>
                <a:hlinkClick r:id="rId2"/>
              </a:rPr>
              <a:t>https://drive.google.com/file/d/1S9mMhZFkntNnYdO-1dZXwF_8XIiFcmlF/view</a:t>
            </a:r>
            <a:endParaRPr lang="en-US" sz="1200" dirty="0" smtClean="0">
              <a:latin typeface="Cambria" panose="02040503050406030204" charset="0"/>
              <a:cs typeface="Cambria" panose="02040503050406030204" charset="0"/>
              <a:sym typeface="+mn-ea"/>
              <a:hlinkClick r:id="rId2"/>
            </a:endParaRPr>
          </a:p>
          <a:p>
            <a:pPr marL="457200" indent="-457200" algn="l">
              <a:buAutoNum type="arabicPeriod"/>
            </a:pPr>
            <a:endParaRPr lang="en-US" sz="2000" dirty="0" smtClean="0">
              <a:latin typeface="Cambria" panose="02040503050406030204" charset="0"/>
              <a:cs typeface="Cambria" panose="02040503050406030204" charset="0"/>
            </a:endParaRPr>
          </a:p>
          <a:p>
            <a:pPr indent="0">
              <a:buNone/>
            </a:pPr>
            <a:r>
              <a:rPr lang="en-US" sz="1400" dirty="0" smtClean="0"/>
              <a:t>4. </a:t>
            </a:r>
            <a:r>
              <a:rPr lang="en-US" sz="2000" dirty="0" smtClean="0"/>
              <a:t>    </a:t>
            </a:r>
            <a:r>
              <a:rPr lang="en-US" sz="1400" dirty="0" smtClean="0"/>
              <a:t> </a:t>
            </a:r>
            <a:r>
              <a:rPr lang="en-US" sz="1400" dirty="0" smtClean="0">
                <a:latin typeface="Cambria" panose="02040503050406030204" charset="0"/>
                <a:cs typeface="Cambria" panose="02040503050406030204" charset="0"/>
              </a:rPr>
              <a:t>Data Driven </a:t>
            </a:r>
            <a:endParaRPr lang="en-US" altLang="en-US" sz="1400" dirty="0" smtClean="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1334770" y="1640205"/>
            <a:ext cx="10269855" cy="1057275"/>
          </a:xfrm>
          <a:prstGeom prst="rect">
            <a:avLst/>
          </a:prstGeom>
        </p:spPr>
      </p:pic>
      <p:pic>
        <p:nvPicPr>
          <p:cNvPr id="3" name="Picture 2"/>
          <p:cNvPicPr>
            <a:picLocks noChangeAspect="1"/>
          </p:cNvPicPr>
          <p:nvPr/>
        </p:nvPicPr>
        <p:blipFill>
          <a:blip r:embed="rId4"/>
          <a:stretch>
            <a:fillRect/>
          </a:stretch>
        </p:blipFill>
        <p:spPr>
          <a:xfrm>
            <a:off x="2869565" y="4900295"/>
            <a:ext cx="4213860" cy="1925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6" y="76438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8000" b="1" dirty="0">
                <a:effectLst/>
                <a:latin typeface="Cambria" panose="02040503050406030204" charset="0"/>
                <a:ea typeface="Calibri" panose="020F0502020204030204" pitchFamily="34" charset="0"/>
                <a:cs typeface="Cambria" panose="02040503050406030204" charset="0"/>
              </a:rPr>
              <a:t>Reference  Paper 1 </a:t>
            </a:r>
            <a:r>
              <a:rPr lang="en-IN" sz="7200" b="1" dirty="0">
                <a:effectLst/>
                <a:latin typeface="Cambria" panose="02040503050406030204" charset="0"/>
                <a:ea typeface="Calibri" panose="020F0502020204030204" pitchFamily="34" charset="0"/>
                <a:cs typeface="Cambria" panose="02040503050406030204" charset="0"/>
              </a:rPr>
              <a:t>: “Multimodal Hate Speech Detection in Memes.”</a:t>
            </a:r>
            <a:endParaRPr lang="en-IN" sz="7200" b="1" dirty="0">
              <a:effectLst/>
              <a:latin typeface="Cambria" panose="02040503050406030204" charset="0"/>
              <a:ea typeface="Calibri" panose="020F0502020204030204" pitchFamily="34" charset="0"/>
              <a:cs typeface="Cambria" panose="02040503050406030204" charset="0"/>
            </a:endParaRPr>
          </a:p>
          <a:p>
            <a:pPr marL="457200"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Author: Benet Oriol </a:t>
            </a:r>
            <a:r>
              <a:rPr lang="en-IN" sz="4800" dirty="0" err="1">
                <a:effectLst/>
                <a:latin typeface="Cambria" panose="02040503050406030204" charset="0"/>
                <a:ea typeface="Calibri" panose="020F0502020204030204" pitchFamily="34" charset="0"/>
                <a:cs typeface="Cambria" panose="02040503050406030204" charset="0"/>
              </a:rPr>
              <a:t>Sabat</a:t>
            </a:r>
            <a:r>
              <a:rPr lang="en-IN" sz="4800" dirty="0">
                <a:latin typeface="Cambria" panose="02040503050406030204" charset="0"/>
                <a:ea typeface="Calibri" panose="020F0502020204030204" pitchFamily="34" charset="0"/>
                <a:cs typeface="Cambria" panose="02040503050406030204" charset="0"/>
              </a:rPr>
              <a:t>.</a:t>
            </a:r>
            <a:endParaRPr lang="en-IN" sz="4800"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Work Summar</a:t>
            </a:r>
            <a:r>
              <a:rPr lang="en-US" altLang="en-IN" sz="5600" b="1" dirty="0">
                <a:effectLst/>
                <a:latin typeface="Cambria" panose="02040503050406030204" charset="0"/>
                <a:ea typeface="Calibri" panose="020F0502020204030204" pitchFamily="34" charset="0"/>
                <a:cs typeface="Cambria" panose="02040503050406030204" charset="0"/>
              </a:rPr>
              <a:t>y :</a:t>
            </a:r>
            <a:r>
              <a:rPr lang="en-IN" sz="5600" dirty="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endParaRPr lang="en-IN" sz="6400" dirty="0">
              <a:effectLst/>
              <a:latin typeface="Cambria" panose="02040503050406030204" charset="0"/>
              <a:ea typeface="Calibri" panose="020F0502020204030204" pitchFamily="34" charset="0"/>
              <a:cs typeface="Cambria" panose="02040503050406030204" charset="0"/>
            </a:endParaRP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Introduction</a:t>
            </a:r>
            <a:r>
              <a:rPr lang="en-IN" sz="6400" b="1" dirty="0">
                <a:effectLst/>
                <a:latin typeface="Cambria" panose="02040503050406030204" charset="0"/>
                <a:ea typeface="Calibri" panose="020F0502020204030204" pitchFamily="34" charset="0"/>
                <a:cs typeface="Cambria" panose="02040503050406030204" charset="0"/>
              </a:rPr>
              <a:t> </a:t>
            </a:r>
            <a:r>
              <a:rPr lang="en-IN" sz="4000" b="1" dirty="0">
                <a:effectLst/>
                <a:latin typeface="Cambria" panose="02040503050406030204" charset="0"/>
                <a:ea typeface="Calibri" panose="020F0502020204030204" pitchFamily="34" charset="0"/>
                <a:cs typeface="Cambria" panose="02040503050406030204" charset="0"/>
              </a:rPr>
              <a:t> </a:t>
            </a:r>
            <a:r>
              <a:rPr lang="en-IN" sz="8000" b="1" dirty="0">
                <a:effectLst/>
                <a:latin typeface="Cambria" panose="02040503050406030204" charset="0"/>
                <a:ea typeface="Calibri" panose="020F0502020204030204" pitchFamily="34" charset="0"/>
                <a:cs typeface="Cambria" panose="02040503050406030204" charset="0"/>
              </a:rPr>
              <a:t>:</a:t>
            </a:r>
            <a:endParaRPr lang="en-IN" sz="80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Memes are a form of </a:t>
            </a:r>
            <a:r>
              <a:rPr lang="en-IN" sz="4800" dirty="0" err="1" smtClean="0">
                <a:effectLst/>
                <a:latin typeface="Cambria" panose="02040503050406030204" charset="0"/>
                <a:ea typeface="Calibri" panose="020F0502020204030204" pitchFamily="34" charset="0"/>
                <a:cs typeface="Cambria" panose="02040503050406030204" charset="0"/>
              </a:rPr>
              <a:t>humourist</a:t>
            </a:r>
            <a:r>
              <a:rPr lang="en-IN" sz="4800" dirty="0" smtClean="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content which is normally based on an image, and most of the time some sort of text such as a caption.</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This format has also been used to produce hate speech in the form of dark humour.</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The multimodal (combined) analysis of image and text for hate speech has been a limitedly explored task, and can be used to tackle the hate memes problem.</a:t>
            </a:r>
            <a:endParaRPr lang="en-IN" sz="411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4665" dirty="0">
                <a:effectLst/>
                <a:latin typeface="Cambria" panose="02040503050406030204" charset="0"/>
                <a:ea typeface="Calibri" panose="020F0502020204030204" pitchFamily="34" charset="0"/>
                <a:cs typeface="Cambria" panose="02040503050406030204" charset="0"/>
              </a:rPr>
              <a:t>Purpose : </a:t>
            </a:r>
            <a:endParaRPr lang="en-IN" sz="4665" dirty="0">
              <a:effectLst/>
              <a:latin typeface="Cambria" panose="02040503050406030204" charset="0"/>
              <a:ea typeface="Calibri" panose="020F0502020204030204" pitchFamily="34" charset="0"/>
              <a:cs typeface="Cambria" panose="02040503050406030204" charset="0"/>
            </a:endParaRPr>
          </a:p>
          <a:p>
            <a:pPr marL="914400" lvl="1"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To create a tool to automatically predict hate speech on memes,  using both image and text modalities.</a:t>
            </a:r>
            <a:endParaRPr lang="en-IN" sz="5600" b="1"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Specifications : </a:t>
            </a:r>
            <a:endParaRPr lang="en-IN" sz="5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mj-lt"/>
              <a:buAutoNum type="arabicPeriod"/>
              <a:tabLst>
                <a:tab pos="3589020" algn="l"/>
              </a:tabLst>
            </a:pPr>
            <a:r>
              <a:rPr lang="en-IN" sz="4800" dirty="0" err="1">
                <a:effectLst/>
                <a:latin typeface="Cambria" panose="02040503050406030204" charset="0"/>
                <a:ea typeface="Calibri" panose="020F0502020204030204" pitchFamily="34" charset="0"/>
                <a:cs typeface="Cambria" panose="02040503050406030204" charset="0"/>
              </a:rPr>
              <a:t>Pytorch</a:t>
            </a:r>
            <a:r>
              <a:rPr lang="en-IN" sz="4800" dirty="0">
                <a:effectLst/>
                <a:latin typeface="Cambria" panose="02040503050406030204" charset="0"/>
                <a:ea typeface="Calibri" panose="020F0502020204030204" pitchFamily="34" charset="0"/>
                <a:cs typeface="Cambria" panose="02040503050406030204" charset="0"/>
              </a:rPr>
              <a:t> API as the basic deep learning framework for development</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mj-lt"/>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Python language.</a:t>
            </a:r>
            <a:endParaRPr lang="en-IN" sz="48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775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Methods : </a:t>
            </a:r>
            <a:r>
              <a:rPr lang="en-IN" sz="1900" dirty="0">
                <a:effectLst/>
                <a:latin typeface="Cambria" panose="02040503050406030204" charset="0"/>
                <a:ea typeface="Calibri" panose="020F0502020204030204" pitchFamily="34" charset="0"/>
                <a:cs typeface="Cambria" panose="02040503050406030204" charset="0"/>
              </a:rPr>
              <a:t> </a:t>
            </a:r>
            <a:endParaRPr lang="en-IN" sz="1900" dirty="0">
              <a:effectLst/>
              <a:latin typeface="Cambria" panose="02040503050406030204" charset="0"/>
              <a:ea typeface="Calibri" panose="020F0502020204030204" pitchFamily="34" charset="0"/>
              <a:cs typeface="Cambria" panose="02040503050406030204" charset="0"/>
            </a:endParaRPr>
          </a:p>
          <a:p>
            <a:pPr lvl="1" algn="just">
              <a:lnSpc>
                <a:spcPct val="107000"/>
              </a:lnSpc>
              <a:tabLst>
                <a:tab pos="3589020" algn="l"/>
              </a:tabLst>
            </a:pPr>
            <a:r>
              <a:rPr lang="en-IN" sz="1625" dirty="0">
                <a:effectLst/>
                <a:latin typeface="Cambria" panose="02040503050406030204" charset="0"/>
                <a:ea typeface="Calibri" panose="020F0502020204030204" pitchFamily="34" charset="0"/>
                <a:cs typeface="Cambria" panose="02040503050406030204" charset="0"/>
              </a:rPr>
              <a:t>Pretrained embedding for text and images and train a classifier with these embeddings </a:t>
            </a:r>
            <a:endParaRPr lang="en-IN" sz="1625" dirty="0">
              <a:effectLst/>
              <a:latin typeface="Cambria" panose="02040503050406030204" charset="0"/>
              <a:ea typeface="Calibri" panose="020F0502020204030204" pitchFamily="34" charset="0"/>
              <a:cs typeface="Cambria" panose="02040503050406030204" charset="0"/>
            </a:endParaRPr>
          </a:p>
          <a:p>
            <a:pPr lvl="1" algn="just">
              <a:lnSpc>
                <a:spcPct val="107000"/>
              </a:lnSpc>
              <a:spcAft>
                <a:spcPts val="800"/>
              </a:spcAft>
              <a:tabLst>
                <a:tab pos="3589020" algn="l"/>
              </a:tabLst>
            </a:pPr>
            <a:r>
              <a:rPr lang="en-IN" sz="1625" dirty="0">
                <a:effectLst/>
                <a:latin typeface="Cambria" panose="02040503050406030204" charset="0"/>
                <a:ea typeface="Calibri" panose="020F0502020204030204" pitchFamily="34" charset="0"/>
                <a:cs typeface="Cambria" panose="02040503050406030204" charset="0"/>
              </a:rPr>
              <a:t>Implementations of BERT and VGG-16 features.</a:t>
            </a:r>
            <a:endParaRPr lang="en-IN" sz="1625"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None/>
              <a:tabLst>
                <a:tab pos="3589020" algn="l"/>
              </a:tabLst>
            </a:pPr>
            <a:endParaRPr lang="en-IN" sz="19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Hate speech detection</a:t>
            </a:r>
            <a:r>
              <a:rPr lang="en-IN" sz="1900" dirty="0">
                <a:effectLst/>
                <a:latin typeface="Cambria" panose="02040503050406030204" charset="0"/>
                <a:ea typeface="Calibri" panose="020F0502020204030204" pitchFamily="34" charset="0"/>
                <a:cs typeface="Cambria" panose="02040503050406030204" charset="0"/>
              </a:rPr>
              <a:t> : </a:t>
            </a:r>
            <a:endParaRPr lang="en-IN" sz="19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Dataset : </a:t>
            </a:r>
            <a:endParaRPr lang="en-IN" sz="190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mj-lt"/>
              <a:buAutoNum type="arabicPeriod"/>
              <a:tabLst>
                <a:tab pos="3589020" algn="l"/>
              </a:tabLst>
            </a:pPr>
            <a:r>
              <a:rPr lang="en-IN" sz="1580" dirty="0">
                <a:effectLst/>
                <a:latin typeface="Cambria" panose="02040503050406030204" charset="0"/>
                <a:ea typeface="Calibri" panose="020F0502020204030204" pitchFamily="34" charset="0"/>
                <a:cs typeface="Cambria" panose="02040503050406030204" charset="0"/>
              </a:rPr>
              <a:t>Memes from Google images.(Hate memes.)</a:t>
            </a:r>
            <a:endParaRPr lang="en-IN" sz="1580" dirty="0">
              <a:effectLst/>
              <a:latin typeface="Cambria" panose="02040503050406030204" charset="0"/>
              <a:ea typeface="Calibri" panose="020F0502020204030204" pitchFamily="34" charset="0"/>
              <a:cs typeface="Cambria" panose="02040503050406030204" charset="0"/>
            </a:endParaRPr>
          </a:p>
          <a:p>
            <a:pPr lvl="3" algn="just">
              <a:lnSpc>
                <a:spcPct val="107000"/>
              </a:lnSpc>
              <a:buFont typeface="Wingdings" panose="05000000000000000000" pitchFamily="2" charset="2"/>
              <a:buChar char=""/>
              <a:tabLst>
                <a:tab pos="3589020" algn="l"/>
              </a:tabLst>
            </a:pPr>
            <a:r>
              <a:rPr lang="en-US" altLang="en-IN" sz="1900" dirty="0">
                <a:effectLst/>
                <a:latin typeface="Cambria" panose="02040503050406030204" charset="0"/>
                <a:ea typeface="Calibri" panose="020F0502020204030204" pitchFamily="34" charset="0"/>
                <a:cs typeface="Cambria" panose="02040503050406030204" charset="0"/>
              </a:rPr>
              <a:t>E</a:t>
            </a:r>
            <a:r>
              <a:rPr lang="en-IN" sz="1900" dirty="0">
                <a:effectLst/>
                <a:latin typeface="Cambria" panose="02040503050406030204" charset="0"/>
                <a:ea typeface="Calibri" panose="020F0502020204030204" pitchFamily="34" charset="0"/>
                <a:cs typeface="Cambria" panose="02040503050406030204" charset="0"/>
              </a:rPr>
              <a:t>acist meme, jew meme, muslim meme</a:t>
            </a:r>
            <a:r>
              <a:rPr lang="en-IN" sz="2100" dirty="0">
                <a:effectLst/>
                <a:latin typeface="Cambria" panose="02040503050406030204" charset="0"/>
                <a:ea typeface="Calibri" panose="020F0502020204030204" pitchFamily="34" charset="0"/>
                <a:cs typeface="Cambria" panose="02040503050406030204" charset="0"/>
              </a:rPr>
              <a:t>.</a:t>
            </a:r>
            <a:endParaRPr lang="en-IN" sz="210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r>
              <a:rPr lang="en-IN" sz="1580" dirty="0">
                <a:effectLst/>
                <a:latin typeface="Cambria" panose="02040503050406030204" charset="0"/>
                <a:ea typeface="Calibri" panose="020F0502020204030204" pitchFamily="34" charset="0"/>
                <a:cs typeface="Cambria" panose="02040503050406030204" charset="0"/>
              </a:rPr>
              <a:t>2. Memes from R</a:t>
            </a:r>
            <a:r>
              <a:rPr lang="en-US" altLang="en-IN" sz="1580" dirty="0">
                <a:effectLst/>
                <a:latin typeface="Cambria" panose="02040503050406030204" charset="0"/>
                <a:ea typeface="Calibri" panose="020F0502020204030204" pitchFamily="34" charset="0"/>
                <a:cs typeface="Cambria" panose="02040503050406030204" charset="0"/>
              </a:rPr>
              <a:t>acis</a:t>
            </a:r>
            <a:r>
              <a:rPr lang="en-IN" sz="1580" dirty="0">
                <a:effectLst/>
                <a:latin typeface="Cambria" panose="02040503050406030204" charset="0"/>
                <a:ea typeface="Calibri" panose="020F0502020204030204" pitchFamily="34" charset="0"/>
                <a:cs typeface="Cambria" panose="02040503050406030204" charset="0"/>
              </a:rPr>
              <a:t>it Memes dataset(Non-Hateful Memes</a:t>
            </a:r>
            <a:r>
              <a:rPr lang="en-IN" sz="1330" dirty="0">
                <a:effectLst/>
                <a:latin typeface="Cambria" panose="02040503050406030204" charset="0"/>
                <a:ea typeface="Calibri" panose="020F0502020204030204" pitchFamily="34" charset="0"/>
                <a:cs typeface="Cambria" panose="02040503050406030204" charset="0"/>
              </a:rPr>
              <a:t>)</a:t>
            </a:r>
            <a:endParaRPr lang="en-IN" sz="1330"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buNone/>
              <a:tabLst>
                <a:tab pos="3589020" algn="l"/>
              </a:tabLst>
            </a:pPr>
            <a:endParaRPr lang="en-IN" sz="15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Architecture : </a:t>
            </a:r>
            <a:endParaRPr lang="en-IN" sz="190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Using OCR – Extract the text of the image(pytesseract)</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Text Embeddings – BERT (bert-base-multilingual-cased.)</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Image Embeddings – VGG-16 (Pre-trained on ImageNet) </a:t>
            </a:r>
            <a:endParaRPr lang="en-IN" sz="1710" dirty="0">
              <a:effectLst/>
              <a:latin typeface="Cambria" panose="02040503050406030204" charset="0"/>
              <a:ea typeface="Calibri" panose="020F0502020204030204" pitchFamily="34" charset="0"/>
              <a:cs typeface="Cambria" panose="02040503050406030204" charset="0"/>
            </a:endParaRPr>
          </a:p>
          <a:p>
            <a:pPr lvl="3">
              <a:lnSpc>
                <a:spcPct val="107000"/>
              </a:lnSpc>
              <a:buFont typeface="Wingdings" panose="05000000000000000000" pitchFamily="2" charset="2"/>
              <a:buChar char=""/>
              <a:tabLst>
                <a:tab pos="3589020" algn="l"/>
              </a:tabLst>
            </a:pPr>
            <a:r>
              <a:rPr lang="en-IN" sz="1620" dirty="0">
                <a:effectLst/>
                <a:latin typeface="Cambria" panose="02040503050406030204" charset="0"/>
                <a:ea typeface="Calibri" panose="020F0502020204030204" pitchFamily="34" charset="0"/>
                <a:cs typeface="Cambria" panose="02040503050406030204" charset="0"/>
              </a:rPr>
              <a:t>Fusion and the classifier  - </a:t>
            </a:r>
            <a:endParaRPr lang="en-IN" sz="1620" dirty="0">
              <a:effectLst/>
              <a:latin typeface="Cambria" panose="02040503050406030204" charset="0"/>
              <a:ea typeface="Calibri" panose="020F0502020204030204" pitchFamily="34" charset="0"/>
              <a:cs typeface="Cambria" panose="02040503050406030204" charset="0"/>
            </a:endParaRPr>
          </a:p>
          <a:p>
            <a:pPr marL="1371600" lvl="3" indent="0">
              <a:lnSpc>
                <a:spcPct val="107000"/>
              </a:lnSpc>
              <a:buNone/>
              <a:tabLst>
                <a:tab pos="3589020" algn="l"/>
              </a:tabLst>
            </a:pPr>
            <a:endParaRPr lang="en-IN" sz="1710"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endParaRPr lang="en-IN" sz="8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600" dirty="0">
                <a:effectLst/>
                <a:latin typeface="Cambria" panose="02040503050406030204" charset="0"/>
                <a:ea typeface="Calibri" panose="020F0502020204030204" pitchFamily="34" charset="0"/>
                <a:cs typeface="Cambria" panose="02040503050406030204" charset="0"/>
              </a:rPr>
              <a:t> </a:t>
            </a:r>
            <a:endParaRPr lang="en-IN" dirty="0">
              <a:latin typeface="Cambria" panose="02040503050406030204" charset="0"/>
              <a:cs typeface="Cambria" panose="0204050305040603020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67400" y="2111375"/>
            <a:ext cx="5792470" cy="2023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10" y="168031"/>
            <a:ext cx="10515600" cy="6276975"/>
          </a:xfrm>
        </p:spPr>
        <p:txBody>
          <a:bodyPr>
            <a:normAutofit/>
          </a:bodyPr>
          <a:lstStyle/>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800" b="1" dirty="0">
                <a:effectLst/>
                <a:latin typeface="Cambria" panose="02040503050406030204" charset="0"/>
                <a:ea typeface="Calibri" panose="020F0502020204030204" pitchFamily="34" charset="0"/>
                <a:cs typeface="Cambria" panose="02040503050406030204" charset="0"/>
              </a:rPr>
              <a:t> Experiments </a:t>
            </a:r>
            <a:r>
              <a:rPr lang="en-IN" sz="1600" dirty="0">
                <a:effectLst/>
                <a:latin typeface="Cambria" panose="02040503050406030204" charset="0"/>
                <a:ea typeface="Calibri" panose="020F0502020204030204" pitchFamily="34" charset="0"/>
                <a:cs typeface="Cambria" panose="02040503050406030204" charset="0"/>
              </a:rPr>
              <a:t>: </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Text descriptors : VGG-16 and BERT</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Classifier : A Multi-Layer Perceptron (MLP) with two Hidden Layers, Hidden size = 100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Optimizer: SGD with momentum, learning rate = 0.01, momentum = 0.9, Batch size = 30.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Result : Large loss functions.</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600" dirty="0">
                <a:effectLst/>
                <a:latin typeface="Cambria" panose="02040503050406030204" charset="0"/>
                <a:ea typeface="Calibri" panose="020F0502020204030204" pitchFamily="34" charset="0"/>
                <a:cs typeface="Cambria" panose="02040503050406030204" charset="0"/>
              </a:rPr>
              <a:t>Optimizer : Adam with β1 = 0.9 and β2 = 0.999.</a:t>
            </a:r>
            <a:endParaRPr lang="en-IN" sz="1600" dirty="0">
              <a:effectLst/>
              <a:latin typeface="Cambria" panose="02040503050406030204" charset="0"/>
              <a:ea typeface="Calibri" panose="020F0502020204030204" pitchFamily="34" charset="0"/>
              <a:cs typeface="Cambria" panose="02040503050406030204" charset="0"/>
            </a:endParaRPr>
          </a:p>
          <a:p>
            <a:pPr lvl="3" algn="just">
              <a:lnSpc>
                <a:spcPct val="107000"/>
              </a:lnSpc>
              <a:spcAft>
                <a:spcPts val="800"/>
              </a:spcAft>
              <a:buFont typeface="+mj-lt"/>
              <a:buAutoNum type="romanLcPeriod"/>
              <a:tabLst>
                <a:tab pos="3589020" algn="l"/>
              </a:tabLst>
            </a:pPr>
            <a:r>
              <a:rPr lang="en-IN" sz="1600" dirty="0">
                <a:effectLst/>
                <a:latin typeface="Cambria" panose="02040503050406030204" charset="0"/>
                <a:ea typeface="Calibri" panose="020F0502020204030204" pitchFamily="34" charset="0"/>
                <a:cs typeface="Cambria" panose="02040503050406030204" charset="0"/>
              </a:rPr>
              <a:t>Improved accuracy (84%)</a:t>
            </a:r>
            <a:endParaRPr lang="en-IN" sz="16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Possible Other Descriptor : XLNET model which has been proved to outperform BERT.</a:t>
            </a:r>
            <a:endParaRPr lang="en-IN" sz="14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US" sz="1600" b="1" dirty="0">
                <a:latin typeface="Cambria" panose="02040503050406030204" charset="0"/>
                <a:cs typeface="Cambria" panose="02040503050406030204" charset="0"/>
              </a:rPr>
              <a:t>Conclusion </a:t>
            </a:r>
            <a:r>
              <a:rPr lang="en-US" sz="1600" dirty="0">
                <a:latin typeface="Cambria" panose="02040503050406030204" charset="0"/>
                <a:cs typeface="Cambria" panose="02040503050406030204" charset="0"/>
              </a:rPr>
              <a:t>: </a:t>
            </a:r>
            <a:br>
              <a:rPr lang="en-US" sz="1600" dirty="0">
                <a:latin typeface="Cambria" panose="02040503050406030204" charset="0"/>
                <a:cs typeface="Cambria" panose="02040503050406030204" charset="0"/>
              </a:rPr>
            </a:br>
            <a:br>
              <a:rPr lang="en-US" sz="1600" dirty="0">
                <a:latin typeface="Cambria" panose="02040503050406030204" charset="0"/>
                <a:cs typeface="Cambria" panose="02040503050406030204" charset="0"/>
              </a:rPr>
            </a:br>
            <a:r>
              <a:rPr lang="en-IN" sz="1400" dirty="0">
                <a:effectLst/>
                <a:latin typeface="Cambria" panose="02040503050406030204" charset="0"/>
                <a:ea typeface="Calibri" panose="020F0502020204030204" pitchFamily="34" charset="0"/>
                <a:cs typeface="Cambria" panose="02040503050406030204" charset="0"/>
              </a:rPr>
              <a:t>The quality of the annotations </a:t>
            </a:r>
            <a:r>
              <a:rPr lang="en-IN" sz="1400" dirty="0">
                <a:latin typeface="Cambria" panose="02040503050406030204" charset="0"/>
                <a:ea typeface="Calibri" panose="020F0502020204030204" pitchFamily="34" charset="0"/>
                <a:cs typeface="Cambria" panose="02040503050406030204" charset="0"/>
              </a:rPr>
              <a:t>was </a:t>
            </a:r>
            <a:r>
              <a:rPr lang="en-IN" sz="1400" dirty="0">
                <a:effectLst/>
                <a:latin typeface="Cambria" panose="02040503050406030204" charset="0"/>
                <a:ea typeface="Calibri" panose="020F0502020204030204" pitchFamily="34" charset="0"/>
                <a:cs typeface="Cambria" panose="02040503050406030204" charset="0"/>
              </a:rPr>
              <a:t>very bad, and this has probably been one of the main limitation of the project and reasons to get much worse training and evaluation of the model.</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endParaRPr lang="en-IN" sz="2000" b="1"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r>
              <a:rPr lang="en-IN" sz="2000" b="1" dirty="0">
                <a:effectLst/>
                <a:latin typeface="Cambria" panose="02040503050406030204" charset="0"/>
                <a:ea typeface="Calibri" panose="020F0502020204030204" pitchFamily="34" charset="0"/>
                <a:cs typeface="Cambria" panose="02040503050406030204" charset="0"/>
              </a:rPr>
              <a:t>Reference  Paper 2 : </a:t>
            </a:r>
            <a:r>
              <a:rPr lang="en-IN" sz="2000" dirty="0">
                <a:effectLst/>
                <a:latin typeface="Cambria" panose="02040503050406030204" charset="0"/>
                <a:ea typeface="Calibri" panose="020F0502020204030204" pitchFamily="34" charset="0"/>
                <a:cs typeface="Cambria" panose="02040503050406030204" charset="0"/>
              </a:rPr>
              <a:t>“VISUALBERT: A SIMPLE AND PERFORMANT BASELINE FOR VISION AND LANGUAGE”</a:t>
            </a:r>
            <a:endParaRPr lang="en-IN" sz="2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Authors: </a:t>
            </a:r>
            <a:r>
              <a:rPr lang="en-IN" sz="1200" dirty="0" err="1">
                <a:effectLst/>
                <a:latin typeface="Cambria" panose="02040503050406030204" charset="0"/>
                <a:ea typeface="Calibri" panose="020F0502020204030204" pitchFamily="34" charset="0"/>
                <a:cs typeface="Cambria" panose="02040503050406030204" charset="0"/>
              </a:rPr>
              <a:t>Liunian</a:t>
            </a:r>
            <a:r>
              <a:rPr lang="en-IN" sz="1200" dirty="0">
                <a:effectLst/>
                <a:latin typeface="Cambria" panose="02040503050406030204" charset="0"/>
                <a:ea typeface="Calibri" panose="020F0502020204030204" pitchFamily="34" charset="0"/>
                <a:cs typeface="Cambria" panose="02040503050406030204" charset="0"/>
              </a:rPr>
              <a:t> Harold Li, Mark </a:t>
            </a:r>
            <a:r>
              <a:rPr lang="en-IN" sz="1200" dirty="0" err="1">
                <a:effectLst/>
                <a:latin typeface="Cambria" panose="02040503050406030204" charset="0"/>
                <a:ea typeface="Calibri" panose="020F0502020204030204" pitchFamily="34" charset="0"/>
                <a:cs typeface="Cambria" panose="02040503050406030204" charset="0"/>
              </a:rPr>
              <a:t>Yatskar</a:t>
            </a:r>
            <a:r>
              <a:rPr lang="en-IN" sz="1200" dirty="0">
                <a:effectLst/>
                <a:latin typeface="Cambria" panose="02040503050406030204" charset="0"/>
                <a:ea typeface="Calibri" panose="020F0502020204030204" pitchFamily="34" charset="0"/>
                <a:cs typeface="Cambria" panose="02040503050406030204" charset="0"/>
              </a:rPr>
              <a:t>, Da Yin , Cho-</a:t>
            </a:r>
            <a:r>
              <a:rPr lang="en-IN" sz="1200" dirty="0" err="1">
                <a:effectLst/>
                <a:latin typeface="Cambria" panose="02040503050406030204" charset="0"/>
                <a:ea typeface="Calibri" panose="020F0502020204030204" pitchFamily="34" charset="0"/>
                <a:cs typeface="Cambria" panose="02040503050406030204" charset="0"/>
              </a:rPr>
              <a:t>Jui</a:t>
            </a:r>
            <a:r>
              <a:rPr lang="en-IN" sz="1200" dirty="0">
                <a:effectLst/>
                <a:latin typeface="Cambria" panose="02040503050406030204" charset="0"/>
                <a:ea typeface="Calibri" panose="020F0502020204030204" pitchFamily="34" charset="0"/>
                <a:cs typeface="Cambria" panose="02040503050406030204" charset="0"/>
              </a:rPr>
              <a:t> Hsieh &amp;   Kai-Wei Chang</a:t>
            </a:r>
            <a:endParaRPr lang="en-IN" sz="1200" dirty="0">
              <a:effectLst/>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Work Summary</a:t>
            </a:r>
            <a:r>
              <a:rPr lang="en-IN" sz="1400" dirty="0">
                <a:effectLst/>
                <a:latin typeface="Cambria" panose="02040503050406030204" charset="0"/>
                <a:ea typeface="Calibri" panose="020F0502020204030204" pitchFamily="34" charset="0"/>
                <a:cs typeface="Cambria" panose="02040503050406030204" charset="0"/>
              </a:rPr>
              <a:t> :</a:t>
            </a:r>
            <a:r>
              <a:rPr lang="en-IN" sz="1200" dirty="0">
                <a:effectLst/>
                <a:latin typeface="Cambria" panose="02040503050406030204" charset="0"/>
                <a:ea typeface="Calibri" panose="020F0502020204030204" pitchFamily="34" charset="0"/>
                <a:cs typeface="Cambria" panose="02040503050406030204" charset="0"/>
              </a:rPr>
              <a:t> They propose VisualBERT, a simple and flexible framework for modeling a broad range of vision-and-language tasks.</a:t>
            </a:r>
            <a:endParaRPr lang="en-IN" sz="1200" dirty="0">
              <a:effectLst/>
              <a:latin typeface="Cambria" panose="02040503050406030204" charset="0"/>
              <a:ea typeface="Calibri" panose="020F0502020204030204" pitchFamily="34" charset="0"/>
              <a:cs typeface="Cambria" panose="02040503050406030204" charset="0"/>
            </a:endParaRPr>
          </a:p>
          <a:p>
            <a:pPr lvl="1">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Further they propose two visually-grounded language model objectives for pre-training VisualBERT on image caption data.</a:t>
            </a:r>
            <a:endParaRPr lang="en-IN" sz="12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IN" sz="1400" b="1" dirty="0">
                <a:effectLst/>
                <a:latin typeface="Cambria" panose="02040503050406030204" charset="0"/>
                <a:ea typeface="Calibri" panose="020F0502020204030204" pitchFamily="34" charset="0"/>
                <a:cs typeface="Cambria" panose="02040503050406030204" charset="0"/>
              </a:rPr>
              <a:t>Introduction : </a:t>
            </a:r>
            <a:endParaRPr lang="en-IN" sz="1400" b="1"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VisualBERT - Integration of  “BERT” a recent Transformer-based model for natural language processing, and pretrained object proposals systems such as “Faster-RCNN”. </a:t>
            </a:r>
            <a:endParaRPr lang="en-IN" sz="1200"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The text and image inputs are “jointly processed” by multiple Transformer layers in VisualBERT.</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Pre-training VisualBERT on image caption data(COCO)-  Part of the text is masked and the model learns to predict the masked words based on the remaining text and visual context; </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spcAft>
                <a:spcPts val="800"/>
              </a:spcAft>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 The model is trained to determine whether the provided text matches the image. </a:t>
            </a:r>
            <a:endParaRPr lang="en-IN" sz="1200" dirty="0">
              <a:effectLst/>
              <a:latin typeface="Cambria" panose="02040503050406030204" charset="0"/>
              <a:ea typeface="Calibri" panose="020F0502020204030204" pitchFamily="34" charset="0"/>
              <a:cs typeface="Cambria" panose="02040503050406030204" charset="0"/>
            </a:endParaRPr>
          </a:p>
          <a:p>
            <a:endParaRPr lang="en-IN" sz="16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12081</Words>
  <Application>WPS Presentation</Application>
  <PresentationFormat>Custom</PresentationFormat>
  <Paragraphs>219</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Cambria</vt:lpstr>
      <vt:lpstr>Calibri</vt:lpstr>
      <vt:lpstr>Times New Roman</vt:lpstr>
      <vt:lpstr>Symbol</vt:lpstr>
      <vt:lpstr>Microsoft YaHei</vt:lpstr>
      <vt:lpstr>Arial Unicode MS</vt:lpstr>
      <vt:lpstr>Calibri Light</vt:lpstr>
      <vt:lpstr>Office Theme</vt:lpstr>
      <vt:lpstr>Literature Survey</vt:lpstr>
      <vt:lpstr>Just a joke? A Social impact of Internet memes</vt:lpstr>
      <vt:lpstr>  Problem Statement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paper 3:  Multimodal Meme Dataset (MultiOFF) for Identifying Offensive Content in    			            Image and Text 			</vt:lpstr>
      <vt:lpstr> Multimodal Approach:</vt:lpstr>
      <vt:lpstr>Hateful Memes Challenge 2020, SEP 22     		Yuval Nirkin   Assaf Rabinowitz   Yoni Solel</vt:lpstr>
      <vt:lpstr>Model Description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Admin</cp:lastModifiedBy>
  <cp:revision>45</cp:revision>
  <dcterms:created xsi:type="dcterms:W3CDTF">2020-10-24T06:44:00Z</dcterms:created>
  <dcterms:modified xsi:type="dcterms:W3CDTF">2020-10-25T07:08:39Z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