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76" r:id="rId2"/>
    <p:sldId id="282" r:id="rId3"/>
    <p:sldId id="277" r:id="rId4"/>
    <p:sldId id="278" r:id="rId5"/>
    <p:sldId id="256" r:id="rId6"/>
    <p:sldId id="257" r:id="rId7"/>
    <p:sldId id="258" r:id="rId8"/>
    <p:sldId id="259" r:id="rId9"/>
    <p:sldId id="260" r:id="rId10"/>
    <p:sldId id="261" r:id="rId11"/>
    <p:sldId id="265" r:id="rId12"/>
    <p:sldId id="266" r:id="rId13"/>
    <p:sldId id="267" r:id="rId14"/>
    <p:sldId id="268" r:id="rId15"/>
    <p:sldId id="271" r:id="rId16"/>
    <p:sldId id="272" r:id="rId17"/>
    <p:sldId id="273" r:id="rId18"/>
    <p:sldId id="274" r:id="rId19"/>
    <p:sldId id="275" r:id="rId20"/>
    <p:sldId id="279"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523D91-7B86-4AE2-ACED-11F6209AA336}" type="datetimeFigureOut">
              <a:rPr lang="en-IN" smtClean="0"/>
              <a:pPr/>
              <a:t>01-11-2020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54FC27-FC2A-4A8D-9943-002653B84E76}" type="slidenum">
              <a:rPr lang="en-IN" smtClean="0"/>
              <a:pPr/>
              <a:t>‹#›</a:t>
            </a:fld>
            <a:endParaRPr lang="en-I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21B3E-31D6-42D2-A593-5F3207623B25}" type="datetimeFigureOut">
              <a:rPr lang="en-IN" smtClean="0"/>
              <a:pPr/>
              <a:t>01-11-2020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24777-B8F0-4CC9-8106-D472180B798D}" type="slidenum">
              <a:rPr lang="en-IN" smtClean="0"/>
              <a:pPr/>
              <a:t>‹#›</a:t>
            </a:fld>
            <a:endParaRPr lang="en-IN"/>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124777-B8F0-4CC9-8106-D472180B798D}" type="slidenum">
              <a:rPr lang="en-IN" smtClean="0"/>
              <a:pPr/>
              <a:t>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39124777-B8F0-4CC9-8106-D472180B798D}" type="slidenum">
              <a:rPr lang="en-IN" smtClean="0"/>
              <a:pPr/>
              <a:t>13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p:cNvSpPr>
          <p:nvPr>
            <p:ph type="sldImg"/>
          </p:nvPr>
        </p:nvSpPr>
        <p:spPr/>
      </p:sp>
      <p:sp>
        <p:nvSpPr>
          <p:cNvPr id="11266" name="Text Placeholder 2"/>
          <p:cNvSpPr>
            <a:spLocks noGrp="1"/>
          </p:cNvSpPr>
          <p:nvPr>
            <p:ph type="body"/>
          </p:nvPr>
        </p:nvSpPr>
        <p:spPr/>
        <p:txBody>
          <a:bodyPr lIns="91440" tIns="45720" rIns="91440" bIns="45720" anchor="t"/>
          <a:lstStyle/>
          <a:p>
            <a:pPr lvl="0"/>
            <a:endParaRPr lang="en-US" altLang="zh-CN"/>
          </a:p>
        </p:txBody>
      </p:sp>
      <p:sp>
        <p:nvSpPr>
          <p:cNvPr id="11267" name="Footer Placeholder 3"/>
          <p:cNvSpPr>
            <a:spLocks noGrp="1"/>
          </p:cNvSpPr>
          <p:nvPr>
            <p:ph type="ftr" sz="quarter"/>
          </p:nvPr>
        </p:nvSpPr>
        <p:spPr>
          <a:xfrm>
            <a:off x="0" y="8685213"/>
            <a:ext cx="2971800" cy="458787"/>
          </a:xfrm>
          <a:prstGeom prst="rect">
            <a:avLst/>
          </a:prstGeom>
          <a:noFill/>
          <a:ln w="9525">
            <a:noFill/>
          </a:ln>
        </p:spPr>
        <p:txBody>
          <a:bodyPr vert="horz" lIns="91440" tIns="45720" rIns="91440" bIns="45720" anchor="b"/>
          <a:lstStyle/>
          <a:p>
            <a:pPr lvl="0"/>
            <a:r>
              <a:rPr lang="en-US" altLang="zh-CN" sz="1200"/>
              <a:t>Varun Bohara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p:sp>
      <p:sp>
        <p:nvSpPr>
          <p:cNvPr id="13314" name="Text Placeholder 2"/>
          <p:cNvSpPr>
            <a:spLocks noGrp="1"/>
          </p:cNvSpPr>
          <p:nvPr>
            <p:ph type="body"/>
          </p:nvPr>
        </p:nvSpPr>
        <p:spPr/>
        <p:txBody>
          <a:bodyPr lIns="91440" tIns="45720" rIns="91440" bIns="45720" anchor="t"/>
          <a:lstStyle/>
          <a:p>
            <a:pPr lvl="0"/>
            <a:endParaRPr lang="en-US" altLang="zh-CN"/>
          </a:p>
        </p:txBody>
      </p:sp>
      <p:sp>
        <p:nvSpPr>
          <p:cNvPr id="13315" name="Footer Placeholder 3"/>
          <p:cNvSpPr>
            <a:spLocks noGrp="1"/>
          </p:cNvSpPr>
          <p:nvPr>
            <p:ph type="ftr" sz="quarter"/>
          </p:nvPr>
        </p:nvSpPr>
        <p:spPr>
          <a:xfrm>
            <a:off x="0" y="8685213"/>
            <a:ext cx="2971800" cy="458787"/>
          </a:xfrm>
          <a:prstGeom prst="rect">
            <a:avLst/>
          </a:prstGeom>
          <a:noFill/>
          <a:ln w="9525">
            <a:noFill/>
          </a:ln>
        </p:spPr>
        <p:txBody>
          <a:bodyPr vert="horz" lIns="91440" tIns="45720" rIns="91440" bIns="45720" anchor="b"/>
          <a:lstStyle/>
          <a:p>
            <a:pPr lvl="0"/>
            <a:r>
              <a:rPr lang="en-US" altLang="zh-CN" sz="1200"/>
              <a:t>Varun Bohara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A897EF2-AEAD-4CD5-9CC2-50E14DC81F92}" type="datetime1">
              <a:rPr lang="en-IN" smtClean="0"/>
              <a:pPr/>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7C5BD0-D0F2-4037-9F5A-26C3CC7ABC2C}" type="datetime1">
              <a:rPr lang="en-IN" smtClean="0"/>
              <a:pPr/>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84F30F-6C6F-4C3B-93D0-C07060B928DD}" type="datetime1">
              <a:rPr lang="en-IN" smtClean="0"/>
              <a:pPr/>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D75FE80-55C0-450B-B2D3-D4978AAC8216}" type="datetime1">
              <a:rPr lang="en-IN" smtClean="0"/>
              <a:pPr/>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DF0052-A594-4C91-9EE2-32993C80D7B0}" type="datetime1">
              <a:rPr lang="en-IN" smtClean="0"/>
              <a:pPr/>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DE742E8-3F84-420C-8BDC-51327945DFF8}" type="datetime1">
              <a:rPr lang="en-IN" smtClean="0"/>
              <a:pPr/>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0A25B-082D-42BE-9910-66472924083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41FEC9F-6C6E-499A-8A1D-DD5204AE659D}" type="datetime1">
              <a:rPr lang="en-IN" smtClean="0"/>
              <a:pPr/>
              <a:t>01-11-2020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70A25B-082D-42BE-9910-66472924083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6B85FE0-7F70-4227-9383-D79D9CC9B8A6}" type="datetime1">
              <a:rPr lang="en-IN" smtClean="0"/>
              <a:pPr/>
              <a:t>01-11-2020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70A25B-082D-42BE-9910-66472924083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2ADDD-7AB3-4D2E-8A5D-D09F28B3BBAC}" type="datetime1">
              <a:rPr lang="en-IN" smtClean="0"/>
              <a:pPr/>
              <a:t>01-11-2020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70A25B-082D-42BE-9910-66472924083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B946DA-1D84-4D90-ABF4-873BC1641129}" type="datetime1">
              <a:rPr lang="en-IN" smtClean="0"/>
              <a:pPr/>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0A25B-082D-42BE-9910-66472924083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3DD3FA-DE5D-41C6-BF74-15AF0A41901A}" type="datetime1">
              <a:rPr lang="en-IN" smtClean="0"/>
              <a:pPr/>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0A25B-082D-42BE-9910-66472924083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9BFFCA-D871-48FC-B125-9B7E672F2620}" type="datetime1">
              <a:rPr lang="en-IN" smtClean="0"/>
              <a:pPr/>
              <a:t>01-11-2020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0A25B-082D-42BE-9910-66472924083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870A25B-082D-42BE-9910-664729240837}" type="slidenum">
              <a:rPr lang="en-IN" smtClean="0"/>
              <a:pPr/>
              <a:t>1</a:t>
            </a:fld>
            <a:endParaRPr lang="en-IN"/>
          </a:p>
        </p:txBody>
      </p:sp>
      <p:sp>
        <p:nvSpPr>
          <p:cNvPr id="4" name="TextBox 3"/>
          <p:cNvSpPr txBox="1"/>
          <p:nvPr/>
        </p:nvSpPr>
        <p:spPr>
          <a:xfrm>
            <a:off x="801857" y="604911"/>
            <a:ext cx="10128739" cy="4031873"/>
          </a:xfrm>
          <a:prstGeom prst="rect">
            <a:avLst/>
          </a:prstGeom>
          <a:noFill/>
        </p:spPr>
        <p:txBody>
          <a:bodyPr wrap="square" rtlCol="0">
            <a:spAutoFit/>
          </a:bodyPr>
          <a:lstStyle/>
          <a:p>
            <a:r>
              <a:rPr lang="en-IN" sz="3600" b="1" dirty="0" smtClean="0"/>
              <a:t>                15ECSW301: MINI PROJECT</a:t>
            </a:r>
          </a:p>
          <a:p>
            <a:r>
              <a:rPr lang="en-IN" sz="3600" b="1" dirty="0" smtClean="0"/>
              <a:t>      PROJECT TITLE: HATEFUL MEMES CHALLENGE</a:t>
            </a:r>
          </a:p>
          <a:p>
            <a:r>
              <a:rPr lang="en-US" sz="3200" dirty="0" smtClean="0"/>
              <a:t>                              GUIDE : Shankar G</a:t>
            </a:r>
            <a:endParaRPr lang="en-IN" sz="3200" dirty="0" smtClean="0"/>
          </a:p>
          <a:p>
            <a:r>
              <a:rPr lang="en-IN" sz="3200" dirty="0" smtClean="0"/>
              <a:t>                                        Team 5:</a:t>
            </a:r>
            <a:endParaRPr lang="en-US" sz="3200" dirty="0" smtClean="0"/>
          </a:p>
          <a:p>
            <a:r>
              <a:rPr lang="en-US" sz="2400" dirty="0" smtClean="0"/>
              <a:t>                                 </a:t>
            </a:r>
            <a:r>
              <a:rPr lang="en-US" sz="2400" dirty="0" err="1" smtClean="0"/>
              <a:t>Abhishek</a:t>
            </a:r>
            <a:r>
              <a:rPr lang="en-US" sz="2400" dirty="0" smtClean="0"/>
              <a:t> </a:t>
            </a:r>
            <a:r>
              <a:rPr lang="en-US" sz="2400" dirty="0" err="1" smtClean="0"/>
              <a:t>Rao</a:t>
            </a:r>
            <a:r>
              <a:rPr lang="en-US" sz="2400" dirty="0" smtClean="0"/>
              <a:t>           : 01fe18bcs297</a:t>
            </a:r>
          </a:p>
          <a:p>
            <a:r>
              <a:rPr lang="en-US" sz="2400" dirty="0" smtClean="0"/>
              <a:t>                                 </a:t>
            </a:r>
            <a:r>
              <a:rPr lang="en-US" sz="2400" dirty="0" err="1" smtClean="0"/>
              <a:t>Varun</a:t>
            </a:r>
            <a:r>
              <a:rPr lang="en-US" sz="2400" dirty="0" smtClean="0"/>
              <a:t> </a:t>
            </a:r>
            <a:r>
              <a:rPr lang="en-US" sz="2400" dirty="0" err="1" smtClean="0"/>
              <a:t>Bohara</a:t>
            </a:r>
            <a:r>
              <a:rPr lang="en-US" sz="2400" dirty="0" smtClean="0"/>
              <a:t>           : 01fe18bcs278</a:t>
            </a:r>
          </a:p>
          <a:p>
            <a:r>
              <a:rPr lang="en-US" sz="2400" dirty="0" smtClean="0"/>
              <a:t>                                 Sakshi </a:t>
            </a:r>
            <a:r>
              <a:rPr lang="en-US" sz="2400" dirty="0" err="1" smtClean="0"/>
              <a:t>tahlani</a:t>
            </a:r>
            <a:r>
              <a:rPr lang="en-US" sz="2400" dirty="0" smtClean="0"/>
              <a:t>           : 01fe18bcs271</a:t>
            </a:r>
          </a:p>
          <a:p>
            <a:r>
              <a:rPr lang="en-US" sz="2400" dirty="0" smtClean="0"/>
              <a:t>                                 </a:t>
            </a:r>
            <a:r>
              <a:rPr lang="en-US" sz="2400" dirty="0" err="1" smtClean="0"/>
              <a:t>Madhurika</a:t>
            </a:r>
            <a:r>
              <a:rPr lang="en-US" sz="2400" dirty="0" smtClean="0"/>
              <a:t> Ganiger:01fe18bcs284</a:t>
            </a:r>
          </a:p>
          <a:p>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751204"/>
            <a:ext cx="10515600" cy="6106796"/>
          </a:xfrm>
        </p:spPr>
        <p:txBody>
          <a:bodyPr>
            <a:normAutofit/>
          </a:bodyPr>
          <a:lstStyle/>
          <a:p>
            <a:r>
              <a:rPr lang="en-IN" sz="2000" dirty="0"/>
              <a:t>Results : </a:t>
            </a:r>
          </a:p>
          <a:p>
            <a:endParaRPr lang="en-IN" sz="2000" dirty="0"/>
          </a:p>
          <a:p>
            <a:r>
              <a:rPr lang="en-US" sz="1600" dirty="0"/>
              <a:t>Despite the model trained only with images proves that they are useful for hate speech detection, the proposed multimodal models are not able to improve the detection compared to the textual models.</a:t>
            </a:r>
          </a:p>
          <a:p>
            <a:endParaRPr lang="en-US" sz="1600" dirty="0"/>
          </a:p>
          <a:p>
            <a:endParaRPr lang="en-US" sz="1400" dirty="0"/>
          </a:p>
          <a:p>
            <a:endParaRPr lang="en-US" sz="1400" dirty="0"/>
          </a:p>
          <a:p>
            <a:endParaRPr lang="en-US" sz="1400" dirty="0"/>
          </a:p>
          <a:p>
            <a:endParaRPr lang="en-US" sz="1400" dirty="0"/>
          </a:p>
          <a:p>
            <a:pPr marL="0" indent="0">
              <a:buNone/>
            </a:pPr>
            <a:endParaRPr lang="en-US" sz="1400" dirty="0"/>
          </a:p>
          <a:p>
            <a:endParaRPr lang="en-US" sz="1400" dirty="0"/>
          </a:p>
          <a:p>
            <a:endParaRPr lang="en-US" sz="1400" dirty="0"/>
          </a:p>
          <a:p>
            <a:endParaRPr lang="en-US" sz="1400" dirty="0"/>
          </a:p>
          <a:p>
            <a:pPr marL="0" indent="0">
              <a:buNone/>
            </a:pPr>
            <a:endParaRPr lang="en-US" sz="1400" dirty="0"/>
          </a:p>
          <a:p>
            <a:r>
              <a:rPr lang="en-US" sz="2000" dirty="0"/>
              <a:t>Conclusion : </a:t>
            </a:r>
          </a:p>
          <a:p>
            <a:pPr marL="0" indent="0">
              <a:buNone/>
            </a:pPr>
            <a:endParaRPr lang="en-US" sz="400" dirty="0"/>
          </a:p>
          <a:p>
            <a:pPr lvl="1"/>
            <a:r>
              <a:rPr lang="en-US" sz="1600" dirty="0"/>
              <a:t>Training different textual, visual and multimodal models with that data, and found out that, despite the fact that images are useful for hate speech detection, the multimodal models do not outperform the textual models. </a:t>
            </a:r>
            <a:endParaRPr lang="en-IN" sz="1600" dirty="0"/>
          </a:p>
        </p:txBody>
      </p:sp>
      <p:sp>
        <p:nvSpPr>
          <p:cNvPr id="4" name="Slide Number Placeholder 3"/>
          <p:cNvSpPr>
            <a:spLocks noGrp="1"/>
          </p:cNvSpPr>
          <p:nvPr>
            <p:ph type="sldNum" sz="quarter" idx="12"/>
          </p:nvPr>
        </p:nvSpPr>
        <p:spPr/>
        <p:txBody>
          <a:bodyPr/>
          <a:lstStyle/>
          <a:p>
            <a:fld id="{7870A25B-082D-42BE-9910-664729240837}" type="slidenum">
              <a:rPr lang="en-IN" smtClean="0"/>
              <a:pPr/>
              <a:t>10</a:t>
            </a:fld>
            <a:endParaRPr lang="en-IN"/>
          </a:p>
        </p:txBody>
      </p:sp>
      <p:pic>
        <p:nvPicPr>
          <p:cNvPr id="6" name="Picture 5"/>
          <p:cNvPicPr>
            <a:picLocks noChangeAspect="1"/>
          </p:cNvPicPr>
          <p:nvPr/>
        </p:nvPicPr>
        <p:blipFill rotWithShape="1">
          <a:blip r:embed="rId2">
            <a:extLst>
              <a:ext uri="{28A0092B-C50C-407E-A947-70E740481C1C}">
                <a14:useLocalDpi xmlns="" xmlns:a14="http://schemas.microsoft.com/office/drawing/2010/main" val="0"/>
              </a:ext>
            </a:extLst>
          </a:blip>
          <a:srcRect l="23686" t="23712" r="49175" b="36289"/>
          <a:stretch>
            <a:fillRect/>
          </a:stretch>
        </p:blipFill>
        <p:spPr>
          <a:xfrm>
            <a:off x="2430780" y="2217420"/>
            <a:ext cx="5478779" cy="276703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345" y="2097405"/>
            <a:ext cx="10515600" cy="1325563"/>
          </a:xfrm>
        </p:spPr>
        <p:txBody>
          <a:bodyPr>
            <a:noAutofit/>
          </a:bodyPr>
          <a:lstStyle/>
          <a:p>
            <a:r>
              <a:rPr lang="en-IN" altLang="en-US" sz="2000" b="1">
                <a:latin typeface="Agency FB" panose="020B0503020202020204" charset="0"/>
                <a:cs typeface="Agency FB" panose="020B0503020202020204" charset="0"/>
                <a:sym typeface="+mn-ea"/>
              </a:rPr>
              <a:t>Research paper Link :</a:t>
            </a:r>
            <a:r>
              <a:rPr lang="en-IN" altLang="en-US" sz="2000">
                <a:sym typeface="+mn-ea"/>
              </a:rPr>
              <a:t> </a:t>
            </a:r>
            <a:r>
              <a:rPr lang="en-IN" altLang="en-US" sz="2000">
                <a:solidFill>
                  <a:schemeClr val="accent1"/>
                </a:solidFill>
                <a:sym typeface="+mn-ea"/>
              </a:rPr>
              <a:t>https://www.aclweb.org/anthology/2020.trac-1.6.pdf</a:t>
            </a:r>
            <a:r>
              <a:rPr lang="en-IN" altLang="en-US" sz="2000">
                <a:solidFill>
                  <a:schemeClr val="accent1"/>
                </a:solidFill>
              </a:rPr>
              <a:t/>
            </a:r>
            <a:br>
              <a:rPr lang="en-IN" altLang="en-US" sz="2000">
                <a:solidFill>
                  <a:schemeClr val="accent1"/>
                </a:solidFill>
              </a:rPr>
            </a:br>
            <a:r>
              <a:rPr lang="en-IN" altLang="en-US" sz="2000" b="1">
                <a:latin typeface="Agency FB" panose="020B0503020202020204" charset="0"/>
                <a:cs typeface="Agency FB" panose="020B0503020202020204" charset="0"/>
                <a:sym typeface="+mn-ea"/>
              </a:rPr>
              <a:t>Dataset link:</a:t>
            </a:r>
            <a:r>
              <a:rPr lang="en-IN" altLang="en-US" sz="2000">
                <a:solidFill>
                  <a:schemeClr val="accent1"/>
                </a:solidFill>
                <a:sym typeface="+mn-ea"/>
              </a:rPr>
              <a:t>  https://drive.google.com/drive/folders/1ckOGoRmMwCEFo-k3UX7J2lnzg495WIS5</a:t>
            </a:r>
            <a:r>
              <a:rPr lang="en-IN" altLang="en-US" sz="2000">
                <a:solidFill>
                  <a:schemeClr val="accent1"/>
                </a:solidFill>
              </a:rPr>
              <a:t/>
            </a:r>
            <a:br>
              <a:rPr lang="en-IN" altLang="en-US" sz="2000">
                <a:solidFill>
                  <a:schemeClr val="accent1"/>
                </a:solidFill>
              </a:rPr>
            </a:br>
            <a:endParaRPr lang="en-IN" altLang="en-US" sz="2000">
              <a:solidFill>
                <a:schemeClr val="accent1"/>
              </a:solidFill>
            </a:endParaRPr>
          </a:p>
        </p:txBody>
      </p:sp>
      <p:sp>
        <p:nvSpPr>
          <p:cNvPr id="4" name="Slide Number Placeholder 3"/>
          <p:cNvSpPr>
            <a:spLocks noGrp="1"/>
          </p:cNvSpPr>
          <p:nvPr>
            <p:ph type="sldNum" sz="quarter" idx="12"/>
          </p:nvPr>
        </p:nvSpPr>
        <p:spPr/>
        <p:txBody>
          <a:bodyPr/>
          <a:lstStyle/>
          <a:p>
            <a:fld id="{7870A25B-082D-42BE-9910-664729240837}" type="slidenum">
              <a:rPr lang="en-IN" smtClean="0"/>
              <a:pPr/>
              <a:t>11</a:t>
            </a:fld>
            <a:endParaRPr lang="en-IN"/>
          </a:p>
        </p:txBody>
      </p:sp>
      <p:pic>
        <p:nvPicPr>
          <p:cNvPr id="5" name="Picture 2" descr="Screenshot (75)"/>
          <p:cNvPicPr>
            <a:picLocks noGrp="1" noChangeAspect="1"/>
          </p:cNvPicPr>
          <p:nvPr>
            <p:ph idx="1"/>
          </p:nvPr>
        </p:nvPicPr>
        <p:blipFill>
          <a:blip r:embed="rId2"/>
          <a:srcRect r="11153" b="66491"/>
          <a:stretch>
            <a:fillRect/>
          </a:stretch>
        </p:blipFill>
        <p:spPr>
          <a:xfrm>
            <a:off x="5950585" y="3653155"/>
            <a:ext cx="5529580" cy="2028190"/>
          </a:xfrm>
          <a:prstGeom prst="rect">
            <a:avLst/>
          </a:prstGeom>
        </p:spPr>
      </p:pic>
      <p:sp>
        <p:nvSpPr>
          <p:cNvPr id="6" name="Text Box 5"/>
          <p:cNvSpPr txBox="1"/>
          <p:nvPr/>
        </p:nvSpPr>
        <p:spPr>
          <a:xfrm>
            <a:off x="1012190" y="3653155"/>
            <a:ext cx="1565275" cy="1476375"/>
          </a:xfrm>
          <a:prstGeom prst="rect">
            <a:avLst/>
          </a:prstGeom>
          <a:noFill/>
        </p:spPr>
        <p:txBody>
          <a:bodyPr wrap="none" rtlCol="0" anchor="t">
            <a:spAutoFit/>
          </a:bodyPr>
          <a:lstStyle/>
          <a:p>
            <a:r>
              <a:rPr lang="en-US" altLang="zh-CN" b="1" kern="100">
                <a:latin typeface="Agency FB" panose="020B0503020202020204" charset="0"/>
                <a:ea typeface="SimSun" panose="02010600030101010101" pitchFamily="2" charset="-122"/>
                <a:cs typeface="Agency FB" panose="020B0503020202020204" charset="0"/>
                <a:sym typeface="Times New Roman" panose="02020603050405020304"/>
              </a:rPr>
              <a:t>Dataset consists :</a:t>
            </a:r>
            <a:r>
              <a:rPr lang="en-US" altLang="zh-CN" kern="100">
                <a:latin typeface="Calibri" panose="020F0502020204030204"/>
                <a:ea typeface="SimSun" panose="02010600030101010101" pitchFamily="2" charset="-122"/>
                <a:cs typeface="Times New Roman" panose="02020603050405020304"/>
                <a:sym typeface="Times New Roman" panose="02020603050405020304"/>
              </a:rPr>
              <a:t/>
            </a:r>
            <a:br>
              <a:rPr lang="en-US" altLang="zh-CN" kern="100">
                <a:latin typeface="Calibri" panose="020F0502020204030204"/>
                <a:ea typeface="SimSun" panose="02010600030101010101" pitchFamily="2" charset="-122"/>
                <a:cs typeface="Times New Roman" panose="02020603050405020304"/>
                <a:sym typeface="Times New Roman" panose="02020603050405020304"/>
              </a:rPr>
            </a:br>
            <a:r>
              <a:rPr lang="en-US" altLang="zh-CN" kern="100">
                <a:latin typeface="Calibri" panose="020F0502020204030204"/>
                <a:ea typeface="SimSun" panose="02010600030101010101" pitchFamily="2" charset="-122"/>
                <a:cs typeface="Times New Roman" panose="02020603050405020304"/>
                <a:sym typeface="Times New Roman" panose="02020603050405020304"/>
              </a:rPr>
              <a:t>Image </a:t>
            </a:r>
            <a:br>
              <a:rPr lang="en-US" altLang="zh-CN" kern="100">
                <a:latin typeface="Calibri" panose="020F0502020204030204"/>
                <a:ea typeface="SimSun" panose="02010600030101010101" pitchFamily="2" charset="-122"/>
                <a:cs typeface="Times New Roman" panose="02020603050405020304"/>
                <a:sym typeface="Times New Roman" panose="02020603050405020304"/>
              </a:rPr>
            </a:br>
            <a:r>
              <a:rPr lang="en-US" altLang="zh-CN" kern="100">
                <a:latin typeface="Calibri" panose="020F0502020204030204"/>
                <a:ea typeface="SimSun" panose="02010600030101010101" pitchFamily="2" charset="-122"/>
                <a:cs typeface="Times New Roman" panose="02020603050405020304"/>
                <a:sym typeface="Times New Roman" panose="02020603050405020304"/>
              </a:rPr>
              <a:t>Text </a:t>
            </a:r>
            <a:br>
              <a:rPr lang="en-US" altLang="zh-CN" kern="100">
                <a:latin typeface="Calibri" panose="020F0502020204030204"/>
                <a:ea typeface="SimSun" panose="02010600030101010101" pitchFamily="2" charset="-122"/>
                <a:cs typeface="Times New Roman" panose="02020603050405020304"/>
                <a:sym typeface="Times New Roman" panose="02020603050405020304"/>
              </a:rPr>
            </a:br>
            <a:r>
              <a:rPr lang="en-US" altLang="zh-CN" kern="100">
                <a:latin typeface="Calibri" panose="020F0502020204030204"/>
                <a:ea typeface="SimSun" panose="02010600030101010101" pitchFamily="2" charset="-122"/>
                <a:cs typeface="Times New Roman" panose="02020603050405020304"/>
                <a:sym typeface="Times New Roman" panose="02020603050405020304"/>
              </a:rPr>
              <a:t>Label</a:t>
            </a:r>
            <a:br>
              <a:rPr lang="en-US" altLang="zh-CN" kern="100">
                <a:latin typeface="Calibri" panose="020F0502020204030204"/>
                <a:ea typeface="SimSun" panose="02010600030101010101" pitchFamily="2" charset="-122"/>
                <a:cs typeface="Times New Roman" panose="02020603050405020304"/>
                <a:sym typeface="Times New Roman" panose="02020603050405020304"/>
              </a:rPr>
            </a:br>
            <a:endParaRPr lang="en-US"/>
          </a:p>
        </p:txBody>
      </p:sp>
      <p:sp>
        <p:nvSpPr>
          <p:cNvPr id="7" name="Text Box 6"/>
          <p:cNvSpPr txBox="1"/>
          <p:nvPr/>
        </p:nvSpPr>
        <p:spPr>
          <a:xfrm>
            <a:off x="1012190" y="894715"/>
            <a:ext cx="10119360" cy="460375"/>
          </a:xfrm>
          <a:prstGeom prst="rect">
            <a:avLst/>
          </a:prstGeom>
          <a:noFill/>
        </p:spPr>
        <p:txBody>
          <a:bodyPr wrap="square" rtlCol="0">
            <a:spAutoFit/>
          </a:bodyPr>
          <a:lstStyle/>
          <a:p>
            <a:pPr marL="0" indent="0" algn="ctr">
              <a:buNone/>
            </a:pPr>
            <a:r>
              <a:rPr lang="en-US" sz="2400" b="1" dirty="0">
                <a:latin typeface="Agency FB" panose="020B0503020202020204" charset="0"/>
                <a:cs typeface="Agency FB" panose="020B0503020202020204" charset="0"/>
                <a:sym typeface="+mn-ea"/>
              </a:rPr>
              <a:t>Multimodal Meme Dataset (MultiOFF) for Identifying Offensive Content in Image and Text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b="1">
                <a:latin typeface="Agency FB" panose="020B0503020202020204" charset="0"/>
                <a:cs typeface="Agency FB" panose="020B0503020202020204" charset="0"/>
                <a:sym typeface="+mn-ea"/>
              </a:rPr>
              <a:t/>
            </a:r>
            <a:br>
              <a:rPr lang="en-IN" altLang="en-US" b="1">
                <a:latin typeface="Agency FB" panose="020B0503020202020204" charset="0"/>
                <a:cs typeface="Agency FB" panose="020B0503020202020204" charset="0"/>
                <a:sym typeface="+mn-ea"/>
              </a:rPr>
            </a:br>
            <a:r>
              <a:rPr lang="en-IN" altLang="en-US" b="1">
                <a:latin typeface="Agency FB" panose="020B0503020202020204" charset="0"/>
                <a:cs typeface="Agency FB" panose="020B0503020202020204" charset="0"/>
                <a:sym typeface="+mn-ea"/>
              </a:rPr>
              <a:t>Baseline Models for Textual Data</a:t>
            </a:r>
            <a:r>
              <a:rPr lang="en-IN" altLang="en-US" b="1">
                <a:latin typeface="Agency FB" panose="020B0503020202020204" charset="0"/>
                <a:cs typeface="Agency FB" panose="020B0503020202020204" charset="0"/>
              </a:rPr>
              <a:t/>
            </a:r>
            <a:br>
              <a:rPr lang="en-IN" altLang="en-US" b="1">
                <a:latin typeface="Agency FB" panose="020B0503020202020204" charset="0"/>
                <a:cs typeface="Agency FB" panose="020B0503020202020204" charset="0"/>
              </a:rPr>
            </a:br>
            <a:endParaRPr lang="en-US"/>
          </a:p>
        </p:txBody>
      </p:sp>
      <p:sp>
        <p:nvSpPr>
          <p:cNvPr id="3" name="Content Placeholder 2"/>
          <p:cNvSpPr>
            <a:spLocks noGrp="1"/>
          </p:cNvSpPr>
          <p:nvPr>
            <p:ph sz="half" idx="1"/>
          </p:nvPr>
        </p:nvSpPr>
        <p:spPr/>
        <p:txBody>
          <a:bodyPr>
            <a:normAutofit fontScale="67500" lnSpcReduction="10000"/>
          </a:bodyPr>
          <a:lstStyle/>
          <a:p>
            <a:r>
              <a:rPr lang="en-IN" altLang="en-US" sz="3600" b="1">
                <a:sym typeface="+mn-ea"/>
              </a:rPr>
              <a:t>Logistic Regression </a:t>
            </a:r>
            <a:r>
              <a:rPr lang="en-IN" altLang="en-US" sz="3600">
                <a:sym typeface="+mn-ea"/>
              </a:rPr>
              <a:t>:If targeted class is linearly seperable</a:t>
            </a:r>
            <a:endParaRPr lang="en-IN" altLang="en-US" sz="3600"/>
          </a:p>
          <a:p>
            <a:r>
              <a:rPr lang="en-IN" altLang="en-US" sz="3600">
                <a:sym typeface="+mn-ea"/>
              </a:rPr>
              <a:t> Bag of Words approadch has been used.</a:t>
            </a:r>
            <a:endParaRPr lang="en-IN" altLang="en-US" sz="3600"/>
          </a:p>
          <a:p>
            <a:pPr marL="0" indent="0">
              <a:buNone/>
            </a:pPr>
            <a:r>
              <a:rPr lang="en-IN" altLang="en-US" sz="3600">
                <a:sym typeface="+mn-ea"/>
              </a:rPr>
              <a:t>		if p&gt; threshold :offensive</a:t>
            </a:r>
            <a:endParaRPr lang="en-IN" altLang="en-US" sz="3600"/>
          </a:p>
          <a:p>
            <a:pPr marL="0" indent="0">
              <a:buNone/>
            </a:pPr>
            <a:r>
              <a:rPr lang="en-IN" altLang="en-US" sz="3600">
                <a:sym typeface="+mn-ea"/>
              </a:rPr>
              <a:t>	          	 else not offensive</a:t>
            </a:r>
            <a:endParaRPr lang="en-US" sz="3600"/>
          </a:p>
          <a:p>
            <a:endParaRPr lang="en-US" sz="3600"/>
          </a:p>
          <a:p>
            <a:pPr marL="0" indent="0">
              <a:buNone/>
            </a:pPr>
            <a:endParaRPr lang="en-IN" altLang="en-US" sz="3200" b="1"/>
          </a:p>
          <a:p>
            <a:r>
              <a:rPr lang="en-IN" altLang="en-US" sz="3200" b="1">
                <a:sym typeface="+mn-ea"/>
              </a:rPr>
              <a:t>Naive Bayes (NB)</a:t>
            </a:r>
            <a:endParaRPr lang="en-IN" altLang="en-US" sz="3200" b="1"/>
          </a:p>
          <a:p>
            <a:r>
              <a:rPr lang="en-IN" altLang="en-US" sz="3200" b="1">
                <a:sym typeface="+mn-ea"/>
              </a:rPr>
              <a:t>A Deep Neural Network (DNN) </a:t>
            </a:r>
            <a:endParaRPr lang="en-IN" altLang="en-US" sz="3200" b="1"/>
          </a:p>
          <a:p>
            <a:pPr lvl="1"/>
            <a:r>
              <a:rPr lang="en-IN" altLang="en-US" sz="3200" b="1">
                <a:sym typeface="+mn-ea"/>
              </a:rPr>
              <a:t>Stacked LSTM</a:t>
            </a:r>
            <a:endParaRPr lang="en-IN" altLang="en-US" sz="3200" b="1"/>
          </a:p>
          <a:p>
            <a:pPr lvl="1"/>
            <a:r>
              <a:rPr lang="en-IN" altLang="en-US" sz="3200" b="1">
                <a:sym typeface="+mn-ea"/>
              </a:rPr>
              <a:t>Bidirectional LSTM (BiLSTM) </a:t>
            </a:r>
            <a:endParaRPr lang="en-IN" altLang="en-US" sz="2800"/>
          </a:p>
          <a:p>
            <a:endParaRPr lang="en-IN" altLang="en-US" sz="2800"/>
          </a:p>
        </p:txBody>
      </p:sp>
      <p:sp>
        <p:nvSpPr>
          <p:cNvPr id="4" name="Slide Number Placeholder 3"/>
          <p:cNvSpPr>
            <a:spLocks noGrp="1"/>
          </p:cNvSpPr>
          <p:nvPr>
            <p:ph type="sldNum" sz="quarter" idx="12"/>
          </p:nvPr>
        </p:nvSpPr>
        <p:spPr/>
        <p:txBody>
          <a:bodyPr/>
          <a:lstStyle/>
          <a:p>
            <a:fld id="{7870A25B-082D-42BE-9910-664729240837}" type="slidenum">
              <a:rPr lang="en-IN" smtClean="0"/>
              <a:pPr/>
              <a:t>12</a:t>
            </a:fld>
            <a:endParaRPr lang="en-IN"/>
          </a:p>
        </p:txBody>
      </p:sp>
      <p:pic>
        <p:nvPicPr>
          <p:cNvPr id="5" name="Content Placeholder 4"/>
          <p:cNvPicPr>
            <a:picLocks noGrp="1" noChangeAspect="1"/>
          </p:cNvPicPr>
          <p:nvPr>
            <p:ph sz="half" idx="2"/>
          </p:nvPr>
        </p:nvPicPr>
        <p:blipFill>
          <a:blip r:embed="rId2"/>
          <a:stretch>
            <a:fillRect/>
          </a:stretch>
        </p:blipFill>
        <p:spPr>
          <a:xfrm>
            <a:off x="5911215" y="2103120"/>
            <a:ext cx="2986405" cy="9785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latin typeface="Agency FB" panose="020B0503020202020204" charset="0"/>
                <a:cs typeface="Agency FB" panose="020B0503020202020204" charset="0"/>
                <a:sym typeface="+mn-ea"/>
              </a:rPr>
              <a:t>Baseline Model for Images</a:t>
            </a:r>
            <a:r>
              <a:rPr lang="en-US" b="1">
                <a:latin typeface="Agency FB" panose="020B0503020202020204" charset="0"/>
                <a:cs typeface="Agency FB" panose="020B0503020202020204" charset="0"/>
              </a:rPr>
              <a:t/>
            </a:r>
            <a:br>
              <a:rPr lang="en-US" b="1">
                <a:latin typeface="Agency FB" panose="020B0503020202020204" charset="0"/>
                <a:cs typeface="Agency FB" panose="020B0503020202020204" charset="0"/>
              </a:rPr>
            </a:br>
            <a:endParaRPr lang="en-US"/>
          </a:p>
        </p:txBody>
      </p:sp>
      <p:sp>
        <p:nvSpPr>
          <p:cNvPr id="4" name="Content Placeholder 3"/>
          <p:cNvSpPr>
            <a:spLocks noGrp="1"/>
          </p:cNvSpPr>
          <p:nvPr>
            <p:ph sz="half" idx="2"/>
          </p:nvPr>
        </p:nvSpPr>
        <p:spPr/>
        <p:txBody>
          <a:bodyPr>
            <a:normAutofit fontScale="77500" lnSpcReduction="10000"/>
          </a:bodyPr>
          <a:lstStyle/>
          <a:p>
            <a:r>
              <a:rPr lang="en-IN" altLang="en-US">
                <a:sym typeface="+mn-ea"/>
              </a:rPr>
              <a:t>C</a:t>
            </a:r>
            <a:r>
              <a:rPr lang="en-US">
                <a:sym typeface="+mn-ea"/>
              </a:rPr>
              <a:t>onvolution layers 3x3 filter with a stride 1 and always used same padding </a:t>
            </a:r>
            <a:endParaRPr lang="en-US"/>
          </a:p>
          <a:p>
            <a:r>
              <a:rPr lang="en-IN" altLang="en-US">
                <a:sym typeface="+mn-ea"/>
              </a:rPr>
              <a:t>M</a:t>
            </a:r>
            <a:r>
              <a:rPr lang="en-US">
                <a:sym typeface="+mn-ea"/>
              </a:rPr>
              <a:t>axpool layer of 2x2 filter of stride 2. It follows this arrangement of convolution and max pool layers consistently throughout the whole architecture. </a:t>
            </a:r>
            <a:endParaRPr lang="en-US"/>
          </a:p>
          <a:p>
            <a:r>
              <a:rPr lang="en-US">
                <a:sym typeface="+mn-ea"/>
              </a:rPr>
              <a:t>Instead of a fully connected layer, a Global Average Pooling layer has been used which later is connected to a Dense layer with the Sigmoid activation function to predict class probability.</a:t>
            </a:r>
            <a:endParaRPr lang="en-US"/>
          </a:p>
          <a:p>
            <a:r>
              <a:rPr lang="en-US">
                <a:sym typeface="+mn-ea"/>
              </a:rPr>
              <a:t>The 16 in VGG16 refers to it has 16 layers that have weights. </a:t>
            </a:r>
            <a:endParaRPr lang="en-US"/>
          </a:p>
          <a:p>
            <a:endParaRPr lang="en-US"/>
          </a:p>
        </p:txBody>
      </p:sp>
      <p:sp>
        <p:nvSpPr>
          <p:cNvPr id="5" name="Slide Number Placeholder 4"/>
          <p:cNvSpPr>
            <a:spLocks noGrp="1"/>
          </p:cNvSpPr>
          <p:nvPr>
            <p:ph type="sldNum" sz="quarter" idx="12"/>
          </p:nvPr>
        </p:nvSpPr>
        <p:spPr/>
        <p:txBody>
          <a:bodyPr/>
          <a:lstStyle/>
          <a:p>
            <a:fld id="{7870A25B-082D-42BE-9910-664729240837}" type="slidenum">
              <a:rPr lang="en-IN" smtClean="0"/>
              <a:pPr/>
              <a:t>13</a:t>
            </a:fld>
            <a:endParaRPr lang="en-IN"/>
          </a:p>
        </p:txBody>
      </p:sp>
      <p:pic>
        <p:nvPicPr>
          <p:cNvPr id="6" name="Content Placeholder 4"/>
          <p:cNvPicPr>
            <a:picLocks noGrp="1" noChangeAspect="1"/>
          </p:cNvPicPr>
          <p:nvPr>
            <p:ph sz="half" idx="1"/>
          </p:nvPr>
        </p:nvPicPr>
        <p:blipFill>
          <a:blip r:embed="rId3"/>
          <a:stretch>
            <a:fillRect/>
          </a:stretch>
        </p:blipFill>
        <p:spPr>
          <a:xfrm>
            <a:off x="578485" y="1573530"/>
            <a:ext cx="4342130" cy="50615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latin typeface="Agency FB" panose="020B0503020202020204" charset="0"/>
                <a:cs typeface="Agency FB" panose="020B0503020202020204" charset="0"/>
                <a:sym typeface="+mn-ea"/>
              </a:rPr>
              <a:t/>
            </a:r>
            <a:br>
              <a:rPr lang="en-US" b="1">
                <a:latin typeface="Agency FB" panose="020B0503020202020204" charset="0"/>
                <a:cs typeface="Agency FB" panose="020B0503020202020204" charset="0"/>
                <a:sym typeface="+mn-ea"/>
              </a:rPr>
            </a:br>
            <a:r>
              <a:rPr lang="en-US" b="1">
                <a:latin typeface="Agency FB" panose="020B0503020202020204" charset="0"/>
                <a:cs typeface="Agency FB" panose="020B0503020202020204" charset="0"/>
                <a:sym typeface="+mn-ea"/>
              </a:rPr>
              <a:t>Multimodal Approach</a:t>
            </a:r>
            <a:r>
              <a:rPr lang="en-US" b="1">
                <a:latin typeface="Agency FB" panose="020B0503020202020204" charset="0"/>
                <a:cs typeface="Agency FB" panose="020B0503020202020204" charset="0"/>
              </a:rPr>
              <a:t/>
            </a:r>
            <a:br>
              <a:rPr lang="en-US" b="1">
                <a:latin typeface="Agency FB" panose="020B0503020202020204" charset="0"/>
                <a:cs typeface="Agency FB" panose="020B0503020202020204" charset="0"/>
              </a:rPr>
            </a:br>
            <a:endParaRPr lang="en-US"/>
          </a:p>
        </p:txBody>
      </p:sp>
      <p:sp>
        <p:nvSpPr>
          <p:cNvPr id="3" name="Content Placeholder 2"/>
          <p:cNvSpPr>
            <a:spLocks noGrp="1"/>
          </p:cNvSpPr>
          <p:nvPr>
            <p:ph sz="half" idx="1"/>
          </p:nvPr>
        </p:nvSpPr>
        <p:spPr/>
        <p:txBody>
          <a:bodyPr/>
          <a:lstStyle/>
          <a:p>
            <a:r>
              <a:rPr lang="en-IN" altLang="en-US" sz="2800">
                <a:sym typeface="+mn-ea"/>
              </a:rPr>
              <a:t>Early fusion :</a:t>
            </a:r>
            <a:endParaRPr lang="en-IN" altLang="en-US" sz="2800"/>
          </a:p>
          <a:p>
            <a:pPr lvl="1"/>
            <a:r>
              <a:rPr lang="en-IN" altLang="en-US" sz="2000">
                <a:sym typeface="+mn-ea"/>
              </a:rPr>
              <a:t>outputs of unimodal features extracted fro different data streams are integrated into single large vector </a:t>
            </a:r>
            <a:endParaRPr lang="en-IN" altLang="en-US" sz="2000"/>
          </a:p>
          <a:p>
            <a:endParaRPr lang="en-IN" altLang="en-US" sz="2000"/>
          </a:p>
        </p:txBody>
      </p:sp>
      <p:sp>
        <p:nvSpPr>
          <p:cNvPr id="5" name="Slide Number Placeholder 4"/>
          <p:cNvSpPr>
            <a:spLocks noGrp="1"/>
          </p:cNvSpPr>
          <p:nvPr>
            <p:ph type="sldNum" sz="quarter" idx="12"/>
          </p:nvPr>
        </p:nvSpPr>
        <p:spPr/>
        <p:txBody>
          <a:bodyPr/>
          <a:lstStyle/>
          <a:p>
            <a:fld id="{7870A25B-082D-42BE-9910-664729240837}" type="slidenum">
              <a:rPr lang="en-IN" smtClean="0"/>
              <a:pPr/>
              <a:t>14</a:t>
            </a:fld>
            <a:endParaRPr lang="en-IN"/>
          </a:p>
        </p:txBody>
      </p:sp>
      <p:pic>
        <p:nvPicPr>
          <p:cNvPr id="6" name="Content Placeholder 4" descr="Screenshot (54)"/>
          <p:cNvPicPr>
            <a:picLocks noGrp="1" noChangeAspect="1"/>
          </p:cNvPicPr>
          <p:nvPr>
            <p:ph sz="half" idx="2"/>
          </p:nvPr>
        </p:nvPicPr>
        <p:blipFill>
          <a:blip r:embed="rId2"/>
          <a:stretch>
            <a:fillRect/>
          </a:stretch>
        </p:blipFill>
        <p:spPr>
          <a:xfrm>
            <a:off x="6172200" y="2509520"/>
            <a:ext cx="5181600" cy="29825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nchor="ctr">
            <a:normAutofit fontScale="90000"/>
          </a:bodyPr>
          <a:lstStyle/>
          <a:p>
            <a:pPr algn="ctr"/>
            <a:r>
              <a:rPr lang="en-US" altLang="zh-CN" sz="3600">
                <a:latin typeface="Cambria" panose="02040503050406030204" charset="0"/>
              </a:rPr>
              <a:t>Analysis of Implemented Approach</a:t>
            </a:r>
            <a:br>
              <a:rPr lang="en-US" altLang="zh-CN" sz="3600">
                <a:latin typeface="Cambria" panose="02040503050406030204" charset="0"/>
              </a:rPr>
            </a:br>
            <a:r>
              <a:rPr lang="en-US" altLang="zh-CN" sz="2000">
                <a:latin typeface="Cambria" panose="02040503050406030204" charset="0"/>
              </a:rPr>
              <a:t>Hateful Memes Challenge</a:t>
            </a:r>
            <a:br>
              <a:rPr lang="en-US" altLang="zh-CN" sz="2000">
                <a:latin typeface="Cambria" panose="02040503050406030204" charset="0"/>
              </a:rPr>
            </a:br>
            <a:r>
              <a:rPr lang="en-US" altLang="zh-CN" sz="2000">
                <a:latin typeface="Cambria" panose="02040503050406030204" charset="0"/>
              </a:rPr>
              <a:t>2020, SEP 22    </a:t>
            </a:r>
            <a:br>
              <a:rPr lang="en-US" altLang="zh-CN" sz="2000">
                <a:latin typeface="Cambria" panose="02040503050406030204" charset="0"/>
              </a:rPr>
            </a:br>
            <a:r>
              <a:rPr lang="en-US" altLang="zh-CN" sz="2000">
                <a:latin typeface="Cambria" panose="02040503050406030204" charset="0"/>
              </a:rPr>
              <a:t>Yuval Nirkin   Assaf Rabinowitz   Yoni Solel</a:t>
            </a:r>
          </a:p>
        </p:txBody>
      </p:sp>
      <p:sp>
        <p:nvSpPr>
          <p:cNvPr id="3" name="Content Placeholder 2"/>
          <p:cNvSpPr>
            <a:spLocks noGrp="1"/>
          </p:cNvSpPr>
          <p:nvPr>
            <p:ph idx="1"/>
          </p:nvPr>
        </p:nvSpPr>
        <p:spPr/>
        <p:txBody>
          <a:bodyPr/>
          <a:lstStyle/>
          <a:p>
            <a:pPr marL="0" marR="0" indent="0" algn="l" defTabSz="914400" rtl="0" eaLnBrk="1" fontAlgn="base" latinLnBrk="0" hangingPunct="1">
              <a:lnSpc>
                <a:spcPct val="100000"/>
              </a:lnSpc>
              <a:spcBef>
                <a:spcPct val="20000"/>
              </a:spcBef>
              <a:spcAft>
                <a:spcPct val="0"/>
              </a:spcAft>
              <a:buClrTx/>
              <a:buSzTx/>
              <a:buFontTx/>
              <a:buNone/>
            </a:pPr>
            <a:endPar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rPr>
              <a:t>Data Processing </a:t>
            </a: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rPr>
              <a:t>Text embedding :SBERT	         </a:t>
            </a:r>
            <a:endPar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rPr>
              <a:t>Image Embedding: MobileNetV3 </a:t>
            </a: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2000" b="1" i="0" u="none" strike="noStrike" kern="1200" cap="none" spc="0" normalizeH="0" baseline="0" noProof="1">
                <a:solidFill>
                  <a:schemeClr val="tx1"/>
                </a:solidFill>
                <a:latin typeface="Cambria" panose="02040503050406030204" charset="0"/>
                <a:ea typeface="+mn-ea"/>
                <a:cs typeface="Cambria" panose="02040503050406030204" charset="0"/>
              </a:rPr>
              <a:t>Hypernetworks</a:t>
            </a: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2000" i="0" u="none" strike="noStrike" kern="1200" cap="none" spc="0" normalizeH="0" baseline="0" noProof="1">
                <a:solidFill>
                  <a:schemeClr val="tx1"/>
                </a:solidFill>
                <a:latin typeface="Cambria" panose="02040503050406030204" charset="0"/>
                <a:ea typeface="+mn-ea"/>
                <a:cs typeface="Cambria" panose="02040503050406030204" charset="0"/>
              </a:rPr>
              <a:t>Decoder</a:t>
            </a:r>
            <a:endPar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250" b="0" i="0" u="none" strike="noStrike" kern="1200" cap="none" spc="0" normalizeH="0" baseline="0" noProof="1">
              <a:solidFill>
                <a:schemeClr val="tx1"/>
              </a:solidFill>
              <a:latin typeface="Cambria" panose="02040503050406030204" charset="0"/>
              <a:ea typeface="+mn-ea"/>
              <a:cs typeface="Cambria" panose="02040503050406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nchor="ctr"/>
          <a:lstStyle/>
          <a:p>
            <a:r>
              <a:rPr lang="en-US" altLang="zh-CN">
                <a:latin typeface="Cambria" panose="02040503050406030204" charset="0"/>
              </a:rPr>
              <a:t>Model Description</a:t>
            </a:r>
          </a:p>
        </p:txBody>
      </p:sp>
      <p:sp>
        <p:nvSpPr>
          <p:cNvPr id="3" name="Content Placeholder 2"/>
          <p:cNvSpPr>
            <a:spLocks noGrp="1"/>
          </p:cNvSpPr>
          <p:nvPr>
            <p:ph idx="1"/>
          </p:nvPr>
        </p:nvSpPr>
        <p:spPr>
          <a:xfrm>
            <a:off x="457200" y="3937000"/>
            <a:ext cx="8229600" cy="2768600"/>
          </a:xfrm>
        </p:spPr>
        <p:txBody>
          <a:bodyPr/>
          <a:lstStyle/>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The model based onto the hypernetwork. </a:t>
            </a:r>
          </a:p>
          <a:p>
            <a:pPr marL="0" marR="0" indent="0" algn="l" defTabSz="914400" rtl="0" eaLnBrk="1" fontAlgn="base" latinLnBrk="0" hangingPunct="1">
              <a:lnSpc>
                <a:spcPct val="100000"/>
              </a:lnSpc>
              <a:spcBef>
                <a:spcPct val="20000"/>
              </a:spcBef>
              <a:spcAft>
                <a:spcPct val="0"/>
              </a:spcAft>
              <a:buClrTx/>
              <a:buSzTx/>
              <a:buFontTx/>
              <a:buNone/>
            </a:pPr>
            <a:r>
              <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rPr>
              <a:t>		</a:t>
            </a:r>
            <a:r>
              <a:rPr kumimoji="0" lang="en-US" sz="1200" b="0" i="0" u="none" strike="noStrike" kern="1200" cap="none" spc="0" normalizeH="0" baseline="0" noProof="1">
                <a:solidFill>
                  <a:schemeClr val="tx1"/>
                </a:solidFill>
                <a:latin typeface="Cambria" panose="02040503050406030204" charset="0"/>
                <a:ea typeface="+mn-ea"/>
                <a:cs typeface="Cambria" panose="02040503050406030204" charset="0"/>
              </a:rPr>
              <a:t>The hypernetwork is a network that predicts the weights of another larger  network.</a:t>
            </a:r>
            <a:endPar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The language model is based on SBert, it accepts the image's text and produces the text embedding </a:t>
            </a:r>
            <a:r>
              <a:rPr kumimoji="0" lang="en-US" sz="1600" b="1" i="0" u="none" strike="noStrike" kern="1200" cap="none" spc="0" normalizeH="0" baseline="0" noProof="1">
                <a:solidFill>
                  <a:schemeClr val="tx1"/>
                </a:solidFill>
                <a:latin typeface="Cambria" panose="02040503050406030204" charset="0"/>
                <a:ea typeface="+mn-ea"/>
                <a:cs typeface="Cambria" panose="02040503050406030204" charset="0"/>
              </a:rPr>
              <a:t>Et</a:t>
            </a: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 </a:t>
            </a: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The vision model accepts the image as input and produces the visual embedding </a:t>
            </a:r>
            <a:r>
              <a:rPr kumimoji="0" lang="en-US" sz="1600" b="1" i="0" u="none" strike="noStrike" kern="1200" cap="none" spc="0" normalizeH="0" baseline="0" noProof="1">
                <a:solidFill>
                  <a:schemeClr val="tx1"/>
                </a:solidFill>
                <a:latin typeface="Cambria" panose="02040503050406030204" charset="0"/>
                <a:ea typeface="+mn-ea"/>
                <a:cs typeface="Cambria" panose="02040503050406030204" charset="0"/>
              </a:rPr>
              <a:t>Ev(768)</a:t>
            </a: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1600" b="1" i="0" u="none" strike="noStrike" kern="1200" cap="none" spc="0" normalizeH="0" baseline="0" noProof="1">
                <a:solidFill>
                  <a:schemeClr val="tx1"/>
                </a:solidFill>
                <a:latin typeface="Cambria" panose="02040503050406030204" charset="0"/>
                <a:ea typeface="+mn-ea"/>
                <a:cs typeface="Cambria" panose="02040503050406030204" charset="0"/>
              </a:rPr>
              <a:t>Ev</a:t>
            </a: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 is then fed to the weight mapping module, producing a set of weights </a:t>
            </a:r>
            <a:r>
              <a:rPr kumimoji="0" lang="en-US" sz="1600" b="1" i="0" u="none" strike="noStrike" kern="1200" cap="none" spc="0" normalizeH="0" baseline="0" noProof="1">
                <a:solidFill>
                  <a:schemeClr val="tx1"/>
                </a:solidFill>
                <a:latin typeface="Cambria" panose="02040503050406030204" charset="0"/>
                <a:ea typeface="+mn-ea"/>
                <a:cs typeface="Cambria" panose="02040503050406030204" charset="0"/>
              </a:rPr>
              <a:t>θ</a:t>
            </a: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a:t>
            </a: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 The decoder is defined as a function </a:t>
            </a:r>
            <a:r>
              <a:rPr kumimoji="0" lang="en-US" sz="1600" b="1" i="0" u="none" strike="noStrike" kern="1200" cap="none" spc="0" normalizeH="0" baseline="0" noProof="1">
                <a:solidFill>
                  <a:schemeClr val="tx1"/>
                </a:solidFill>
                <a:latin typeface="Cambria" panose="02040503050406030204" charset="0"/>
                <a:ea typeface="+mn-ea"/>
                <a:cs typeface="Cambria" panose="02040503050406030204" charset="0"/>
              </a:rPr>
              <a:t>f(Et,θ)</a:t>
            </a: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,that outputs the final binary prediction, is the image </a:t>
            </a:r>
            <a:r>
              <a:rPr lang="en-US" sz="1400">
                <a:latin typeface="Cambria" panose="02040503050406030204" charset="0"/>
                <a:cs typeface="Cambria" panose="02040503050406030204" charset="0"/>
              </a:rPr>
              <a:t/>
            </a:r>
            <a:br>
              <a:rPr lang="en-US" sz="1400">
                <a:latin typeface="Cambria" panose="02040503050406030204" charset="0"/>
                <a:cs typeface="Cambria" panose="02040503050406030204" charset="0"/>
              </a:rPr>
            </a:b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hateful or not hateful?</a:t>
            </a:r>
          </a:p>
          <a:p>
            <a:pPr marL="0" marR="0" indent="0" algn="l" defTabSz="914400" rtl="0" eaLnBrk="1" fontAlgn="base" latinLnBrk="0" hangingPunct="1">
              <a:lnSpc>
                <a:spcPct val="100000"/>
              </a:lnSpc>
              <a:spcBef>
                <a:spcPct val="20000"/>
              </a:spcBef>
              <a:spcAft>
                <a:spcPct val="0"/>
              </a:spcAft>
              <a:buClrTx/>
              <a:buSzTx/>
              <a:buFontTx/>
              <a:buNone/>
            </a:pPr>
            <a:endPar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endParaRPr>
          </a:p>
        </p:txBody>
      </p:sp>
      <p:pic>
        <p:nvPicPr>
          <p:cNvPr id="12291" name="Picture 3"/>
          <p:cNvPicPr>
            <a:picLocks noChangeAspect="1"/>
          </p:cNvPicPr>
          <p:nvPr/>
        </p:nvPicPr>
        <p:blipFill>
          <a:blip r:embed="rId3"/>
          <a:stretch>
            <a:fillRect/>
          </a:stretch>
        </p:blipFill>
        <p:spPr>
          <a:xfrm>
            <a:off x="2914650" y="1504950"/>
            <a:ext cx="4243388" cy="2227263"/>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1800">
                <a:latin typeface="Cambria" panose="02040503050406030204" charset="0"/>
                <a:cs typeface="Cambria" panose="02040503050406030204" charset="0"/>
              </a:rPr>
              <a:t>Hypernetwork functional image representation</a:t>
            </a:r>
            <a:br>
              <a:rPr lang="en-US" sz="1800">
                <a:latin typeface="Cambria" panose="02040503050406030204" charset="0"/>
                <a:cs typeface="Cambria" panose="02040503050406030204" charset="0"/>
              </a:rPr>
            </a:br>
            <a:r>
              <a:rPr lang="en-US" sz="1800">
                <a:latin typeface="Cambria" panose="02040503050406030204" charset="0"/>
                <a:cs typeface="Cambria" panose="02040503050406030204" charset="0"/>
              </a:rPr>
              <a:t>Sylwester Klocek, Łukasz Maziarka, Maciej Wołczyk, Jacek Tabor, Jakub</a:t>
            </a:r>
            <a:br>
              <a:rPr lang="en-US" sz="1800">
                <a:latin typeface="Cambria" panose="02040503050406030204" charset="0"/>
                <a:cs typeface="Cambria" panose="02040503050406030204" charset="0"/>
              </a:rPr>
            </a:br>
            <a:r>
              <a:rPr lang="en-US" sz="1800">
                <a:latin typeface="Cambria" panose="02040503050406030204" charset="0"/>
                <a:cs typeface="Cambria" panose="02040503050406030204" charset="0"/>
              </a:rPr>
              <a:t>Nowak, and Marek Śmieja</a:t>
            </a:r>
          </a:p>
        </p:txBody>
      </p:sp>
      <p:sp>
        <p:nvSpPr>
          <p:cNvPr id="3" name="Content Placeholder 2"/>
          <p:cNvSpPr>
            <a:spLocks noGrp="1"/>
          </p:cNvSpPr>
          <p:nvPr>
            <p:ph sz="half" idx="1"/>
          </p:nvPr>
        </p:nvSpPr>
        <p:spPr>
          <a:xfrm>
            <a:off x="1485900" y="1844675"/>
            <a:ext cx="4032504" cy="4525963"/>
          </a:xfrm>
        </p:spPr>
        <p:txBody>
          <a:bodyPr/>
          <a:lstStyle/>
          <a:p>
            <a:r>
              <a:rPr lang="en-US" sz="1600">
                <a:latin typeface="Times New Roman" panose="02020603050405020304" charset="0"/>
                <a:cs typeface="Times New Roman" panose="02020603050405020304" charset="0"/>
              </a:rPr>
              <a:t>The aim of this paper is a proof of concept that one can effectively construct and train functional representations of images.</a:t>
            </a:r>
          </a:p>
          <a:p>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By a functional (or deep) representation of an image we understand a function (neural network) I : R</a:t>
            </a:r>
            <a:r>
              <a:rPr lang="en-US" sz="1600" baseline="30000">
                <a:latin typeface="Times New Roman" panose="02020603050405020304" charset="0"/>
                <a:cs typeface="Times New Roman" panose="02020603050405020304" charset="0"/>
              </a:rPr>
              <a:t>2</a:t>
            </a:r>
            <a:r>
              <a:rPr lang="en-US" sz="1600">
                <a:latin typeface="Times New Roman" panose="02020603050405020304" charset="0"/>
                <a:cs typeface="Times New Roman" panose="02020603050405020304" charset="0"/>
              </a:rPr>
              <a:t> → R</a:t>
            </a:r>
            <a:r>
              <a:rPr lang="en-US" sz="1600" baseline="30000">
                <a:latin typeface="Times New Roman" panose="02020603050405020304" charset="0"/>
                <a:cs typeface="Times New Roman" panose="02020603050405020304" charset="0"/>
              </a:rPr>
              <a:t>3  </a:t>
            </a:r>
          </a:p>
          <a:p>
            <a:endParaRPr lang="en-US" sz="1600" baseline="300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Which given a point (with arbitrary coordinates) (x, y) in the plane </a:t>
            </a:r>
            <a:br>
              <a:rPr lang="en-US" sz="1600">
                <a:latin typeface="Times New Roman" panose="02020603050405020304" charset="0"/>
                <a:cs typeface="Times New Roman" panose="02020603050405020304" charset="0"/>
              </a:rPr>
            </a:br>
            <a:r>
              <a:rPr lang="en-US" sz="1600">
                <a:latin typeface="Times New Roman" panose="02020603050405020304" charset="0"/>
                <a:cs typeface="Times New Roman" panose="02020603050405020304" charset="0"/>
              </a:rPr>
              <a:t>returns the point in [0, 1]</a:t>
            </a:r>
            <a:r>
              <a:rPr lang="en-US" sz="1600" baseline="30000">
                <a:latin typeface="Times New Roman" panose="02020603050405020304" charset="0"/>
                <a:cs typeface="Times New Roman" panose="02020603050405020304" charset="0"/>
              </a:rPr>
              <a:t>3 </a:t>
            </a:r>
            <a:r>
              <a:rPr lang="en-US" sz="1600">
                <a:latin typeface="Times New Roman" panose="02020603050405020304" charset="0"/>
                <a:cs typeface="Times New Roman" panose="02020603050405020304" charset="0"/>
              </a:rPr>
              <a:t>representing the RGB values of the color of the </a:t>
            </a:r>
            <a:br>
              <a:rPr lang="en-US" sz="1600">
                <a:latin typeface="Times New Roman" panose="02020603050405020304" charset="0"/>
                <a:cs typeface="Times New Roman" panose="02020603050405020304" charset="0"/>
              </a:rPr>
            </a:br>
            <a:r>
              <a:rPr lang="en-US" sz="1600">
                <a:latin typeface="Times New Roman" panose="02020603050405020304" charset="0"/>
                <a:cs typeface="Times New Roman" panose="02020603050405020304" charset="0"/>
              </a:rPr>
              <a:t>image at (x, y).</a:t>
            </a:r>
          </a:p>
          <a:p>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p:txBody>
      </p:sp>
      <p:pic>
        <p:nvPicPr>
          <p:cNvPr id="4" name="Content Placeholder 3"/>
          <p:cNvPicPr>
            <a:picLocks noGrp="1" noChangeAspect="1"/>
          </p:cNvPicPr>
          <p:nvPr>
            <p:ph sz="half" idx="2"/>
          </p:nvPr>
        </p:nvPicPr>
        <p:blipFill>
          <a:blip r:embed="rId2">
            <a:clrChange>
              <a:clrFrom>
                <a:srgbClr val="FFFFFF">
                  <a:alpha val="100000"/>
                </a:srgbClr>
              </a:clrFrom>
              <a:clrTo>
                <a:srgbClr val="FFFFFF">
                  <a:alpha val="100000"/>
                  <a:alpha val="0"/>
                </a:srgbClr>
              </a:clrTo>
            </a:clrChange>
          </a:blip>
          <a:stretch>
            <a:fillRect/>
          </a:stretch>
        </p:blipFill>
        <p:spPr>
          <a:xfrm>
            <a:off x="5877560" y="1844675"/>
            <a:ext cx="5408295" cy="381698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276350"/>
            <a:ext cx="8229600" cy="5442585"/>
          </a:xfrm>
        </p:spPr>
        <p:txBody>
          <a:bodyPr/>
          <a:lstStyle/>
          <a:p>
            <a:r>
              <a:rPr lang="en-US">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Hypernetwork model</a:t>
            </a:r>
            <a:endParaRPr lang="en-US">
              <a:latin typeface="Times New Roman" panose="02020603050405020304" charset="0"/>
              <a:cs typeface="Times New Roman" panose="02020603050405020304" charset="0"/>
            </a:endParaRPr>
          </a:p>
          <a:p>
            <a:pPr lvl="2"/>
            <a:endParaRPr lang="en-US" sz="1800">
              <a:latin typeface="Times New Roman" panose="02020603050405020304" charset="0"/>
              <a:cs typeface="Times New Roman" panose="02020603050405020304" charset="0"/>
            </a:endParaRPr>
          </a:p>
          <a:p>
            <a:pPr lvl="2"/>
            <a:r>
              <a:rPr lang="en-US" sz="1800">
                <a:latin typeface="Times New Roman" panose="02020603050405020304" charset="0"/>
                <a:cs typeface="Times New Roman" panose="02020603050405020304" charset="0"/>
              </a:rPr>
              <a:t>Let f : [0, 1]</a:t>
            </a:r>
            <a:r>
              <a:rPr lang="en-US" sz="1800" baseline="30000">
                <a:latin typeface="Times New Roman" panose="02020603050405020304" charset="0"/>
                <a:cs typeface="Times New Roman" panose="02020603050405020304" charset="0"/>
              </a:rPr>
              <a:t>2</a:t>
            </a:r>
            <a:r>
              <a:rPr lang="en-US" sz="1800">
                <a:latin typeface="Times New Roman" panose="02020603050405020304" charset="0"/>
                <a:cs typeface="Times New Roman" panose="02020603050405020304" charset="0"/>
              </a:rPr>
              <a:t> → [0, 255]</a:t>
            </a:r>
            <a:r>
              <a:rPr lang="en-US" sz="1800" baseline="30000">
                <a:latin typeface="Times New Roman" panose="02020603050405020304" charset="0"/>
                <a:cs typeface="Times New Roman" panose="02020603050405020304" charset="0"/>
              </a:rPr>
              <a:t>3</a:t>
            </a:r>
            <a:r>
              <a:rPr lang="en-US" sz="1800">
                <a:latin typeface="Times New Roman" panose="02020603050405020304" charset="0"/>
                <a:cs typeface="Times New Roman" panose="02020603050405020304" charset="0"/>
              </a:rPr>
              <a:t> be a function describing the image.  To improve this discrete representation,the aim is at creating a function:</a:t>
            </a:r>
          </a:p>
          <a:p>
            <a:pPr lvl="4"/>
            <a:r>
              <a:rPr lang="en-US" sz="1600">
                <a:latin typeface="Times New Roman" panose="02020603050405020304" charset="0"/>
                <a:cs typeface="Times New Roman" panose="02020603050405020304" charset="0"/>
                <a:sym typeface="+mn-ea"/>
              </a:rPr>
              <a:t>Tθ(i, j) = T((i, j), θ) : [0, 1]</a:t>
            </a:r>
            <a:r>
              <a:rPr lang="en-US" sz="1600" baseline="30000">
                <a:latin typeface="Times New Roman" panose="02020603050405020304" charset="0"/>
                <a:cs typeface="Times New Roman" panose="02020603050405020304" charset="0"/>
                <a:sym typeface="+mn-ea"/>
              </a:rPr>
              <a:t>2 </a:t>
            </a:r>
            <a:r>
              <a:rPr lang="en-US" sz="1600">
                <a:latin typeface="Times New Roman" panose="02020603050405020304" charset="0"/>
                <a:cs typeface="Times New Roman" panose="02020603050405020304" charset="0"/>
                <a:sym typeface="+mn-ea"/>
              </a:rPr>
              <a:t>× Θ → [0, 255]</a:t>
            </a:r>
            <a:r>
              <a:rPr lang="en-US" sz="1600" baseline="30000">
                <a:latin typeface="Times New Roman" panose="02020603050405020304" charset="0"/>
                <a:cs typeface="Times New Roman" panose="02020603050405020304" charset="0"/>
                <a:sym typeface="+mn-ea"/>
              </a:rPr>
              <a:t>3   </a:t>
            </a:r>
            <a:endParaRPr lang="en-US" sz="1600">
              <a:latin typeface="Times New Roman" panose="02020603050405020304" charset="0"/>
              <a:cs typeface="Times New Roman" panose="02020603050405020304" charset="0"/>
            </a:endParaRPr>
          </a:p>
          <a:p>
            <a:pPr lvl="2"/>
            <a:r>
              <a:rPr lang="en-US" sz="1800">
                <a:latin typeface="Times New Roman" panose="02020603050405020304" charset="0"/>
                <a:cs typeface="Times New Roman" panose="02020603050405020304" charset="0"/>
              </a:rPr>
              <a:t>The approach to this task is by introducing a hypernetwork</a:t>
            </a:r>
          </a:p>
          <a:p>
            <a:pPr lvl="4"/>
            <a:r>
              <a:rPr lang="en-US" sz="1600">
                <a:latin typeface="Times New Roman" panose="02020603050405020304" charset="0"/>
                <a:cs typeface="Times New Roman" panose="02020603050405020304" charset="0"/>
              </a:rPr>
              <a:t>Hϕ :  (x</a:t>
            </a:r>
            <a:r>
              <a:rPr lang="en-US" sz="1600">
                <a:latin typeface="Times New Roman" panose="02020603050405020304" charset="0"/>
                <a:cs typeface="Times New Roman" panose="02020603050405020304" charset="0"/>
                <a:sym typeface="+mn-ea"/>
              </a:rPr>
              <a:t>∈ X)</a:t>
            </a:r>
            <a:r>
              <a:rPr lang="en-US" sz="1600">
                <a:latin typeface="Times New Roman" panose="02020603050405020304" charset="0"/>
                <a:cs typeface="Times New Roman" panose="02020603050405020304" charset="0"/>
              </a:rPr>
              <a:t> → (θ ∈ Θ)</a:t>
            </a:r>
            <a:br>
              <a:rPr lang="en-US" sz="1600">
                <a:latin typeface="Times New Roman" panose="02020603050405020304" charset="0"/>
                <a:cs typeface="Times New Roman" panose="02020603050405020304" charset="0"/>
              </a:rPr>
            </a:br>
            <a:r>
              <a:rPr lang="en-US" sz="1000">
                <a:latin typeface="Times New Roman" panose="02020603050405020304" charset="0"/>
                <a:cs typeface="Times New Roman" panose="02020603050405020304" charset="0"/>
              </a:rPr>
              <a:t>for an image x ∈ X returns weights θ to the corresponding target network Tθ.</a:t>
            </a:r>
          </a:p>
          <a:p>
            <a:pPr lvl="2"/>
            <a:r>
              <a:rPr lang="en-US" sz="1800">
                <a:latin typeface="Times New Roman" panose="02020603050405020304" charset="0"/>
                <a:cs typeface="Times New Roman" panose="02020603050405020304" charset="0"/>
                <a:sym typeface="+mn-ea"/>
              </a:rPr>
              <a:t>To use the above model, we need to train the weights ϕ of the hypernetwork.</a:t>
            </a:r>
            <a:endParaRPr lang="en-US" sz="1800">
              <a:latin typeface="Times New Roman" panose="02020603050405020304" charset="0"/>
              <a:cs typeface="Times New Roman" panose="02020603050405020304" charset="0"/>
            </a:endParaRPr>
          </a:p>
          <a:p>
            <a:pPr lvl="2"/>
            <a:r>
              <a:rPr lang="en-US" sz="1800">
                <a:latin typeface="Times New Roman" panose="02020603050405020304" charset="0"/>
                <a:cs typeface="Times New Roman" panose="02020603050405020304" charset="0"/>
                <a:sym typeface="+mn-ea"/>
              </a:rPr>
              <a:t>For this purpose, we minimize classical mean squared error (MSE) over training images.</a:t>
            </a:r>
            <a:endParaRPr lang="en-US" sz="1800">
              <a:latin typeface="Times New Roman" panose="02020603050405020304" charset="0"/>
              <a:cs typeface="Times New Roman" panose="02020603050405020304" charset="0"/>
            </a:endParaRPr>
          </a:p>
          <a:p>
            <a:pPr lvl="2"/>
            <a:r>
              <a:rPr lang="en-US" sz="1800">
                <a:latin typeface="Times New Roman" panose="02020603050405020304" charset="0"/>
                <a:cs typeface="Times New Roman" panose="02020603050405020304" charset="0"/>
                <a:sym typeface="+mn-ea"/>
              </a:rPr>
              <a:t>More precisely, we take an input image x ∈ X and pass it to Hϕ. </a:t>
            </a:r>
            <a:endParaRPr lang="en-US" sz="1800">
              <a:latin typeface="Times New Roman" panose="02020603050405020304" charset="0"/>
              <a:cs typeface="Times New Roman" panose="02020603050405020304" charset="0"/>
            </a:endParaRPr>
          </a:p>
          <a:p>
            <a:pPr lvl="2"/>
            <a:r>
              <a:rPr lang="en-US" sz="1800">
                <a:latin typeface="Times New Roman" panose="02020603050405020304" charset="0"/>
                <a:cs typeface="Times New Roman" panose="02020603050405020304" charset="0"/>
                <a:sym typeface="+mn-ea"/>
              </a:rPr>
              <a:t>The hypernetwork returns weights θ to target network Tθ.</a:t>
            </a:r>
            <a:endParaRPr lang="en-US">
              <a:latin typeface="Times New Roman" panose="02020603050405020304" charset="0"/>
              <a:cs typeface="Times New Roman" panose="02020603050405020304" charset="0"/>
            </a:endParaRPr>
          </a:p>
          <a:p>
            <a:pPr lvl="3"/>
            <a:endParaRPr lang="en-US">
              <a:latin typeface="Times New Roman" panose="02020603050405020304" charset="0"/>
              <a:cs typeface="Times New Roman" panose="02020603050405020304" charset="0"/>
            </a:endParaRPr>
          </a:p>
          <a:p>
            <a:pPr marL="1828800" lvl="4" indent="0">
              <a:buNone/>
            </a:pPr>
            <a:endParaRPr lang="en-US" baseline="30000">
              <a:latin typeface="Times New Roman" panose="02020603050405020304" charset="0"/>
              <a:cs typeface="Times New Roman" panose="02020603050405020304" charset="0"/>
            </a:endParaRPr>
          </a:p>
        </p:txBody>
      </p:sp>
      <p:sp>
        <p:nvSpPr>
          <p:cNvPr id="7" name="Title 6"/>
          <p:cNvSpPr>
            <a:spLocks noGrp="1"/>
          </p:cNvSpPr>
          <p:nvPr>
            <p:ph type="title"/>
          </p:nvPr>
        </p:nvSpPr>
        <p:spPr>
          <a:xfrm>
            <a:off x="838200" y="365125"/>
            <a:ext cx="10515600" cy="737235"/>
          </a:xfrm>
        </p:spPr>
        <p:txBody>
          <a:bodyPr/>
          <a:lstStyle/>
          <a:p>
            <a:r>
              <a:rPr lang="en-US" sz="2800">
                <a:latin typeface="Cambria" panose="02040503050406030204" charset="0"/>
                <a:cs typeface="Cambria" panose="02040503050406030204" charset="0"/>
              </a:rPr>
              <a:t>Functional Representation of an Image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10845" r="5992"/>
          <a:stretch>
            <a:fillRect/>
          </a:stretch>
        </p:blipFill>
        <p:spPr>
          <a:xfrm>
            <a:off x="811530" y="539115"/>
            <a:ext cx="4720590" cy="5515610"/>
          </a:xfrm>
          <a:prstGeom prst="rect">
            <a:avLst/>
          </a:prstGeom>
          <a:noFill/>
          <a:ln w="9525">
            <a:noFill/>
          </a:ln>
        </p:spPr>
      </p:pic>
      <p:sp>
        <p:nvSpPr>
          <p:cNvPr id="5" name="Text Box 4"/>
          <p:cNvSpPr txBox="1"/>
          <p:nvPr/>
        </p:nvSpPr>
        <p:spPr>
          <a:xfrm>
            <a:off x="5909945" y="1374140"/>
            <a:ext cx="4998720" cy="4769485"/>
          </a:xfrm>
          <a:prstGeom prst="rect">
            <a:avLst/>
          </a:prstGeom>
          <a:noFill/>
        </p:spPr>
        <p:txBody>
          <a:bodyPr wrap="square" rtlCol="0">
            <a:spAutoFit/>
          </a:bodyPr>
          <a:lstStyle/>
          <a:p>
            <a:pPr marL="285750" indent="-285750" algn="l">
              <a:buFont typeface="Arial" panose="020B0604020202020204" pitchFamily="34" charset="0"/>
              <a:buChar char="•"/>
            </a:pPr>
            <a:r>
              <a:rPr lang="en-US" sz="1400">
                <a:latin typeface="Times New Roman" panose="02020603050405020304" charset="0"/>
                <a:cs typeface="Times New Roman" panose="02020603050405020304" charset="0"/>
              </a:rPr>
              <a:t>The first one is common and takes part in</a:t>
            </a:r>
          </a:p>
          <a:p>
            <a:pPr algn="l"/>
            <a:r>
              <a:rPr lang="en-US" sz="1400">
                <a:latin typeface="Times New Roman" panose="02020603050405020304" charset="0"/>
                <a:cs typeface="Times New Roman" panose="02020603050405020304" charset="0"/>
              </a:rPr>
              <a:t>     generating weights for all of the target network’s </a:t>
            </a:r>
            <a:br>
              <a:rPr lang="en-US" sz="1400">
                <a:latin typeface="Times New Roman" panose="02020603050405020304" charset="0"/>
                <a:cs typeface="Times New Roman" panose="02020603050405020304" charset="0"/>
              </a:rPr>
            </a:br>
            <a:r>
              <a:rPr lang="en-US" sz="1400">
                <a:latin typeface="Times New Roman" panose="02020603050405020304" charset="0"/>
                <a:cs typeface="Times New Roman" panose="02020603050405020304" charset="0"/>
              </a:rPr>
              <a:t>     layers. </a:t>
            </a:r>
          </a:p>
          <a:p>
            <a:pPr marL="285750" indent="-285750" algn="l">
              <a:buFont typeface="Arial" panose="020B0604020202020204" pitchFamily="34" charset="0"/>
              <a:buChar char="•"/>
            </a:pPr>
            <a:r>
              <a:rPr lang="en-US" sz="1400">
                <a:latin typeface="Times New Roman" panose="02020603050405020304" charset="0"/>
                <a:cs typeface="Times New Roman" panose="02020603050405020304" charset="0"/>
              </a:rPr>
              <a:t>Second part, on the other hand, contains several </a:t>
            </a:r>
            <a:br>
              <a:rPr lang="en-US" sz="1400">
                <a:latin typeface="Times New Roman" panose="02020603050405020304" charset="0"/>
                <a:cs typeface="Times New Roman" panose="02020603050405020304" charset="0"/>
              </a:rPr>
            </a:br>
            <a:r>
              <a:rPr lang="en-US" sz="1400">
                <a:latin typeface="Times New Roman" panose="02020603050405020304" charset="0"/>
                <a:cs typeface="Times New Roman" panose="02020603050405020304" charset="0"/>
              </a:rPr>
              <a:t>branches. Each branch calculates weights for a</a:t>
            </a:r>
            <a:br>
              <a:rPr lang="en-US" sz="1400">
                <a:latin typeface="Times New Roman" panose="02020603050405020304" charset="0"/>
                <a:cs typeface="Times New Roman" panose="02020603050405020304" charset="0"/>
              </a:rPr>
            </a:br>
            <a:r>
              <a:rPr lang="en-US" sz="1400">
                <a:latin typeface="Times New Roman" panose="02020603050405020304" charset="0"/>
                <a:cs typeface="Times New Roman" panose="02020603050405020304" charset="0"/>
              </a:rPr>
              <a:t>different layer of target network.</a:t>
            </a:r>
          </a:p>
          <a:p>
            <a:pPr marL="285750" indent="-285750" algn="l">
              <a:buFont typeface="Arial" panose="020B0604020202020204" pitchFamily="34" charset="0"/>
              <a:buChar char="•"/>
            </a:pPr>
            <a:r>
              <a:rPr lang="en-US" sz="1400">
                <a:latin typeface="Times New Roman" panose="02020603050405020304" charset="0"/>
                <a:cs typeface="Times New Roman" panose="02020603050405020304" charset="0"/>
              </a:rPr>
              <a:t>Common Layers:</a:t>
            </a: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The task of common layers is to extract meaningful features.</a:t>
            </a: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This extraction is performed using Naive Inception Module followed by four convolution layers.</a:t>
            </a: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Inception module leverages three different convolutions and average pooling.</a:t>
            </a: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It improves network accuracy and does not negatively influence training time.</a:t>
            </a:r>
          </a:p>
          <a:p>
            <a:pPr marL="285750" lvl="0" indent="-285750" algn="l">
              <a:buFont typeface="Arial" panose="020B0604020202020204" pitchFamily="34" charset="0"/>
              <a:buChar char="•"/>
            </a:pPr>
            <a:r>
              <a:rPr lang="en-US" sz="1400">
                <a:latin typeface="Times New Roman" panose="02020603050405020304" charset="0"/>
                <a:cs typeface="Times New Roman" panose="02020603050405020304" charset="0"/>
              </a:rPr>
              <a:t>Seprate Layers:</a:t>
            </a: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There are multiple branches responsible for converting extracted features into actual weights of target network.</a:t>
            </a: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Batch normalization is used after each layer of hypernetwork and ReLU is chosen as the activation function.</a:t>
            </a:r>
          </a:p>
          <a:p>
            <a:pPr marL="742950" lvl="1" indent="-285750" algn="l">
              <a:buFont typeface="Arial" panose="020B0604020202020204" pitchFamily="34" charset="0"/>
              <a:buChar char="•"/>
            </a:pPr>
            <a:endParaRPr lang="en-US" sz="1200">
              <a:latin typeface="Times New Roman" panose="02020603050405020304" charset="0"/>
              <a:cs typeface="Times New Roman" panose="02020603050405020304" charset="0"/>
            </a:endParaRPr>
          </a:p>
          <a:p>
            <a:pPr marL="0" indent="0">
              <a:buNone/>
            </a:pPr>
            <a:endParaRPr lang="en-US" sz="1200">
              <a:solidFill>
                <a:schemeClr val="accent1"/>
              </a:solidFill>
              <a:effectLst>
                <a:outerShdw blurRad="38100" dist="25400" dir="5400000" algn="ctr" rotWithShape="0">
                  <a:srgbClr val="6E747A">
                    <a:alpha val="43000"/>
                  </a:srgbClr>
                </a:outerShdw>
              </a:effectLst>
            </a:endParaRPr>
          </a:p>
          <a:p>
            <a:pPr marL="0" indent="0">
              <a:buNone/>
            </a:pPr>
            <a:r>
              <a:rPr lang="en-US" sz="1200">
                <a:solidFill>
                  <a:schemeClr val="accent1"/>
                </a:solidFill>
                <a:effectLst>
                  <a:outerShdw blurRad="38100" dist="25400" dir="5400000" algn="ctr" rotWithShape="0">
                    <a:srgbClr val="6E747A">
                      <a:alpha val="43000"/>
                    </a:srgbClr>
                  </a:outerShdw>
                </a:effectLst>
                <a:sym typeface="+mn-ea"/>
              </a:rPr>
              <a:t>https://arxiv.org/pdf/1902.10404.pdf</a:t>
            </a:r>
          </a:p>
          <a:p>
            <a:pPr marL="0" indent="0">
              <a:buNone/>
            </a:pPr>
            <a:r>
              <a:rPr lang="en-US" sz="1200">
                <a:solidFill>
                  <a:schemeClr val="accent1"/>
                </a:solidFill>
                <a:effectLst>
                  <a:outerShdw blurRad="38100" dist="25400" dir="5400000" algn="ctr" rotWithShape="0">
                    <a:srgbClr val="6E747A">
                      <a:alpha val="43000"/>
                    </a:srgbClr>
                  </a:outerShdw>
                </a:effectLst>
              </a:rPr>
              <a:t>https://ieeexplore.ieee.org/document/8014884</a:t>
            </a:r>
          </a:p>
          <a:p>
            <a:pPr marL="742950" lvl="1" indent="-285750" algn="l">
              <a:buFont typeface="Arial" panose="020B0604020202020204" pitchFamily="34" charset="0"/>
              <a:buChar char="•"/>
            </a:pPr>
            <a:endParaRPr lang="en-US" sz="12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870A25B-082D-42BE-9910-664729240837}" type="slidenum">
              <a:rPr lang="en-IN" smtClean="0"/>
              <a:pPr/>
              <a:t>2</a:t>
            </a:fld>
            <a:endParaRPr lang="en-IN"/>
          </a:p>
        </p:txBody>
      </p:sp>
      <p:sp>
        <p:nvSpPr>
          <p:cNvPr id="3" name="TextBox 2"/>
          <p:cNvSpPr txBox="1"/>
          <p:nvPr/>
        </p:nvSpPr>
        <p:spPr>
          <a:xfrm>
            <a:off x="393895" y="1252024"/>
            <a:ext cx="11577711" cy="4093428"/>
          </a:xfrm>
          <a:prstGeom prst="rect">
            <a:avLst/>
          </a:prstGeom>
          <a:noFill/>
        </p:spPr>
        <p:txBody>
          <a:bodyPr wrap="square" rtlCol="0">
            <a:spAutoFit/>
          </a:bodyPr>
          <a:lstStyle/>
          <a:p>
            <a:r>
              <a:rPr lang="en-US" sz="2800" b="1" dirty="0" smtClean="0"/>
              <a:t>                                         </a:t>
            </a:r>
            <a:r>
              <a:rPr lang="en-US" sz="3600" b="1" dirty="0" smtClean="0"/>
              <a:t>Problem Statement </a:t>
            </a:r>
          </a:p>
          <a:p>
            <a:endParaRPr lang="en-US" sz="2800" dirty="0" smtClean="0"/>
          </a:p>
          <a:p>
            <a:pPr>
              <a:buFont typeface="Arial" pitchFamily="34" charset="0"/>
              <a:buChar char="•"/>
            </a:pPr>
            <a:r>
              <a:rPr lang="en-US" sz="2800" dirty="0" smtClean="0"/>
              <a:t> Given an internet meme, our model should predict whether a meme is hateful or non-hateful. </a:t>
            </a:r>
          </a:p>
          <a:p>
            <a:endParaRPr lang="en-US" sz="2800" dirty="0" smtClean="0"/>
          </a:p>
          <a:p>
            <a:pPr>
              <a:buFont typeface="Arial" pitchFamily="34" charset="0"/>
              <a:buChar char="•"/>
            </a:pPr>
            <a:r>
              <a:rPr lang="en-US" sz="2800" dirty="0" smtClean="0"/>
              <a:t>This is a binary classification problem with multimodal input data consisting of the meme image itself (the image mode) and a string representing the text in the meme image (the text mode).</a:t>
            </a:r>
          </a:p>
          <a:p>
            <a:endParaRPr lang="en-IN"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IN" dirty="0"/>
          </a:p>
        </p:txBody>
      </p:sp>
      <p:sp>
        <p:nvSpPr>
          <p:cNvPr id="4" name="Slide Number Placeholder 3"/>
          <p:cNvSpPr>
            <a:spLocks noGrp="1"/>
          </p:cNvSpPr>
          <p:nvPr>
            <p:ph type="sldNum" sz="quarter" idx="12"/>
          </p:nvPr>
        </p:nvSpPr>
        <p:spPr/>
        <p:txBody>
          <a:bodyPr/>
          <a:lstStyle/>
          <a:p>
            <a:fld id="{7870A25B-082D-42BE-9910-664729240837}" type="slidenum">
              <a:rPr lang="en-IN" smtClean="0"/>
              <a:pPr/>
              <a:t>20</a:t>
            </a:fld>
            <a:endParaRPr lang="en-IN"/>
          </a:p>
        </p:txBody>
      </p:sp>
      <p:sp>
        <p:nvSpPr>
          <p:cNvPr id="12" name="Rounded Rectangle 11"/>
          <p:cNvSpPr/>
          <p:nvPr/>
        </p:nvSpPr>
        <p:spPr>
          <a:xfrm>
            <a:off x="3953021" y="2194561"/>
            <a:ext cx="2011680" cy="942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 Model</a:t>
            </a:r>
            <a:endParaRPr lang="en-IN" dirty="0"/>
          </a:p>
        </p:txBody>
      </p:sp>
      <p:sp>
        <p:nvSpPr>
          <p:cNvPr id="13" name="Rounded Rectangle 12"/>
          <p:cNvSpPr/>
          <p:nvPr/>
        </p:nvSpPr>
        <p:spPr>
          <a:xfrm>
            <a:off x="4164037" y="4586067"/>
            <a:ext cx="2011680" cy="941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TEXT Model</a:t>
            </a:r>
            <a:endParaRPr lang="en-IN" dirty="0"/>
          </a:p>
        </p:txBody>
      </p:sp>
      <p:sp>
        <p:nvSpPr>
          <p:cNvPr id="14" name="Rounded Rectangle 13"/>
          <p:cNvSpPr/>
          <p:nvPr/>
        </p:nvSpPr>
        <p:spPr>
          <a:xfrm>
            <a:off x="9115862" y="3179299"/>
            <a:ext cx="1874520" cy="886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Classifier</a:t>
            </a:r>
            <a:endParaRPr lang="en-IN" dirty="0"/>
          </a:p>
        </p:txBody>
      </p:sp>
      <p:sp>
        <p:nvSpPr>
          <p:cNvPr id="15" name="Rectangle 14"/>
          <p:cNvSpPr/>
          <p:nvPr/>
        </p:nvSpPr>
        <p:spPr>
          <a:xfrm>
            <a:off x="1012874" y="3418450"/>
            <a:ext cx="18710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MEME</a:t>
            </a:r>
            <a:endParaRPr lang="en-IN" dirty="0"/>
          </a:p>
        </p:txBody>
      </p:sp>
      <p:sp>
        <p:nvSpPr>
          <p:cNvPr id="16" name="Rectangle 15"/>
          <p:cNvSpPr/>
          <p:nvPr/>
        </p:nvSpPr>
        <p:spPr>
          <a:xfrm>
            <a:off x="6457071" y="3263705"/>
            <a:ext cx="1874520" cy="886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Fusion</a:t>
            </a:r>
            <a:endParaRPr lang="en-IN" dirty="0"/>
          </a:p>
        </p:txBody>
      </p:sp>
      <p:cxnSp>
        <p:nvCxnSpPr>
          <p:cNvPr id="18" name="Straight Arrow Connector 17"/>
          <p:cNvCxnSpPr>
            <a:endCxn id="12" idx="1"/>
          </p:cNvCxnSpPr>
          <p:nvPr/>
        </p:nvCxnSpPr>
        <p:spPr>
          <a:xfrm flipV="1">
            <a:off x="2869809" y="2665829"/>
            <a:ext cx="1083212" cy="837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1"/>
          </p:cNvCxnSpPr>
          <p:nvPr/>
        </p:nvCxnSpPr>
        <p:spPr>
          <a:xfrm>
            <a:off x="2869809" y="4023360"/>
            <a:ext cx="1294228" cy="10336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3"/>
          </p:cNvCxnSpPr>
          <p:nvPr/>
        </p:nvCxnSpPr>
        <p:spPr>
          <a:xfrm>
            <a:off x="5964701" y="2665829"/>
            <a:ext cx="1097281" cy="583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3"/>
          </p:cNvCxnSpPr>
          <p:nvPr/>
        </p:nvCxnSpPr>
        <p:spPr>
          <a:xfrm flipV="1">
            <a:off x="6175717" y="4178105"/>
            <a:ext cx="984738" cy="878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4" idx="1"/>
          </p:cNvCxnSpPr>
          <p:nvPr/>
        </p:nvCxnSpPr>
        <p:spPr>
          <a:xfrm flipV="1">
            <a:off x="8370277" y="3622432"/>
            <a:ext cx="745585" cy="7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8693834" y="4276578"/>
            <a:ext cx="1111348" cy="745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454683" y="5148775"/>
            <a:ext cx="1019446" cy="369332"/>
          </a:xfrm>
          <a:prstGeom prst="rect">
            <a:avLst/>
          </a:prstGeom>
          <a:noFill/>
        </p:spPr>
        <p:txBody>
          <a:bodyPr wrap="none" rtlCol="0">
            <a:spAutoFit/>
          </a:bodyPr>
          <a:lstStyle/>
          <a:p>
            <a:r>
              <a:rPr lang="en-US" dirty="0" smtClean="0"/>
              <a:t>HATEFUL</a:t>
            </a:r>
            <a:endParaRPr lang="en-IN" dirty="0"/>
          </a:p>
        </p:txBody>
      </p:sp>
      <p:cxnSp>
        <p:nvCxnSpPr>
          <p:cNvPr id="36" name="Straight Arrow Connector 35"/>
          <p:cNvCxnSpPr>
            <a:stCxn id="14" idx="2"/>
          </p:cNvCxnSpPr>
          <p:nvPr/>
        </p:nvCxnSpPr>
        <p:spPr>
          <a:xfrm rot="16200000" flipH="1">
            <a:off x="9943220" y="4175466"/>
            <a:ext cx="1041008" cy="8212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988061" y="5092504"/>
            <a:ext cx="1540422" cy="369332"/>
          </a:xfrm>
          <a:prstGeom prst="rect">
            <a:avLst/>
          </a:prstGeom>
          <a:noFill/>
        </p:spPr>
        <p:txBody>
          <a:bodyPr wrap="none" rtlCol="0">
            <a:spAutoFit/>
          </a:bodyPr>
          <a:lstStyle/>
          <a:p>
            <a:r>
              <a:rPr lang="en-US" dirty="0" smtClean="0"/>
              <a:t>NON-HATEFUL</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870A25B-082D-42BE-9910-664729240837}" type="slidenum">
              <a:rPr lang="en-IN" smtClean="0"/>
              <a:pPr/>
              <a:t>21</a:t>
            </a:fld>
            <a:endParaRPr lang="en-IN"/>
          </a:p>
        </p:txBody>
      </p:sp>
      <p:sp>
        <p:nvSpPr>
          <p:cNvPr id="3" name="TextBox 2"/>
          <p:cNvSpPr txBox="1"/>
          <p:nvPr/>
        </p:nvSpPr>
        <p:spPr>
          <a:xfrm>
            <a:off x="942535" y="633046"/>
            <a:ext cx="9931791" cy="5909310"/>
          </a:xfrm>
          <a:prstGeom prst="rect">
            <a:avLst/>
          </a:prstGeom>
          <a:noFill/>
        </p:spPr>
        <p:txBody>
          <a:bodyPr wrap="square" rtlCol="0">
            <a:spAutoFit/>
          </a:bodyPr>
          <a:lstStyle/>
          <a:p>
            <a:r>
              <a:rPr lang="en-US" b="1" dirty="0" smtClean="0"/>
              <a:t>Functional Requirement </a:t>
            </a:r>
            <a:endParaRPr lang="en-IN" dirty="0" smtClean="0"/>
          </a:p>
          <a:p>
            <a:r>
              <a:rPr lang="en-US" dirty="0" smtClean="0"/>
              <a:t> </a:t>
            </a:r>
            <a:endParaRPr lang="en-IN" dirty="0" smtClean="0"/>
          </a:p>
          <a:p>
            <a:pPr lvl="0">
              <a:buFont typeface="Arial" pitchFamily="34" charset="0"/>
              <a:buChar char="•"/>
            </a:pPr>
            <a:r>
              <a:rPr lang="en-US" dirty="0" smtClean="0"/>
              <a:t>User can upload his own meme</a:t>
            </a:r>
            <a:endParaRPr lang="en-IN" dirty="0" smtClean="0"/>
          </a:p>
          <a:p>
            <a:endParaRPr lang="en-IN" dirty="0" smtClean="0"/>
          </a:p>
          <a:p>
            <a:pPr lvl="0">
              <a:buFont typeface="Arial" pitchFamily="34" charset="0"/>
              <a:buChar char="•"/>
            </a:pPr>
            <a:r>
              <a:rPr lang="en-US" dirty="0" smtClean="0"/>
              <a:t>System should be able to accept the meme and label it as hateful or not hateful</a:t>
            </a:r>
            <a:endParaRPr lang="en-IN" dirty="0" smtClean="0"/>
          </a:p>
          <a:p>
            <a:endParaRPr lang="en-IN" dirty="0" smtClean="0"/>
          </a:p>
          <a:p>
            <a:pPr lvl="0">
              <a:buFont typeface="Arial" pitchFamily="34" charset="0"/>
              <a:buChar char="•"/>
            </a:pPr>
            <a:r>
              <a:rPr lang="en-US" dirty="0" smtClean="0"/>
              <a:t>The system should be able to display the percentage of hate in the meme</a:t>
            </a:r>
            <a:endParaRPr lang="en-IN" dirty="0" smtClean="0"/>
          </a:p>
          <a:p>
            <a:endParaRPr lang="en-IN" dirty="0" smtClean="0"/>
          </a:p>
          <a:p>
            <a:pPr lvl="0">
              <a:buFont typeface="Arial" pitchFamily="34" charset="0"/>
              <a:buChar char="•"/>
            </a:pPr>
            <a:r>
              <a:rPr lang="en-US" dirty="0" smtClean="0"/>
              <a:t>The History window should show last 5 image’s result of classification  </a:t>
            </a:r>
            <a:endParaRPr lang="en-IN" dirty="0" smtClean="0"/>
          </a:p>
          <a:p>
            <a:r>
              <a:rPr lang="en-US" dirty="0" smtClean="0"/>
              <a:t> </a:t>
            </a:r>
            <a:endParaRPr lang="en-IN" dirty="0" smtClean="0"/>
          </a:p>
          <a:p>
            <a:r>
              <a:rPr lang="en-US" dirty="0" smtClean="0"/>
              <a:t> </a:t>
            </a:r>
            <a:endParaRPr lang="en-IN" dirty="0" smtClean="0"/>
          </a:p>
          <a:p>
            <a:r>
              <a:rPr lang="en-US" b="1" dirty="0" smtClean="0"/>
              <a:t>Non Functional Requirement</a:t>
            </a:r>
            <a:endParaRPr lang="en-IN" dirty="0" smtClean="0"/>
          </a:p>
          <a:p>
            <a:r>
              <a:rPr lang="en-US" b="1" dirty="0" smtClean="0"/>
              <a:t> </a:t>
            </a:r>
            <a:endParaRPr lang="en-IN" dirty="0" smtClean="0"/>
          </a:p>
          <a:p>
            <a:pPr lvl="0">
              <a:buFont typeface="Arial" pitchFamily="34" charset="0"/>
              <a:buChar char="•"/>
            </a:pPr>
            <a:r>
              <a:rPr lang="en-US" dirty="0" smtClean="0"/>
              <a:t>  The window should be opened in less than 2 ms</a:t>
            </a:r>
            <a:endParaRPr lang="en-IN" dirty="0" smtClean="0"/>
          </a:p>
          <a:p>
            <a:endParaRPr lang="en-IN" dirty="0" smtClean="0"/>
          </a:p>
          <a:p>
            <a:pPr lvl="0">
              <a:buFont typeface="Arial" pitchFamily="34" charset="0"/>
              <a:buChar char="•"/>
            </a:pPr>
            <a:r>
              <a:rPr lang="en-US" dirty="0" smtClean="0"/>
              <a:t>  It should be at least 70% accurate</a:t>
            </a:r>
            <a:endParaRPr lang="en-IN" dirty="0" smtClean="0"/>
          </a:p>
          <a:p>
            <a:pPr lvl="0"/>
            <a:r>
              <a:rPr lang="en-US" dirty="0" smtClean="0"/>
              <a:t> </a:t>
            </a:r>
            <a:endParaRPr lang="en-IN" dirty="0" smtClean="0"/>
          </a:p>
          <a:p>
            <a:pPr lvl="0">
              <a:buFont typeface="Arial" pitchFamily="34" charset="0"/>
              <a:buChar char="•"/>
            </a:pPr>
            <a:r>
              <a:rPr lang="en-US" dirty="0" smtClean="0"/>
              <a:t>  Uploading time for an image should not exceed 1 minute </a:t>
            </a:r>
            <a:endParaRPr lang="en-IN" dirty="0" smtClean="0"/>
          </a:p>
          <a:p>
            <a:r>
              <a:rPr lang="en-US" dirty="0" smtClean="0"/>
              <a:t> </a:t>
            </a:r>
            <a:endParaRPr lang="en-IN" dirty="0" smtClean="0"/>
          </a:p>
          <a:p>
            <a:pPr lvl="0">
              <a:buFont typeface="Arial" pitchFamily="34" charset="0"/>
              <a:buChar char="•"/>
            </a:pPr>
            <a:r>
              <a:rPr lang="en-US" dirty="0" smtClean="0"/>
              <a:t>  Size of the image should not exceed more than 500mb </a:t>
            </a:r>
            <a:endParaRPr lang="en-IN" dirty="0" smtClean="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870A25B-082D-42BE-9910-664729240837}" type="slidenum">
              <a:rPr lang="en-IN" smtClean="0"/>
              <a:pPr/>
              <a:t>22</a:t>
            </a:fld>
            <a:endParaRPr lang="en-IN"/>
          </a:p>
        </p:txBody>
      </p:sp>
      <p:sp>
        <p:nvSpPr>
          <p:cNvPr id="4" name="TextBox 3"/>
          <p:cNvSpPr txBox="1"/>
          <p:nvPr/>
        </p:nvSpPr>
        <p:spPr>
          <a:xfrm>
            <a:off x="1744394" y="844062"/>
            <a:ext cx="2063322" cy="369332"/>
          </a:xfrm>
          <a:prstGeom prst="rect">
            <a:avLst/>
          </a:prstGeom>
          <a:noFill/>
        </p:spPr>
        <p:txBody>
          <a:bodyPr wrap="none" rtlCol="0">
            <a:spAutoFit/>
          </a:bodyPr>
          <a:lstStyle/>
          <a:p>
            <a:r>
              <a:rPr lang="en-US" dirty="0" smtClean="0"/>
              <a:t>USE CASE DIAGRAM</a:t>
            </a:r>
            <a:endParaRPr lang="en-IN" dirty="0"/>
          </a:p>
        </p:txBody>
      </p:sp>
      <p:pic>
        <p:nvPicPr>
          <p:cNvPr id="5" name="Picture 4" descr="Screenshot (52).png"/>
          <p:cNvPicPr>
            <a:picLocks noChangeAspect="1"/>
          </p:cNvPicPr>
          <p:nvPr/>
        </p:nvPicPr>
        <p:blipFill>
          <a:blip r:embed="rId2"/>
          <a:stretch>
            <a:fillRect/>
          </a:stretch>
        </p:blipFill>
        <p:spPr>
          <a:xfrm>
            <a:off x="1107435" y="1237958"/>
            <a:ext cx="8444528" cy="53388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870A25B-082D-42BE-9910-664729240837}" type="slidenum">
              <a:rPr lang="en-IN" smtClean="0"/>
              <a:pPr/>
              <a:t>3</a:t>
            </a:fld>
            <a:endParaRPr lang="en-IN"/>
          </a:p>
        </p:txBody>
      </p:sp>
      <p:sp>
        <p:nvSpPr>
          <p:cNvPr id="3" name="TextBox 2"/>
          <p:cNvSpPr txBox="1"/>
          <p:nvPr/>
        </p:nvSpPr>
        <p:spPr>
          <a:xfrm>
            <a:off x="239152" y="394692"/>
            <a:ext cx="11240086" cy="6186309"/>
          </a:xfrm>
          <a:prstGeom prst="rect">
            <a:avLst/>
          </a:prstGeom>
          <a:noFill/>
        </p:spPr>
        <p:txBody>
          <a:bodyPr wrap="square" rtlCol="0">
            <a:spAutoFit/>
          </a:bodyPr>
          <a:lstStyle/>
          <a:p>
            <a:endParaRPr lang="en-US" dirty="0" smtClean="0"/>
          </a:p>
          <a:p>
            <a:r>
              <a:rPr lang="en-US" b="1" dirty="0" smtClean="0"/>
              <a:t>Overview:</a:t>
            </a:r>
            <a:r>
              <a:rPr lang="en-IN" dirty="0" smtClean="0"/>
              <a:t> </a:t>
            </a:r>
          </a:p>
          <a:p>
            <a:pPr>
              <a:buFont typeface="Arial" pitchFamily="34" charset="0"/>
              <a:buChar char="•"/>
            </a:pPr>
            <a:r>
              <a:rPr lang="en-US" dirty="0" smtClean="0"/>
              <a:t>In this work we target the problem of hate speech detection formed by a text and an image. </a:t>
            </a:r>
          </a:p>
          <a:p>
            <a:pPr>
              <a:buFont typeface="Arial" pitchFamily="34" charset="0"/>
              <a:buChar char="•"/>
            </a:pPr>
            <a:r>
              <a:rPr lang="en-US" dirty="0" smtClean="0"/>
              <a:t>We analyze a large scale dataset from </a:t>
            </a:r>
            <a:r>
              <a:rPr lang="en-US" dirty="0" err="1" smtClean="0"/>
              <a:t>DataDriven</a:t>
            </a:r>
            <a:r>
              <a:rPr lang="en-US" dirty="0" smtClean="0"/>
              <a:t> and propose different models that jointly analyze textual and visual information for hate speech detection. </a:t>
            </a:r>
          </a:p>
          <a:p>
            <a:endParaRPr lang="en-US" dirty="0" smtClean="0"/>
          </a:p>
          <a:p>
            <a:r>
              <a:rPr lang="en-US" b="1" dirty="0" smtClean="0"/>
              <a:t>Motivation:</a:t>
            </a:r>
            <a:r>
              <a:rPr lang="en-US" dirty="0" smtClean="0"/>
              <a:t> </a:t>
            </a:r>
          </a:p>
          <a:p>
            <a:pPr>
              <a:buFont typeface="Arial" pitchFamily="34" charset="0"/>
              <a:buChar char="•"/>
            </a:pPr>
            <a:r>
              <a:rPr lang="en-US" dirty="0" smtClean="0"/>
              <a:t>Social Media platforms such as Facebook, Twitter or </a:t>
            </a:r>
            <a:r>
              <a:rPr lang="en-US" dirty="0" err="1" smtClean="0"/>
              <a:t>Reddit</a:t>
            </a:r>
            <a:r>
              <a:rPr lang="en-US" dirty="0" smtClean="0"/>
              <a:t> have empowered individuals’ voices and</a:t>
            </a:r>
          </a:p>
          <a:p>
            <a:r>
              <a:rPr lang="en-US" dirty="0" smtClean="0"/>
              <a:t>facilitated freedom of expression. However they have also been a breeding ground for hate speech and</a:t>
            </a:r>
          </a:p>
          <a:p>
            <a:r>
              <a:rPr lang="en-US" dirty="0" smtClean="0"/>
              <a:t>other types of online harassment.</a:t>
            </a:r>
          </a:p>
          <a:p>
            <a:endParaRPr lang="en-US" dirty="0" smtClean="0"/>
          </a:p>
          <a:p>
            <a:pPr>
              <a:buFont typeface="Arial" pitchFamily="34" charset="0"/>
              <a:buChar char="•"/>
            </a:pPr>
            <a:r>
              <a:rPr lang="en-US" dirty="0" smtClean="0"/>
              <a:t>Hate speech can be defined as “A direct or indirect attack on people based on characteristics, including</a:t>
            </a:r>
          </a:p>
          <a:p>
            <a:r>
              <a:rPr lang="en-US" dirty="0" smtClean="0"/>
              <a:t>ethnicity, race, nationality, immigration status, religion, caste, sex, gender identity, sexual orientation, and</a:t>
            </a:r>
          </a:p>
          <a:p>
            <a:r>
              <a:rPr lang="en-US" dirty="0" smtClean="0"/>
              <a:t>disability or disease. We define attack as violent or dehumanizing (comparing people to non-human</a:t>
            </a:r>
          </a:p>
          <a:p>
            <a:r>
              <a:rPr lang="en-US" dirty="0" smtClean="0"/>
              <a:t>things, e.g. animals) speech, statements of inferiority, and calls for exclusion or segregation. Mocking</a:t>
            </a:r>
          </a:p>
          <a:p>
            <a:r>
              <a:rPr lang="en-US" dirty="0" smtClean="0"/>
              <a:t>hate crime is also considered hate speech.</a:t>
            </a:r>
          </a:p>
          <a:p>
            <a:endParaRPr lang="en-US" dirty="0" smtClean="0"/>
          </a:p>
          <a:p>
            <a:pPr>
              <a:buFont typeface="Arial" pitchFamily="34" charset="0"/>
              <a:buChar char="•"/>
            </a:pPr>
            <a:r>
              <a:rPr lang="en-US" dirty="0" smtClean="0"/>
              <a:t>This definition mirrors the community standards of hate speech employed by Facebook, and is intended to</a:t>
            </a:r>
          </a:p>
          <a:p>
            <a:r>
              <a:rPr lang="en-US" dirty="0" smtClean="0"/>
              <a:t>provide an actionable classification label: if something is hate speech according to this definition, it</a:t>
            </a:r>
          </a:p>
          <a:p>
            <a:r>
              <a:rPr lang="en-US" dirty="0" smtClean="0"/>
              <a:t>should be taken down; if not, even if it is distasteful or objectionable, it is allowed to stay. Through this</a:t>
            </a:r>
          </a:p>
          <a:p>
            <a:r>
              <a:rPr lang="en-US" dirty="0" smtClean="0"/>
              <a:t>work, we aim to create an algorithm for multimodal hate speech in internet memes.</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870A25B-082D-42BE-9910-664729240837}" type="slidenum">
              <a:rPr lang="en-IN" smtClean="0"/>
              <a:pPr/>
              <a:t>4</a:t>
            </a:fld>
            <a:endParaRPr lang="en-IN"/>
          </a:p>
        </p:txBody>
      </p:sp>
      <p:sp>
        <p:nvSpPr>
          <p:cNvPr id="3" name="TextBox 2"/>
          <p:cNvSpPr txBox="1"/>
          <p:nvPr/>
        </p:nvSpPr>
        <p:spPr>
          <a:xfrm>
            <a:off x="942535" y="745588"/>
            <a:ext cx="9470926" cy="5262979"/>
          </a:xfrm>
          <a:prstGeom prst="rect">
            <a:avLst/>
          </a:prstGeom>
          <a:noFill/>
        </p:spPr>
        <p:txBody>
          <a:bodyPr wrap="square" rtlCol="0">
            <a:spAutoFit/>
          </a:bodyPr>
          <a:lstStyle/>
          <a:p>
            <a:r>
              <a:rPr lang="en-US" sz="2400" b="1" dirty="0" smtClean="0"/>
              <a:t>Objectives of the project:</a:t>
            </a:r>
          </a:p>
          <a:p>
            <a:endParaRPr lang="en-US" sz="2400" b="1" dirty="0" smtClean="0"/>
          </a:p>
          <a:p>
            <a:r>
              <a:rPr lang="en-US" sz="2400" dirty="0" smtClean="0"/>
              <a:t>The objectives of the work are as follows:</a:t>
            </a:r>
          </a:p>
          <a:p>
            <a:r>
              <a:rPr lang="en-US" sz="2400" dirty="0" smtClean="0"/>
              <a:t>• We propose the novel task of hate speech detection in multimodal publications, collect, annotate and publish a large scale dataset.</a:t>
            </a:r>
          </a:p>
          <a:p>
            <a:endParaRPr lang="en-US" sz="2400" dirty="0" smtClean="0"/>
          </a:p>
          <a:p>
            <a:r>
              <a:rPr lang="en-US" sz="2400" dirty="0" smtClean="0"/>
              <a:t>• We evaluate state of the art multimodal models on this specific task and provide the hate score.</a:t>
            </a:r>
          </a:p>
          <a:p>
            <a:endParaRPr lang="en-US" sz="2400" dirty="0" smtClean="0"/>
          </a:p>
          <a:p>
            <a:r>
              <a:rPr lang="en-US" sz="2400" dirty="0" smtClean="0"/>
              <a:t>• We aim to build a Graphical user interface for our model.</a:t>
            </a:r>
          </a:p>
          <a:p>
            <a:endParaRPr lang="en-US" sz="2400" dirty="0" smtClean="0"/>
          </a:p>
          <a:p>
            <a:r>
              <a:rPr lang="en-US" sz="2400" dirty="0" smtClean="0"/>
              <a:t>• We study the challenges of the proposed task, and open the field for future research.</a:t>
            </a:r>
          </a:p>
          <a:p>
            <a:endParaRPr 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875290"/>
            <a:ext cx="9144000" cy="1187971"/>
          </a:xfrm>
        </p:spPr>
        <p:txBody>
          <a:bodyPr/>
          <a:lstStyle/>
          <a:p>
            <a:r>
              <a:rPr lang="en-US" sz="2800" b="1" dirty="0"/>
              <a:t>Exploring Hate Speech Detection in Multimodal Publications</a:t>
            </a:r>
            <a:r>
              <a:rPr lang="en-US" sz="2800" dirty="0"/>
              <a:t> </a:t>
            </a:r>
          </a:p>
          <a:p>
            <a:r>
              <a:rPr lang="en-IN" sz="2000" i="1" dirty="0"/>
              <a:t>       Raul Gomez , Jaume Gibert , Lluis Gomez , Dimosthenis Karatzas, WACV 2020</a:t>
            </a:r>
          </a:p>
        </p:txBody>
      </p:sp>
      <p:sp>
        <p:nvSpPr>
          <p:cNvPr id="4" name="TextBox 3"/>
          <p:cNvSpPr txBox="1"/>
          <p:nvPr/>
        </p:nvSpPr>
        <p:spPr>
          <a:xfrm>
            <a:off x="1043148" y="2491977"/>
            <a:ext cx="10828421" cy="2585323"/>
          </a:xfrm>
          <a:prstGeom prst="rect">
            <a:avLst/>
          </a:prstGeom>
          <a:noFill/>
        </p:spPr>
        <p:txBody>
          <a:bodyPr wrap="square" rtlCol="0">
            <a:spAutoFit/>
          </a:bodyPr>
          <a:lstStyle/>
          <a:p>
            <a:pPr marL="285750" indent="-285750">
              <a:buFont typeface="Arial" panose="020B0604020202020204" pitchFamily="34" charset="0"/>
              <a:buChar char="•"/>
            </a:pPr>
            <a:r>
              <a:rPr lang="en-IN" b="1" dirty="0"/>
              <a:t>Target </a:t>
            </a:r>
            <a:r>
              <a:rPr lang="en-IN" dirty="0"/>
              <a:t>: Problem of Hate Speech detection in multimodal publications</a:t>
            </a:r>
          </a:p>
          <a:p>
            <a:endParaRPr lang="en-IN" dirty="0"/>
          </a:p>
          <a:p>
            <a:pPr marL="285750" indent="-285750">
              <a:buFont typeface="Arial" panose="020B0604020202020204" pitchFamily="34" charset="0"/>
              <a:buChar char="•"/>
            </a:pPr>
            <a:r>
              <a:rPr lang="en-US" dirty="0"/>
              <a:t>Even though images are useful for the hate speech detection task, current multimodal models cannot outperform models analyzing only text</a:t>
            </a:r>
            <a:r>
              <a:rPr lang="en-IN" dirty="0"/>
              <a:t> and discuss </a:t>
            </a:r>
            <a:r>
              <a:rPr lang="en-IN" b="1" dirty="0"/>
              <a:t>Why.</a:t>
            </a:r>
          </a:p>
          <a:p>
            <a:endParaRPr lang="en-IN" dirty="0"/>
          </a:p>
          <a:p>
            <a:pPr marL="285750" indent="-285750">
              <a:buFont typeface="Arial" panose="020B0604020202020204" pitchFamily="34" charset="0"/>
              <a:buChar char="•"/>
            </a:pPr>
            <a:r>
              <a:rPr lang="en-IN" dirty="0"/>
              <a:t>MMHS150K –</a:t>
            </a:r>
          </a:p>
          <a:p>
            <a:pPr marL="742950" lvl="1" indent="-285750">
              <a:buFont typeface="Arial" panose="020B0604020202020204" pitchFamily="34" charset="0"/>
              <a:buChar char="•"/>
            </a:pPr>
            <a:r>
              <a:rPr lang="en-IN" dirty="0"/>
              <a:t>Gathered   : Twitter API</a:t>
            </a:r>
          </a:p>
          <a:p>
            <a:pPr marL="742950" lvl="1" indent="-285750">
              <a:buFont typeface="Arial" panose="020B0604020202020204" pitchFamily="34" charset="0"/>
              <a:buChar char="•"/>
            </a:pPr>
            <a:r>
              <a:rPr lang="en-IN" dirty="0"/>
              <a:t>Annotated : Amazon Mechanical Turk.</a:t>
            </a:r>
          </a:p>
          <a:p>
            <a:pPr lvl="1"/>
            <a:endParaRPr lang="en-IN" dirty="0"/>
          </a:p>
        </p:txBody>
      </p:sp>
      <p:sp>
        <p:nvSpPr>
          <p:cNvPr id="5" name="Slide Number Placeholder 4"/>
          <p:cNvSpPr>
            <a:spLocks noGrp="1"/>
          </p:cNvSpPr>
          <p:nvPr>
            <p:ph type="sldNum" sz="quarter" idx="12"/>
          </p:nvPr>
        </p:nvSpPr>
        <p:spPr/>
        <p:txBody>
          <a:bodyPr/>
          <a:lstStyle/>
          <a:p>
            <a:fld id="{7870A25B-082D-42BE-9910-664729240837}" type="slidenum">
              <a:rPr lang="en-IN" sz="1600" smtClean="0"/>
              <a:pPr/>
              <a:t>5</a:t>
            </a:fld>
            <a:endParaRPr lang="en-IN"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7323" y="875324"/>
            <a:ext cx="11457353" cy="5720862"/>
          </a:xfrm>
        </p:spPr>
        <p:txBody>
          <a:bodyPr/>
          <a:lstStyle/>
          <a:p>
            <a:pPr marL="0" indent="0" algn="ctr">
              <a:buNone/>
            </a:pPr>
            <a:r>
              <a:rPr lang="en-IN" b="1" dirty="0"/>
              <a:t>MMHS150k dataset</a:t>
            </a:r>
            <a:r>
              <a:rPr lang="en-IN" dirty="0"/>
              <a:t>:</a:t>
            </a:r>
          </a:p>
          <a:p>
            <a:pPr marL="0" indent="0" algn="ctr">
              <a:buNone/>
            </a:pPr>
            <a:endParaRPr lang="en-IN" dirty="0"/>
          </a:p>
          <a:p>
            <a:pPr lvl="1"/>
            <a:r>
              <a:rPr lang="en-US" sz="1800" dirty="0"/>
              <a:t>Not hate tweets -  112, 845                     </a:t>
            </a:r>
          </a:p>
          <a:p>
            <a:pPr marL="457200" lvl="1" indent="0">
              <a:buNone/>
            </a:pPr>
            <a:endParaRPr lang="en-US" sz="1800" dirty="0"/>
          </a:p>
          <a:p>
            <a:pPr lvl="1"/>
            <a:r>
              <a:rPr lang="en-US" sz="1800" dirty="0"/>
              <a:t>Hate tweets - 36, 978 </a:t>
            </a:r>
          </a:p>
          <a:p>
            <a:pPr lvl="1"/>
            <a:endParaRPr lang="en-US" sz="1800" dirty="0"/>
          </a:p>
          <a:p>
            <a:pPr lvl="1"/>
            <a:r>
              <a:rPr lang="en-US" sz="1800" dirty="0"/>
              <a:t>Category-Wise: </a:t>
            </a:r>
            <a:endParaRPr lang="en-US" sz="1400" dirty="0"/>
          </a:p>
          <a:p>
            <a:pPr lvl="2"/>
            <a:r>
              <a:rPr lang="en-US" sz="1600" dirty="0"/>
              <a:t> Racist                         : 11, 925</a:t>
            </a:r>
          </a:p>
          <a:p>
            <a:pPr lvl="2"/>
            <a:r>
              <a:rPr lang="en-US" sz="1600" dirty="0"/>
              <a:t> Sexist                         : 3, 495</a:t>
            </a:r>
          </a:p>
          <a:p>
            <a:pPr lvl="2"/>
            <a:r>
              <a:rPr lang="en-US" sz="1600" dirty="0"/>
              <a:t>Homophobic             : 3, 870 </a:t>
            </a:r>
          </a:p>
          <a:p>
            <a:pPr lvl="2"/>
            <a:r>
              <a:rPr lang="en-US" sz="1600" dirty="0"/>
              <a:t>Religion-based hate : 163 </a:t>
            </a:r>
          </a:p>
          <a:p>
            <a:pPr lvl="2"/>
            <a:r>
              <a:rPr lang="en-US" sz="1600" dirty="0"/>
              <a:t>Other hate tweets    : 5, 811 </a:t>
            </a:r>
            <a:endParaRPr lang="en-IN" sz="1600" dirty="0"/>
          </a:p>
        </p:txBody>
      </p:sp>
      <p:sp>
        <p:nvSpPr>
          <p:cNvPr id="4" name="Slide Number Placeholder 3"/>
          <p:cNvSpPr>
            <a:spLocks noGrp="1"/>
          </p:cNvSpPr>
          <p:nvPr>
            <p:ph type="sldNum" sz="quarter" idx="12"/>
          </p:nvPr>
        </p:nvSpPr>
        <p:spPr/>
        <p:txBody>
          <a:bodyPr/>
          <a:lstStyle/>
          <a:p>
            <a:fld id="{7870A25B-082D-42BE-9910-664729240837}" type="slidenum">
              <a:rPr lang="en-IN" sz="1600" smtClean="0"/>
              <a:pPr/>
              <a:t>6</a:t>
            </a:fld>
            <a:endParaRPr lang="en-IN" sz="1600" dirty="0"/>
          </a:p>
        </p:txBody>
      </p:sp>
      <p:pic>
        <p:nvPicPr>
          <p:cNvPr id="5" name="Picture 4"/>
          <p:cNvPicPr>
            <a:picLocks noChangeAspect="1"/>
          </p:cNvPicPr>
          <p:nvPr/>
        </p:nvPicPr>
        <p:blipFill rotWithShape="1">
          <a:blip r:embed="rId2">
            <a:extLst>
              <a:ext uri="{28A0092B-C50C-407E-A947-70E740481C1C}">
                <a14:useLocalDpi xmlns="" xmlns:a14="http://schemas.microsoft.com/office/drawing/2010/main" val="0"/>
              </a:ext>
            </a:extLst>
          </a:blip>
          <a:srcRect l="29936" t="24046" r="29375" b="22393"/>
          <a:stretch>
            <a:fillRect/>
          </a:stretch>
        </p:blipFill>
        <p:spPr>
          <a:xfrm>
            <a:off x="5462953" y="1711569"/>
            <a:ext cx="5722829" cy="42711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a:t>Methodology</a:t>
            </a:r>
          </a:p>
        </p:txBody>
      </p:sp>
      <p:sp>
        <p:nvSpPr>
          <p:cNvPr id="3" name="Content Placeholder 2"/>
          <p:cNvSpPr>
            <a:spLocks noGrp="1"/>
          </p:cNvSpPr>
          <p:nvPr>
            <p:ph idx="1"/>
          </p:nvPr>
        </p:nvSpPr>
        <p:spPr>
          <a:xfrm>
            <a:off x="838200" y="1912855"/>
            <a:ext cx="11113168" cy="4718300"/>
          </a:xfrm>
        </p:spPr>
        <p:txBody>
          <a:bodyPr/>
          <a:lstStyle/>
          <a:p>
            <a:r>
              <a:rPr lang="en-IN" sz="2400" dirty="0"/>
              <a:t>Unimodal Treatment </a:t>
            </a:r>
            <a:r>
              <a:rPr lang="en-IN" dirty="0"/>
              <a:t>: </a:t>
            </a:r>
          </a:p>
          <a:p>
            <a:pPr marL="0" indent="0">
              <a:buNone/>
            </a:pPr>
            <a:endParaRPr lang="en-IN" dirty="0"/>
          </a:p>
          <a:p>
            <a:pPr lvl="1"/>
            <a:r>
              <a:rPr lang="en-IN" sz="2000" dirty="0"/>
              <a:t>Image Feature Extractor  - Pretrained Google Inception v3 architecture (Modifying its layers weights)</a:t>
            </a:r>
          </a:p>
          <a:p>
            <a:pPr lvl="1"/>
            <a:r>
              <a:rPr lang="en-IN" sz="2000" dirty="0"/>
              <a:t>Tweet Text Feature Extractor – Single layer LSTM with </a:t>
            </a:r>
            <a:r>
              <a:rPr lang="en-IN" sz="2000" dirty="0" err="1"/>
              <a:t>GloVE</a:t>
            </a:r>
            <a:endParaRPr lang="en-IN" sz="2000" dirty="0"/>
          </a:p>
          <a:p>
            <a:pPr lvl="1"/>
            <a:r>
              <a:rPr lang="en-IN" sz="2000" dirty="0"/>
              <a:t>Image text – OCR to extract the text and LSTM </a:t>
            </a:r>
          </a:p>
          <a:p>
            <a:pPr marL="0" indent="0">
              <a:buNone/>
            </a:pPr>
            <a:endParaRPr lang="en-IN" dirty="0"/>
          </a:p>
        </p:txBody>
      </p:sp>
      <p:sp>
        <p:nvSpPr>
          <p:cNvPr id="4" name="Slide Number Placeholder 3"/>
          <p:cNvSpPr>
            <a:spLocks noGrp="1"/>
          </p:cNvSpPr>
          <p:nvPr>
            <p:ph type="sldNum" sz="quarter" idx="12"/>
          </p:nvPr>
        </p:nvSpPr>
        <p:spPr/>
        <p:txBody>
          <a:bodyPr/>
          <a:lstStyle/>
          <a:p>
            <a:fld id="{7870A25B-082D-42BE-9910-664729240837}" type="slidenum">
              <a:rPr lang="en-IN" sz="1600" smtClean="0"/>
              <a:pPr/>
              <a:t>7</a:t>
            </a:fld>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447" y="876645"/>
            <a:ext cx="10515600" cy="5844829"/>
          </a:xfrm>
        </p:spPr>
        <p:txBody>
          <a:bodyPr>
            <a:normAutofit/>
          </a:bodyPr>
          <a:lstStyle/>
          <a:p>
            <a:r>
              <a:rPr lang="en-IN" sz="2400" dirty="0"/>
              <a:t>Multimodal Architectures </a:t>
            </a:r>
            <a:r>
              <a:rPr lang="en-IN" sz="1600" dirty="0"/>
              <a:t>:</a:t>
            </a:r>
          </a:p>
          <a:p>
            <a:pPr lvl="1"/>
            <a:r>
              <a:rPr lang="en-IN" sz="2000" dirty="0"/>
              <a:t>FCM(</a:t>
            </a:r>
            <a:r>
              <a:rPr lang="en-IN" sz="1600" dirty="0"/>
              <a:t>Feature Concatenation Model</a:t>
            </a:r>
            <a:r>
              <a:rPr lang="en-IN" sz="2000" dirty="0"/>
              <a:t>) : </a:t>
            </a:r>
          </a:p>
        </p:txBody>
      </p:sp>
      <p:sp>
        <p:nvSpPr>
          <p:cNvPr id="4" name="Slide Number Placeholder 3"/>
          <p:cNvSpPr>
            <a:spLocks noGrp="1"/>
          </p:cNvSpPr>
          <p:nvPr>
            <p:ph type="sldNum" sz="quarter" idx="12"/>
          </p:nvPr>
        </p:nvSpPr>
        <p:spPr/>
        <p:txBody>
          <a:bodyPr/>
          <a:lstStyle/>
          <a:p>
            <a:fld id="{7870A25B-082D-42BE-9910-664729240837}" type="slidenum">
              <a:rPr lang="en-IN" smtClean="0"/>
              <a:pPr/>
              <a:t>8</a:t>
            </a:fld>
            <a:endParaRPr lang="en-IN"/>
          </a:p>
        </p:txBody>
      </p:sp>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17953" y="1519470"/>
            <a:ext cx="8135485" cy="2695951"/>
          </a:xfrm>
          <a:prstGeom prst="rect">
            <a:avLst/>
          </a:prstGeom>
        </p:spPr>
      </p:pic>
      <p:sp>
        <p:nvSpPr>
          <p:cNvPr id="8" name="TextBox 7"/>
          <p:cNvSpPr txBox="1"/>
          <p:nvPr/>
        </p:nvSpPr>
        <p:spPr>
          <a:xfrm>
            <a:off x="1017953" y="4476231"/>
            <a:ext cx="932375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image is fed to the Inception v3 architecture and the 2048 dimensional feature vector after the last average pooling layer is used as the visual representation.</a:t>
            </a:r>
          </a:p>
          <a:p>
            <a:endParaRPr lang="en-US" dirty="0"/>
          </a:p>
          <a:p>
            <a:pPr marL="285750" indent="-285750">
              <a:buFont typeface="Arial" panose="020B0604020202020204" pitchFamily="34" charset="0"/>
              <a:buChar char="•"/>
            </a:pPr>
            <a:r>
              <a:rPr lang="en-US" dirty="0"/>
              <a:t>Concatenation of image text , tweet text feature vectors with image feature vector.</a:t>
            </a:r>
          </a:p>
          <a:p>
            <a:endParaRPr lang="en-US" dirty="0"/>
          </a:p>
          <a:p>
            <a:pPr marL="285750" indent="-285750">
              <a:buFont typeface="Arial" panose="020B0604020202020204" pitchFamily="34" charset="0"/>
              <a:buChar char="•"/>
            </a:pPr>
            <a:r>
              <a:rPr lang="en-US" dirty="0"/>
              <a:t>Fully connected layers with batch normalization and ReLu layers until dimension is reduced to two,  the number of classes, in the last classification layer</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277" y="754917"/>
            <a:ext cx="11777785" cy="6044468"/>
          </a:xfrm>
        </p:spPr>
        <p:txBody>
          <a:bodyPr>
            <a:normAutofit/>
          </a:bodyPr>
          <a:lstStyle/>
          <a:p>
            <a:r>
              <a:rPr lang="en-IN" sz="2000" dirty="0"/>
              <a:t>TKM</a:t>
            </a:r>
            <a:r>
              <a:rPr lang="en-IN" sz="1600" dirty="0"/>
              <a:t>( Textual Kernels Model ): </a:t>
            </a:r>
          </a:p>
          <a:p>
            <a:endParaRPr lang="en-IN" sz="1600" dirty="0"/>
          </a:p>
        </p:txBody>
      </p:sp>
      <p:sp>
        <p:nvSpPr>
          <p:cNvPr id="4" name="Slide Number Placeholder 3"/>
          <p:cNvSpPr>
            <a:spLocks noGrp="1"/>
          </p:cNvSpPr>
          <p:nvPr>
            <p:ph type="sldNum" sz="quarter" idx="12"/>
          </p:nvPr>
        </p:nvSpPr>
        <p:spPr/>
        <p:txBody>
          <a:bodyPr/>
          <a:lstStyle/>
          <a:p>
            <a:fld id="{7870A25B-082D-42BE-9910-664729240837}" type="slidenum">
              <a:rPr lang="en-IN" smtClean="0"/>
              <a:pPr/>
              <a:t>9</a:t>
            </a:fld>
            <a:endParaRPr lang="en-IN"/>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71938" y="1178061"/>
            <a:ext cx="6478029" cy="5048955"/>
          </a:xfrm>
          <a:prstGeom prst="rect">
            <a:avLst/>
          </a:prstGeom>
        </p:spPr>
      </p:pic>
      <p:sp>
        <p:nvSpPr>
          <p:cNvPr id="7" name="TextBox 6"/>
          <p:cNvSpPr txBox="1"/>
          <p:nvPr/>
        </p:nvSpPr>
        <p:spPr>
          <a:xfrm>
            <a:off x="6478954" y="1453438"/>
            <a:ext cx="5470769" cy="4154984"/>
          </a:xfrm>
          <a:prstGeom prst="rect">
            <a:avLst/>
          </a:prstGeom>
          <a:noFill/>
        </p:spPr>
        <p:txBody>
          <a:bodyPr wrap="square" rtlCol="0">
            <a:spAutoFit/>
          </a:bodyPr>
          <a:lstStyle/>
          <a:p>
            <a:r>
              <a:rPr lang="en-US" b="1" dirty="0"/>
              <a:t>Aim</a:t>
            </a:r>
            <a:r>
              <a:rPr lang="en-US" dirty="0"/>
              <a:t>: </a:t>
            </a:r>
            <a:r>
              <a:rPr lang="en-US" sz="1600" dirty="0"/>
              <a:t>To capture interactions between the two modalities more expressively than concatenation models</a:t>
            </a:r>
          </a:p>
          <a:p>
            <a:endParaRPr lang="en-US" sz="1600" dirty="0"/>
          </a:p>
          <a:p>
            <a:pPr marL="285750" indent="-285750">
              <a:buFont typeface="Arial" panose="020B0604020202020204" pitchFamily="34" charset="0"/>
              <a:buChar char="•"/>
            </a:pPr>
            <a:r>
              <a:rPr lang="en-US" sz="1600" dirty="0"/>
              <a:t>Using tweet text encoded vector:</a:t>
            </a:r>
          </a:p>
          <a:p>
            <a:pPr marL="742950" lvl="1" indent="-285750">
              <a:buFont typeface="Arial" panose="020B0604020202020204" pitchFamily="34" charset="0"/>
              <a:buChar char="•"/>
            </a:pPr>
            <a:r>
              <a:rPr lang="en-US" sz="1600" dirty="0"/>
              <a:t>Learn K</a:t>
            </a:r>
            <a:r>
              <a:rPr lang="en-US" sz="1050" dirty="0"/>
              <a:t>t</a:t>
            </a:r>
            <a:r>
              <a:rPr lang="en-US" sz="1600" dirty="0"/>
              <a:t> text dependent kernels using independent fully connected layers </a:t>
            </a:r>
          </a:p>
          <a:p>
            <a:pPr marL="285750" indent="-285750">
              <a:buFont typeface="Arial" panose="020B0604020202020204" pitchFamily="34" charset="0"/>
              <a:buChar char="•"/>
            </a:pPr>
            <a:r>
              <a:rPr lang="en-US" sz="1600" dirty="0"/>
              <a:t>Similarly for image text encoded vector</a:t>
            </a:r>
            <a:r>
              <a:rPr lang="en-US" dirty="0"/>
              <a:t>, </a:t>
            </a:r>
            <a:r>
              <a:rPr lang="en-US" sz="1600" dirty="0"/>
              <a:t>learning</a:t>
            </a:r>
            <a:r>
              <a:rPr lang="en-US" dirty="0"/>
              <a:t> </a:t>
            </a:r>
            <a:r>
              <a:rPr lang="en-US" sz="1600" dirty="0"/>
              <a:t>K</a:t>
            </a:r>
            <a:r>
              <a:rPr lang="en-US" sz="1100" dirty="0"/>
              <a:t>it </a:t>
            </a:r>
            <a:r>
              <a:rPr lang="en-US" sz="1600" dirty="0"/>
              <a:t>kernels</a:t>
            </a:r>
            <a:r>
              <a:rPr lang="en-US" dirty="0"/>
              <a:t>.</a:t>
            </a:r>
          </a:p>
          <a:p>
            <a:endParaRPr lang="en-US" sz="1800" dirty="0"/>
          </a:p>
          <a:p>
            <a:endParaRPr lang="en-US" sz="1800" dirty="0"/>
          </a:p>
          <a:p>
            <a:pPr marL="285750" indent="-285750">
              <a:buFont typeface="Arial" panose="020B0604020202020204" pitchFamily="34" charset="0"/>
              <a:buChar char="•"/>
            </a:pPr>
            <a:r>
              <a:rPr lang="en-US" sz="1600" dirty="0"/>
              <a:t>Then, the textual kernels are convolved with the visual feature map </a:t>
            </a:r>
            <a:r>
              <a:rPr lang="en-US" sz="1600" dirty="0" smtClean="0"/>
              <a:t>using </a:t>
            </a:r>
            <a:r>
              <a:rPr lang="en-US" sz="1600" dirty="0"/>
              <a:t>the channel dimension at each spatial location, </a:t>
            </a:r>
            <a:r>
              <a:rPr lang="en-US" sz="1600" dirty="0" smtClean="0"/>
              <a:t>resulting </a:t>
            </a:r>
            <a:r>
              <a:rPr lang="en-US" sz="1600" dirty="0"/>
              <a:t>in </a:t>
            </a:r>
            <a:r>
              <a:rPr lang="en-US" sz="1600" dirty="0" smtClean="0"/>
              <a:t>a multimodal </a:t>
            </a:r>
            <a:r>
              <a:rPr lang="en-US" sz="1600" dirty="0"/>
              <a:t>feature map.</a:t>
            </a:r>
          </a:p>
          <a:p>
            <a:pPr marL="285750" indent="-285750">
              <a:buFont typeface="Arial" panose="020B0604020202020204" pitchFamily="34" charset="0"/>
              <a:buChar char="•"/>
            </a:pPr>
            <a:r>
              <a:rPr lang="en-US" sz="1600" dirty="0"/>
              <a:t>Then tweet text and image text encoded vectors are concatenated </a:t>
            </a:r>
            <a:r>
              <a:rPr lang="en-IN" sz="1600" dirty="0"/>
              <a:t>at each spatial dimension.</a:t>
            </a:r>
          </a:p>
          <a:p>
            <a:endParaRPr lang="en-IN" sz="1600" dirty="0"/>
          </a:p>
          <a:p>
            <a:endParaRPr lang="en-IN"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1207</Words>
  <Application>WPS Presentation</Application>
  <PresentationFormat>Custom</PresentationFormat>
  <Paragraphs>223</Paragraphs>
  <Slides>22</Slides>
  <Notes>4</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Slide 3</vt:lpstr>
      <vt:lpstr>Slide 4</vt:lpstr>
      <vt:lpstr>Slide 5</vt:lpstr>
      <vt:lpstr>Slide 6</vt:lpstr>
      <vt:lpstr>Methodology</vt:lpstr>
      <vt:lpstr>Slide 8</vt:lpstr>
      <vt:lpstr>Slide 9</vt:lpstr>
      <vt:lpstr>Slide 10</vt:lpstr>
      <vt:lpstr>Research paper Link : https://www.aclweb.org/anthology/2020.trac-1.6.pdf Dataset link:  https://drive.google.com/drive/folders/1ckOGoRmMwCEFo-k3UX7J2lnzg495WIS5 </vt:lpstr>
      <vt:lpstr> Baseline Models for Textual Data </vt:lpstr>
      <vt:lpstr>Baseline Model for Images </vt:lpstr>
      <vt:lpstr> Multimodal Approach </vt:lpstr>
      <vt:lpstr>Analysis of Implemented Approach Hateful Memes Challenge 2020, SEP 22     Yuval Nirkin   Assaf Rabinowitz   Yoni Solel</vt:lpstr>
      <vt:lpstr>Model Description</vt:lpstr>
      <vt:lpstr>Hypernetwork functional image representation Sylwester Klocek, Łukasz Maziarka, Maciej Wołczyk, Jacek Tabor, Jakub Nowak, and Marek Śmieja</vt:lpstr>
      <vt:lpstr>Functional Representation of an Image</vt:lpstr>
      <vt:lpstr>Slide 19</vt:lpstr>
      <vt:lpstr>Proposed System</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rao</dc:creator>
  <cp:lastModifiedBy>USER</cp:lastModifiedBy>
  <cp:revision>56</cp:revision>
  <dcterms:created xsi:type="dcterms:W3CDTF">2020-10-30T19:27:00Z</dcterms:created>
  <dcterms:modified xsi:type="dcterms:W3CDTF">2020-11-01T07:44:51Z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