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5" r:id="rId4"/>
    <p:sldId id="267" r:id="rId5"/>
    <p:sldId id="268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53" y="216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pressjournals.org/doi/abs/10.1162/jocn.2008.20054" TargetMode="External"/><Relationship Id="rId2" Type="http://schemas.openxmlformats.org/officeDocument/2006/relationships/hyperlink" Target="https://quickdraw.withgoogle.com/dat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ademic.oup.com/cercor/article/17/10/2322/311033" TargetMode="External"/><Relationship Id="rId4" Type="http://schemas.openxmlformats.org/officeDocument/2006/relationships/hyperlink" Target="https://www.mitpressjournals.org/doi/abs/10.1162/jocn.2007.19.4.6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sciencedirectassets.com/311593/1-s2.0-S2352340918X00043/1-s2.0-S2352340918305092/main.pdf?X-Amz-Security-Token=IQoJb3JpZ2luX2VjEKj//////////wEaCXVzLWVhc3QtMSJGMEQCIFUmZTy/9entYX0oLJNJ5THtho7Mfx1d0mtFvGlXRqJkAiAzrxWrfnhmx7MZiDk+jpxYb5EyudNWzupIgvMQpM0oZyq9AwjR//////////8BEAMaDDA1OTAwMzU0Njg2NSIME7wPuEx7csEsO5OlKpEDWvGgJvZfrZXL44oh44jLdcM4R1u0tso5ruDEqGKgfeHrFxTJHlF8CN0GO7WSuRZO6Pt/+JYzpahdOAtIBLyGDAL39+YFY+MwPVF6X13fs3JbR+AMMzlz/JFQ352IZXrxyuuV/82EfAfPDMudtczaD4AzsN6/99gX+aTVioKL1LCrWIeGZ5aZEoQgEDZ30lkJt8OoSrXx7KlZe7nRJpYd6kZEYn29mc1ClRe/DsZo5wK2m4kw4Cn1VZ899wI9fAk22hQBnPWeB6Exr7ejTocQLHhBvNj60tJ/NV1q275jVbXLs5yZ6Vrxp1s/WBlaoW0mB1ZHBfYgvXtI68kDf1j5zp0sAs1NEYzi3rh5r7QKh3r5c7ADQPBSowyZ8XIMXfw1o1zvq1VuBCVoJpXBhi2r5DY1nrH33KiZ4LOVLKgRw7OcVse2WQRzlA3Bve+Jcvl0FotEnIpsbvEpZVlRNdF0WMK1EaP7vcxZdFhZxtv/Z2MLaaVu6BBa621Vpq2cqRN0i1njhSIKFNDfjOaZMxT8zFkw3qHr+wU67AGPxml6/UdcCVmSixbGCLCjcCtb6FJFQhUxMgU1eooESZlr0t3+wN+LIbrD3OsJsCQaSOqPxJkNnNvOg0rIYqAJM7FSY8g1pKaOtOoONq3Y494iV6YtxhAbAJ7XSjz2StsJmnq9r/bMs2b7Pqy0TY/TLyEZShAfr1T+v0+wp+0dQBUhYGXtEP1HzIi9dcUF98JuG6cYFuVAomeCH6z+hdnBO9Zb4RMC4OyGCarQ5a+6Oe5/SUGobXrUyfI4oq5Xcw1Pa464LLraq3eenLz64/m6OvDRCLoyLgSg1XG0CaM9Sex63ficQcuB8w7pjw==&amp;X-Amz-Algorithm=AWS4-HMAC-SHA256&amp;X-Amz-Date=20201005T082249Z&amp;X-Amz-SignedHeaders=host&amp;X-Amz-Expires=300&amp;X-Amz-Credential=ASIAQ3PHCVTY23CGVXUR/20201005/us-east-1/s3/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" TargetMode="External"/><Relationship Id="rId2" Type="http://schemas.openxmlformats.org/officeDocument/2006/relationships/hyperlink" Target="https://www.sciencedirect.com/science/article/pii/S2352340918305092?via=ihu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ture.com/articles/s41524-019-0221-0#Sec6" TargetMode="External"/><Relationship Id="rId4" Type="http://schemas.openxmlformats.org/officeDocument/2006/relationships/hyperlink" Target="https://github.com/uw-cmg/perovskite-oxide-stabilit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33335" y="594487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Madhurika 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69720" y="1167130"/>
            <a:ext cx="831786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Infant Cry Language Analysis and Recognition: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Determine the reason for cry of the infants may be </a:t>
            </a:r>
            <a:r>
              <a:rPr lang="en-IN" alt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marL="457200" lvl="1" indent="0">
              <a:buFont typeface="+mj-lt"/>
              <a:buNone/>
            </a:pPr>
            <a:endParaRPr lang="en-IN" altLang="en-US" dirty="0"/>
          </a:p>
          <a:p>
            <a:pPr marL="0" indent="0">
              <a:buFont typeface="+mj-lt"/>
              <a:buNone/>
            </a:pPr>
            <a:r>
              <a:rPr lang="en-IN" altLang="en-US" dirty="0">
                <a:sym typeface="+mn-ea"/>
              </a:rPr>
              <a:t>	</a:t>
            </a:r>
            <a:r>
              <a:rPr lang="en-IN" altLang="en-US" sz="1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http://www.ieee-jas.org/fileZDHXBEN/journal/article/zdhxbywb/2019/3/PDF/jas-6-3-778.pdf</a:t>
            </a:r>
          </a:p>
          <a:p>
            <a:pPr marL="0" indent="0">
              <a:buFont typeface="+mj-lt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b="1" dirty="0">
                <a:latin typeface="Calibri" panose="020F0502020204030204" charset="0"/>
                <a:cs typeface="Calibri" panose="020F0502020204030204" charset="0"/>
              </a:rPr>
              <a:t>Dataset</a:t>
            </a: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: https://www.kaggle.com/pengliu1997/infantcrying?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ubiquitousness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smartphones enables people to announce an emergency they’re observing in real-time.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programatically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Twitter (i.e. disaster relief organizations and news agencies).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412" y="762000"/>
            <a:ext cx="9372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000" b="1" dirty="0"/>
              <a:t>  Quick Draw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These doodles are a unique data set that can:</a:t>
            </a:r>
          </a:p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help developers train new neural networks,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help researchers see patterns in how people around the world draw,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and help artists create things we haven’t begun to think of.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 </a:t>
            </a:r>
            <a:r>
              <a:rPr lang="en-US" sz="2000" dirty="0">
                <a:hlinkClick r:id="rId2"/>
              </a:rPr>
              <a:t>https://quickdraw.withgoogle.com/data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b="1" dirty="0">
                <a:hlinkClick r:id="rId3"/>
              </a:rPr>
              <a:t>The Neural Integration of Speaker and Message</a:t>
            </a:r>
            <a:r>
              <a:rPr lang="en-US" sz="2000" b="1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b="1" dirty="0">
                <a:hlinkClick r:id="rId4"/>
              </a:rPr>
              <a:t>On-line Integration of Semantic Information from Speech and Gesture: Insights from Event-related Brain Potentials</a:t>
            </a:r>
            <a:r>
              <a:rPr lang="en-US" sz="2000" b="1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b="1" dirty="0">
                <a:hlinkClick r:id="rId5"/>
              </a:rPr>
              <a:t>When Language Meets Action: The Neural Integration of Gesture and Speech</a:t>
            </a:r>
            <a:r>
              <a:rPr lang="en-US" sz="2000" b="1" dirty="0"/>
              <a:t>  </a:t>
            </a:r>
          </a:p>
          <a:p>
            <a:r>
              <a:rPr lang="en-US" sz="2000" dirty="0"/>
              <a:t>      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Rao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1551-FA80-4063-9F00-093C846CEBC7}"/>
              </a:ext>
            </a:extLst>
          </p:cNvPr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BADB1-F650-44F4-8D86-570228ACFD75}"/>
              </a:ext>
            </a:extLst>
          </p:cNvPr>
          <p:cNvSpPr txBox="1"/>
          <p:nvPr/>
        </p:nvSpPr>
        <p:spPr>
          <a:xfrm>
            <a:off x="2205980" y="2849652"/>
            <a:ext cx="72728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</a:t>
            </a:r>
            <a:r>
              <a:rPr lang="en-IN" sz="16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rticle 1 </a:t>
            </a:r>
            <a:endParaRPr lang="en-IN" sz="16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Article 2</a:t>
            </a: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https://www.nature.com/articles/s41524-019-0221-0#Sec6</a:t>
            </a:r>
            <a:endParaRPr lang="en-I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4883-BBA3-4FA5-86B4-A1B2CEDEC222}"/>
              </a:ext>
            </a:extLst>
          </p:cNvPr>
          <p:cNvSpPr txBox="1"/>
          <p:nvPr/>
        </p:nvSpPr>
        <p:spPr>
          <a:xfrm>
            <a:off x="1413892" y="2849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Custom 4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0070C0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404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Euphemia</vt:lpstr>
      <vt:lpstr>Times New Roman</vt:lpstr>
      <vt:lpstr>Wingdings</vt:lpstr>
      <vt:lpstr>Math 16x9</vt:lpstr>
      <vt:lpstr>PowerPoint Presentation</vt:lpstr>
      <vt:lpstr>PowerPoint Presentation</vt:lpstr>
      <vt:lpstr>PowerPoint Presentation</vt:lpstr>
      <vt:lpstr>Combating On​line Ho​st​ile Posts in ​Regional L​anguages dur​ing Emerge​ncy Si​tuation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Abhishek rao</cp:lastModifiedBy>
  <cp:revision>21</cp:revision>
  <dcterms:created xsi:type="dcterms:W3CDTF">2020-10-05T09:51:00Z</dcterms:created>
  <dcterms:modified xsi:type="dcterms:W3CDTF">2020-10-05T17:09:03Z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