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59" r:id="rId5"/>
    <p:sldId id="260" r:id="rId6"/>
    <p:sldId id="262" r:id="rId7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1372235"/>
            <a:ext cx="3826510" cy="52863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826000" y="1028700"/>
            <a:ext cx="562737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(a) An arbitrary model is pre-trained on an SSL pretext</a:t>
            </a:r>
            <a:endParaRPr lang="en-US"/>
          </a:p>
          <a:p>
            <a:r>
              <a:rPr lang="en-US"/>
              <a:t>task.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(b) The features extracted from this model are clustered</a:t>
            </a:r>
            <a:endParaRPr lang="en-US"/>
          </a:p>
          <a:p>
            <a:r>
              <a:rPr lang="en-US"/>
              <a:t>and cluster centers are extracted.</a:t>
            </a:r>
            <a:endParaRPr lang="en-US"/>
          </a:p>
          <a:p>
            <a:endParaRPr lang="en-US"/>
          </a:p>
          <a:p>
            <a:r>
              <a:rPr lang="en-US"/>
              <a:t>(c) Pseudo-labels are de-fined for each image in the dataset by finding the closest cluster center.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(d) Training of the target model on the classi-</a:t>
            </a:r>
            <a:endParaRPr lang="en-US"/>
          </a:p>
          <a:p>
            <a:r>
              <a:rPr lang="en-US"/>
              <a:t>fication of the pseudo-labels.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43510" y="790575"/>
            <a:ext cx="5731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Boosting Self-Supervised Learning via Knowledge Transfer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Group 6"/>
          <p:cNvGrpSpPr/>
          <p:nvPr/>
        </p:nvGrpSpPr>
        <p:grpSpPr>
          <a:xfrm>
            <a:off x="1623024" y="840689"/>
            <a:ext cx="6293653" cy="1864933"/>
            <a:chOff x="4682" y="4451"/>
            <a:chExt cx="7673" cy="2142"/>
          </a:xfrm>
        </p:grpSpPr>
        <p:sp>
          <p:nvSpPr>
            <p:cNvPr id="30" name="Text Box 11"/>
            <p:cNvSpPr txBox="1"/>
            <p:nvPr/>
          </p:nvSpPr>
          <p:spPr>
            <a:xfrm>
              <a:off x="10879" y="4796"/>
              <a:ext cx="1476" cy="1663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Non Hate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Racist 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Sexist 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Homophobe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Religion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Other Hate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1" name="Cube 1"/>
            <p:cNvSpPr/>
            <p:nvPr/>
          </p:nvSpPr>
          <p:spPr>
            <a:xfrm>
              <a:off x="6713" y="5857"/>
              <a:ext cx="3958" cy="736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Final Model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2" name="Text Box 4"/>
            <p:cNvSpPr txBox="1"/>
            <p:nvPr/>
          </p:nvSpPr>
          <p:spPr>
            <a:xfrm>
              <a:off x="4682" y="4456"/>
              <a:ext cx="730" cy="2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Input 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3" name="Text Box 5"/>
            <p:cNvSpPr txBox="1"/>
            <p:nvPr/>
          </p:nvSpPr>
          <p:spPr>
            <a:xfrm>
              <a:off x="11081" y="4451"/>
              <a:ext cx="879" cy="2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Output 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pic>
        <p:nvPicPr>
          <p:cNvPr id="34" name="Content Placeholder 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660" y="1103630"/>
            <a:ext cx="2601595" cy="200279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708025" y="3679190"/>
            <a:ext cx="8559165" cy="2684780"/>
            <a:chOff x="1115" y="5794"/>
            <a:chExt cx="13479" cy="4228"/>
          </a:xfrm>
        </p:grpSpPr>
        <p:grpSp>
          <p:nvGrpSpPr>
            <p:cNvPr id="36" name="Group 35"/>
            <p:cNvGrpSpPr/>
            <p:nvPr/>
          </p:nvGrpSpPr>
          <p:grpSpPr>
            <a:xfrm>
              <a:off x="1115" y="5794"/>
              <a:ext cx="8358" cy="3485"/>
              <a:chOff x="1101" y="2252"/>
              <a:chExt cx="8358" cy="3485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045" y="4775"/>
                <a:ext cx="1414" cy="962"/>
              </a:xfrm>
              <a:prstGeom prst="roundRect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Features</a:t>
                </a:r>
                <a:endParaRPr lang="en-US" sz="140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1101" y="2252"/>
                <a:ext cx="8338" cy="3483"/>
                <a:chOff x="1101" y="2252"/>
                <a:chExt cx="8338" cy="3483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1101" y="2332"/>
                  <a:ext cx="1660" cy="1002"/>
                </a:xfrm>
                <a:prstGeom prst="roundRect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MMHS</a:t>
                  </a:r>
                  <a:endParaRPr lang="en-US" sz="1400"/>
                </a:p>
              </p:txBody>
            </p:sp>
            <p:cxnSp>
              <p:nvCxnSpPr>
                <p:cNvPr id="9" name="Straight Arrow Connector 8"/>
                <p:cNvCxnSpPr>
                  <a:stCxn id="8" idx="3"/>
                  <a:endCxn id="10" idx="1"/>
                </p:cNvCxnSpPr>
                <p:nvPr/>
              </p:nvCxnSpPr>
              <p:spPr>
                <a:xfrm flipV="1">
                  <a:off x="2761" y="2825"/>
                  <a:ext cx="1882" cy="8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ounded Rectangle 9"/>
                <p:cNvSpPr/>
                <p:nvPr/>
              </p:nvSpPr>
              <p:spPr>
                <a:xfrm>
                  <a:off x="4643" y="2344"/>
                  <a:ext cx="1414" cy="962"/>
                </a:xfrm>
                <a:prstGeom prst="roundRect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Features</a:t>
                  </a:r>
                  <a:endParaRPr lang="en-US" sz="1400"/>
                </a:p>
              </p:txBody>
            </p:sp>
            <p:sp>
              <p:nvSpPr>
                <p:cNvPr id="12" name="Text Box 11"/>
                <p:cNvSpPr txBox="1"/>
                <p:nvPr/>
              </p:nvSpPr>
              <p:spPr>
                <a:xfrm>
                  <a:off x="3067" y="2260"/>
                  <a:ext cx="1288" cy="483"/>
                </a:xfrm>
                <a:prstGeom prst="rect">
                  <a:avLst/>
                </a:prstGeom>
                <a:noFill/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txBody>
                <a:bodyPr wrap="none" rtlCol="0">
                  <a:spAutoFit/>
                </a:bodyPr>
                <a:p>
                  <a:r>
                    <a:rPr lang="en-US" sz="1400"/>
                    <a:t>Xception</a:t>
                  </a:r>
                  <a:endParaRPr lang="en-US" sz="1400"/>
                </a:p>
              </p:txBody>
            </p:sp>
            <p:cxnSp>
              <p:nvCxnSpPr>
                <p:cNvPr id="13" name="Straight Arrow Connector 12"/>
                <p:cNvCxnSpPr>
                  <a:stCxn id="10" idx="3"/>
                </p:cNvCxnSpPr>
                <p:nvPr/>
              </p:nvCxnSpPr>
              <p:spPr>
                <a:xfrm>
                  <a:off x="6057" y="2825"/>
                  <a:ext cx="1968" cy="16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 Box 13"/>
                <p:cNvSpPr txBox="1"/>
                <p:nvPr/>
              </p:nvSpPr>
              <p:spPr>
                <a:xfrm>
                  <a:off x="6311" y="2252"/>
                  <a:ext cx="1424" cy="483"/>
                </a:xfrm>
                <a:prstGeom prst="rect">
                  <a:avLst/>
                </a:prstGeom>
                <a:noFill/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txBody>
                <a:bodyPr wrap="none" rtlCol="0">
                  <a:spAutoFit/>
                </a:bodyPr>
                <a:p>
                  <a:r>
                    <a:rPr lang="en-US" sz="1400"/>
                    <a:t>Clustering</a:t>
                  </a:r>
                  <a:endParaRPr lang="en-US" sz="140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8025" y="2372"/>
                  <a:ext cx="1414" cy="962"/>
                </a:xfrm>
                <a:prstGeom prst="roundRect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>
                      <a:sym typeface="+mn-ea"/>
                    </a:rPr>
                    <a:t>Psuedo Labels</a:t>
                  </a:r>
                  <a:endParaRPr lang="en-US" sz="140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1101" y="4733"/>
                  <a:ext cx="1660" cy="1002"/>
                </a:xfrm>
                <a:prstGeom prst="roundRect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FBDataset</a:t>
                  </a:r>
                  <a:endParaRPr lang="en-US" sz="1400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24" idx="1"/>
                </p:cNvCxnSpPr>
                <p:nvPr/>
              </p:nvCxnSpPr>
              <p:spPr>
                <a:xfrm>
                  <a:off x="2761" y="5234"/>
                  <a:ext cx="5284" cy="22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 Box 24"/>
                <p:cNvSpPr txBox="1"/>
                <p:nvPr/>
              </p:nvSpPr>
              <p:spPr>
                <a:xfrm>
                  <a:off x="3067" y="4663"/>
                  <a:ext cx="1288" cy="483"/>
                </a:xfrm>
                <a:prstGeom prst="rect">
                  <a:avLst/>
                </a:prstGeom>
                <a:noFill/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txBody>
                <a:bodyPr wrap="none" rtlCol="0">
                  <a:spAutoFit/>
                </a:bodyPr>
                <a:p>
                  <a:r>
                    <a:rPr lang="en-US" sz="1400"/>
                    <a:t>Xception</a:t>
                  </a:r>
                  <a:endParaRPr lang="en-US" sz="1400"/>
                </a:p>
              </p:txBody>
            </p:sp>
            <p:cxnSp>
              <p:nvCxnSpPr>
                <p:cNvPr id="26" name="Straight Arrow Connector 25"/>
                <p:cNvCxnSpPr>
                  <a:stCxn id="18" idx="2"/>
                  <a:endCxn id="24" idx="0"/>
                </p:cNvCxnSpPr>
                <p:nvPr/>
              </p:nvCxnSpPr>
              <p:spPr>
                <a:xfrm>
                  <a:off x="8732" y="3334"/>
                  <a:ext cx="20" cy="1441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>
              <a:off x="11026" y="7530"/>
              <a:ext cx="3568" cy="2492"/>
            </a:xfrm>
            <a:prstGeom prst="roundRect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6 labels for each Image</a:t>
              </a:r>
              <a:endParaRPr lang="en-US" sz="1400"/>
            </a:p>
          </p:txBody>
        </p:sp>
        <p:cxnSp>
          <p:nvCxnSpPr>
            <p:cNvPr id="37" name="Straight Arrow Connector 36"/>
            <p:cNvCxnSpPr>
              <a:stCxn id="24" idx="3"/>
              <a:endCxn id="28" idx="1"/>
            </p:cNvCxnSpPr>
            <p:nvPr/>
          </p:nvCxnSpPr>
          <p:spPr>
            <a:xfrm flipV="1">
              <a:off x="9473" y="8776"/>
              <a:ext cx="1553" cy="22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 Box 57"/>
          <p:cNvSpPr txBox="1"/>
          <p:nvPr/>
        </p:nvSpPr>
        <p:spPr>
          <a:xfrm>
            <a:off x="581660" y="621284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https://arxiv.org/pdf/1805.00385.pdf</a:t>
            </a:r>
            <a:endParaRPr lang="en-US" sz="12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0" name="Group 159"/>
          <p:cNvGrpSpPr/>
          <p:nvPr/>
        </p:nvGrpSpPr>
        <p:grpSpPr>
          <a:xfrm>
            <a:off x="353695" y="940435"/>
            <a:ext cx="9879330" cy="5227320"/>
            <a:chOff x="557" y="1481"/>
            <a:chExt cx="15558" cy="8232"/>
          </a:xfrm>
        </p:grpSpPr>
        <p:grpSp>
          <p:nvGrpSpPr>
            <p:cNvPr id="66" name="Group 65"/>
            <p:cNvGrpSpPr/>
            <p:nvPr/>
          </p:nvGrpSpPr>
          <p:grpSpPr>
            <a:xfrm>
              <a:off x="1015" y="1481"/>
              <a:ext cx="3075" cy="2550"/>
              <a:chOff x="13899" y="4192"/>
              <a:chExt cx="3075" cy="255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13899" y="4192"/>
                <a:ext cx="29" cy="2551"/>
              </a:xfrm>
              <a:prstGeom prst="line">
                <a:avLst/>
              </a:prstGeom>
              <a:ln>
                <a:headEnd type="none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3928" y="6733"/>
                <a:ext cx="3046" cy="0"/>
              </a:xfrm>
              <a:prstGeom prst="line">
                <a:avLst/>
              </a:prstGeom>
              <a:ln>
                <a:headEnd type="none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4" name="Group 63"/>
              <p:cNvGrpSpPr/>
              <p:nvPr/>
            </p:nvGrpSpPr>
            <p:grpSpPr>
              <a:xfrm>
                <a:off x="14292" y="4401"/>
                <a:ext cx="2017" cy="2033"/>
                <a:chOff x="14292" y="4401"/>
                <a:chExt cx="2017" cy="203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4292" y="4401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4292" y="5408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5960" y="4773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4786" y="5054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5092" y="5789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6135" y="6158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5667" y="6039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5492" y="5054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4467" y="6316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5092" y="4654"/>
                <a:ext cx="174" cy="1728"/>
                <a:chOff x="15092" y="4654"/>
                <a:chExt cx="174" cy="1728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5092" y="4654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5092" y="6264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7237" y="1509"/>
              <a:ext cx="3074" cy="2550"/>
              <a:chOff x="5281" y="1472"/>
              <a:chExt cx="3074" cy="255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281" y="1472"/>
                <a:ext cx="3075" cy="2551"/>
                <a:chOff x="13899" y="4192"/>
                <a:chExt cx="3075" cy="2551"/>
              </a:xfr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 flipV="1">
                  <a:off x="13899" y="4192"/>
                  <a:ext cx="29" cy="2551"/>
                </a:xfrm>
                <a:prstGeom prst="line">
                  <a:avLst/>
                </a:prstGeom>
                <a:grpFill/>
                <a:ln>
                  <a:headEnd type="none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928" y="6733"/>
                  <a:ext cx="3046" cy="0"/>
                </a:xfrm>
                <a:prstGeom prst="line">
                  <a:avLst/>
                </a:prstGeom>
                <a:grpFill/>
                <a:ln>
                  <a:headEnd type="none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/>
                <p:cNvGrpSpPr/>
                <p:nvPr/>
              </p:nvGrpSpPr>
              <p:grpSpPr>
                <a:xfrm>
                  <a:off x="15092" y="4654"/>
                  <a:ext cx="174" cy="1728"/>
                  <a:chOff x="15092" y="4654"/>
                  <a:chExt cx="174" cy="1728"/>
                </a:xfrm>
                <a:grpFill/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15092" y="4654"/>
                    <a:ext cx="175" cy="11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7B32B2"/>
                      </a:gs>
                      <a:gs pos="100000">
                        <a:srgbClr val="401A5D"/>
                      </a:gs>
                    </a:gsLst>
                    <a:lin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15092" y="6264"/>
                    <a:ext cx="175" cy="119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" name="Oval 19"/>
              <p:cNvSpPr/>
              <p:nvPr/>
            </p:nvSpPr>
            <p:spPr>
              <a:xfrm>
                <a:off x="7711" y="2143"/>
                <a:ext cx="175" cy="1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50" y="2652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745" y="2697"/>
                <a:ext cx="175" cy="11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711" y="2816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2408" y="2143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808" y="2543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08" y="2743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08" y="2943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608" y="18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08" y="20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902" y="2771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208" y="24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408" y="26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608" y="28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608" y="2897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08" y="3097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008" y="3297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030" y="5884"/>
              <a:ext cx="3074" cy="2550"/>
              <a:chOff x="5281" y="1472"/>
              <a:chExt cx="3074" cy="255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5281" y="1472"/>
                <a:ext cx="3075" cy="2551"/>
                <a:chOff x="13899" y="4192"/>
                <a:chExt cx="3075" cy="2551"/>
              </a:xfr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p:grpSpPr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13899" y="4192"/>
                  <a:ext cx="29" cy="2551"/>
                </a:xfrm>
                <a:prstGeom prst="line">
                  <a:avLst/>
                </a:prstGeom>
                <a:grpFill/>
                <a:ln>
                  <a:headEnd type="none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3928" y="6733"/>
                  <a:ext cx="3046" cy="0"/>
                </a:xfrm>
                <a:prstGeom prst="line">
                  <a:avLst/>
                </a:prstGeom>
                <a:grpFill/>
                <a:ln>
                  <a:headEnd type="none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Group 50"/>
                <p:cNvGrpSpPr/>
                <p:nvPr/>
              </p:nvGrpSpPr>
              <p:grpSpPr>
                <a:xfrm>
                  <a:off x="15092" y="4654"/>
                  <a:ext cx="174" cy="1728"/>
                  <a:chOff x="15092" y="4654"/>
                  <a:chExt cx="174" cy="1728"/>
                </a:xfrm>
                <a:grpFill/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15092" y="4654"/>
                    <a:ext cx="175" cy="11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7B32B2"/>
                      </a:gs>
                      <a:gs pos="100000">
                        <a:srgbClr val="401A5D"/>
                      </a:gs>
                    </a:gsLst>
                    <a:lin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15092" y="6264"/>
                    <a:ext cx="175" cy="119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7" name="Oval 66"/>
              <p:cNvSpPr/>
              <p:nvPr/>
            </p:nvSpPr>
            <p:spPr>
              <a:xfrm>
                <a:off x="7711" y="2143"/>
                <a:ext cx="175" cy="1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650" y="2652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45" y="2697"/>
                <a:ext cx="175" cy="11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711" y="2816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>
              <a:off x="4236" y="2579"/>
              <a:ext cx="2609" cy="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>
            <a:xfrm>
              <a:off x="5658" y="5894"/>
              <a:ext cx="3074" cy="2550"/>
              <a:chOff x="5280" y="5894"/>
              <a:chExt cx="3074" cy="255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280" y="5894"/>
                <a:ext cx="3074" cy="2550"/>
                <a:chOff x="5281" y="1472"/>
                <a:chExt cx="3074" cy="2550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5281" y="1472"/>
                  <a:ext cx="3075" cy="2551"/>
                  <a:chOff x="13899" y="4192"/>
                  <a:chExt cx="3075" cy="2551"/>
                </a:xfrm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flipH="1" flipV="1">
                    <a:off x="13899" y="4192"/>
                    <a:ext cx="29" cy="2551"/>
                  </a:xfrm>
                  <a:prstGeom prst="line">
                    <a:avLst/>
                  </a:prstGeom>
                  <a:grpFill/>
                  <a:ln>
                    <a:headEnd type="none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3928" y="6733"/>
                    <a:ext cx="3046" cy="0"/>
                  </a:xfrm>
                  <a:prstGeom prst="line">
                    <a:avLst/>
                  </a:prstGeom>
                  <a:grpFill/>
                  <a:ln>
                    <a:headEnd type="none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5092" y="4654"/>
                    <a:ext cx="174" cy="1728"/>
                    <a:chOff x="15092" y="4654"/>
                    <a:chExt cx="174" cy="1728"/>
                  </a:xfrm>
                  <a:grpFill/>
                </p:grpSpPr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15092" y="4654"/>
                      <a:ext cx="175" cy="11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scaled="0"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15092" y="6264"/>
                      <a:ext cx="175" cy="1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9" name="Oval 78"/>
                <p:cNvSpPr/>
                <p:nvPr/>
              </p:nvSpPr>
              <p:spPr>
                <a:xfrm>
                  <a:off x="7711" y="2143"/>
                  <a:ext cx="175" cy="1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5650" y="2652"/>
                  <a:ext cx="175" cy="119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6745" y="2697"/>
                  <a:ext cx="175" cy="119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7711" y="2816"/>
                  <a:ext cx="175" cy="119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5474" y="64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873" y="675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073" y="695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273" y="715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7473" y="735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674" y="66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874" y="68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074" y="70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474" y="73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474" y="74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674" y="76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874" y="78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049" y="63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6249" y="65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49" y="67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649" y="69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7049" y="73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7249" y="75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7449" y="77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674" y="75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874" y="77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074" y="79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274" y="81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6074" y="73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274" y="75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474" y="77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1340" y="5940"/>
              <a:ext cx="3075" cy="2551"/>
              <a:chOff x="5280" y="5894"/>
              <a:chExt cx="3075" cy="2551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5280" y="5894"/>
                <a:ext cx="3075" cy="2551"/>
                <a:chOff x="5281" y="1472"/>
                <a:chExt cx="3075" cy="2551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5281" y="1472"/>
                  <a:ext cx="3075" cy="2551"/>
                  <a:chOff x="13899" y="4192"/>
                  <a:chExt cx="3075" cy="2551"/>
                </a:xfrm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 flipH="1" flipV="1">
                    <a:off x="13899" y="4192"/>
                    <a:ext cx="29" cy="2551"/>
                  </a:xfrm>
                  <a:prstGeom prst="line">
                    <a:avLst/>
                  </a:prstGeom>
                  <a:grpFill/>
                  <a:ln>
                    <a:headEnd type="none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3928" y="6733"/>
                    <a:ext cx="3046" cy="0"/>
                  </a:xfrm>
                  <a:prstGeom prst="line">
                    <a:avLst/>
                  </a:prstGeom>
                  <a:grpFill/>
                  <a:ln>
                    <a:headEnd type="none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15092" y="4654"/>
                    <a:ext cx="174" cy="1728"/>
                    <a:chOff x="15092" y="4654"/>
                    <a:chExt cx="174" cy="1728"/>
                  </a:xfrm>
                  <a:grpFill/>
                </p:grpSpPr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15092" y="4654"/>
                      <a:ext cx="175" cy="11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scaled="0"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/>
                    <p:cNvSpPr/>
                    <p:nvPr/>
                  </p:nvSpPr>
                  <p:spPr>
                    <a:xfrm>
                      <a:off x="15092" y="6264"/>
                      <a:ext cx="175" cy="1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2" name="Oval 121"/>
                <p:cNvSpPr/>
                <p:nvPr/>
              </p:nvSpPr>
              <p:spPr>
                <a:xfrm>
                  <a:off x="7711" y="2143"/>
                  <a:ext cx="283" cy="22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5650" y="2652"/>
                  <a:ext cx="283" cy="22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745" y="2697"/>
                  <a:ext cx="283" cy="22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7711" y="2816"/>
                  <a:ext cx="175" cy="119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26" name="Oval 125"/>
              <p:cNvSpPr/>
              <p:nvPr/>
            </p:nvSpPr>
            <p:spPr>
              <a:xfrm>
                <a:off x="5474" y="6436"/>
                <a:ext cx="175" cy="11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873" y="6756"/>
                <a:ext cx="175" cy="119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7073" y="6956"/>
                <a:ext cx="175" cy="119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7273" y="7156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7473" y="7356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674" y="6636"/>
                <a:ext cx="175" cy="11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874" y="68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074" y="70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474" y="73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6474" y="74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6674" y="7636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6874" y="7836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049" y="6317"/>
                <a:ext cx="283" cy="227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6249" y="6517"/>
                <a:ext cx="175" cy="11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449" y="6717"/>
                <a:ext cx="175" cy="119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649" y="6917"/>
                <a:ext cx="175" cy="1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7049" y="7317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249" y="7517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449" y="7717"/>
                <a:ext cx="283" cy="227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674" y="75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5874" y="7798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074" y="7998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274" y="8170"/>
                <a:ext cx="283" cy="22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6074" y="73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274" y="7598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6474" y="7798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52" name="Text Box 151"/>
            <p:cNvSpPr txBox="1"/>
            <p:nvPr/>
          </p:nvSpPr>
          <p:spPr>
            <a:xfrm>
              <a:off x="1186" y="4153"/>
              <a:ext cx="19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MMHS150</a:t>
              </a:r>
              <a:endParaRPr lang="en-US"/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7273" y="4147"/>
              <a:ext cx="475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MMHS150-Label</a:t>
              </a:r>
              <a:endParaRPr lang="en-US"/>
            </a:p>
            <a:p>
              <a:r>
                <a:rPr lang="en-US"/>
                <a:t>  (pseudo labels)</a:t>
              </a:r>
              <a:endParaRPr lang="en-US"/>
            </a:p>
          </p:txBody>
        </p:sp>
        <p:sp>
          <p:nvSpPr>
            <p:cNvPr id="154" name="Text Box 153"/>
            <p:cNvSpPr txBox="1"/>
            <p:nvPr/>
          </p:nvSpPr>
          <p:spPr>
            <a:xfrm>
              <a:off x="557" y="8697"/>
              <a:ext cx="475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MMHS150-Label</a:t>
              </a:r>
              <a:endParaRPr lang="en-US"/>
            </a:p>
            <a:p>
              <a:r>
                <a:rPr lang="en-US"/>
                <a:t>  (pseudo labels)</a:t>
              </a:r>
              <a:endParaRPr lang="en-US"/>
            </a:p>
          </p:txBody>
        </p:sp>
        <p:sp>
          <p:nvSpPr>
            <p:cNvPr id="155" name="Text Box 154"/>
            <p:cNvSpPr txBox="1"/>
            <p:nvPr/>
          </p:nvSpPr>
          <p:spPr>
            <a:xfrm>
              <a:off x="5187" y="8697"/>
              <a:ext cx="47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Facebook DT-Image Features</a:t>
              </a:r>
              <a:endParaRPr lang="en-US"/>
            </a:p>
          </p:txBody>
        </p:sp>
        <p:sp>
          <p:nvSpPr>
            <p:cNvPr id="157" name="Text Box 156"/>
            <p:cNvSpPr txBox="1"/>
            <p:nvPr/>
          </p:nvSpPr>
          <p:spPr>
            <a:xfrm>
              <a:off x="11369" y="8697"/>
              <a:ext cx="47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Facebook DT-Labelled Image Features</a:t>
              </a:r>
              <a:endParaRPr lang="en-US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951" y="7183"/>
              <a:ext cx="1020" cy="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9090" y="7193"/>
              <a:ext cx="1020" cy="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1325563"/>
          </a:xfrm>
        </p:spPr>
        <p:txBody>
          <a:bodyPr/>
          <a:p>
            <a:r>
              <a:rPr lang="en-IN" altLang="en-US">
                <a:latin typeface="Georgia" panose="02040502050405020303" charset="0"/>
                <a:cs typeface="Georgia" panose="02040502050405020303" charset="0"/>
              </a:rPr>
              <a:t>Xception Architecture :</a:t>
            </a: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7" name="Picture 6" descr="Xcep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181100"/>
            <a:ext cx="11312525" cy="5676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829435" y="1077595"/>
            <a:ext cx="10883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 b="1">
                <a:latin typeface="Georgia" panose="02040502050405020303" charset="0"/>
                <a:cs typeface="Georgia" panose="02040502050405020303" charset="0"/>
              </a:rPr>
              <a:t>Sbert</a:t>
            </a:r>
            <a:r>
              <a:rPr lang="en-IN" altLang="en-US" sz="2000"/>
              <a:t> </a:t>
            </a:r>
            <a:endParaRPr lang="en-IN" altLang="en-US" sz="2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9156" t="22353" r="8125" b="809"/>
          <a:stretch>
            <a:fillRect/>
          </a:stretch>
        </p:blipFill>
        <p:spPr>
          <a:xfrm>
            <a:off x="1829435" y="2335530"/>
            <a:ext cx="8584565" cy="4389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3995" y="300990"/>
            <a:ext cx="11533505" cy="6431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365" y="261620"/>
            <a:ext cx="10757535" cy="6596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WPS Presentation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Times New Roman</vt:lpstr>
      <vt:lpstr>Georgia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Xception Architecture 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madhu0ganiger</cp:lastModifiedBy>
  <cp:revision>8</cp:revision>
  <dcterms:created xsi:type="dcterms:W3CDTF">2020-11-28T07:47:00Z</dcterms:created>
  <dcterms:modified xsi:type="dcterms:W3CDTF">2020-12-02T13:08:02Z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