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8" r:id="rId4"/>
    <p:sldId id="271" r:id="rId5"/>
    <p:sldId id="273" r:id="rId6"/>
    <p:sldId id="27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61290" y="194945"/>
            <a:ext cx="11878945" cy="4431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What are we doing ?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Problem statement 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Given the MMHS which is having 6 labels , after performing certain methodology we should be able to predict among the 6 labels to the facebook dataset .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Once the meme is given as an input the output will be 3 labels among those 6 labels which are:</a:t>
            </a:r>
            <a:endParaRPr lang="en-US" sz="1400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400" b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0 - NotHate, 1 - Racist, 2 - Sexist, 3 - Homophobe, 4 - Religion, 5 - OtherHate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52" y="1918063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3314" y="1293223"/>
            <a:ext cx="52832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to perform an Auxiliary task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5677631" y="1861094"/>
            <a:ext cx="381000" cy="2641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/>
          <p:cNvSpPr/>
          <p:nvPr/>
        </p:nvSpPr>
        <p:spPr>
          <a:xfrm rot="16200000">
            <a:off x="8187145" y="2013495"/>
            <a:ext cx="381000" cy="233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9429" y="330490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of source data 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3749" y="3291840"/>
            <a:ext cx="273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Auxiliary task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830251" y="4757058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09440" y="4238897"/>
            <a:ext cx="48260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for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5154" y="4386943"/>
            <a:ext cx="172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Labels of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547725" y="5255986"/>
            <a:ext cx="381000" cy="1978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/>
          <p:cNvSpPr/>
          <p:nvPr/>
        </p:nvSpPr>
        <p:spPr>
          <a:xfrm rot="16200000">
            <a:off x="7713255" y="5150758"/>
            <a:ext cx="381000" cy="2219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47737" y="6488668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Target Data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112001" y="6488668"/>
            <a:ext cx="294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Predictive task on Target data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1" y="152400"/>
            <a:ext cx="379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Self supervised Learning</a:t>
            </a:r>
            <a:endParaRPr lang="en-IN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5714" y="2201091"/>
            <a:ext cx="111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51051" y="5061858"/>
            <a:ext cx="1258389" cy="1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61566" y="4963886"/>
            <a:ext cx="9927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514" y="9144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Pre-training step: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52845" y="3600995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Fine-Tuning step: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695406" y="3931920"/>
            <a:ext cx="5747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457200"/>
            <a:ext cx="649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Auxiliary tasks </a:t>
            </a:r>
            <a:r>
              <a:rPr lang="en-US" sz="2800" dirty="0" smtClean="0"/>
              <a:t>– Image Data Augmentation</a:t>
            </a:r>
            <a:endParaRPr lang="en-IN" sz="2800" dirty="0"/>
          </a:p>
        </p:txBody>
      </p:sp>
      <p:pic>
        <p:nvPicPr>
          <p:cNvPr id="3" name="Picture 2" descr="Image inpainting.jf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1" y="1905001"/>
            <a:ext cx="2857500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800" y="13716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Inpainting </a:t>
            </a:r>
            <a:endParaRPr lang="en-IN" dirty="0"/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2"/>
          <a:srcRect l="18333" t="18874" r="19167" b="17391"/>
          <a:stretch>
            <a:fillRect/>
          </a:stretch>
        </p:blipFill>
        <p:spPr>
          <a:xfrm>
            <a:off x="4673600" y="1752600"/>
            <a:ext cx="75184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92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Transformation</a:t>
            </a:r>
            <a:endParaRPr lang="en-IN" dirty="0"/>
          </a:p>
        </p:txBody>
      </p:sp>
      <p:pic>
        <p:nvPicPr>
          <p:cNvPr id="7" name="Picture 6" descr="Screenshot (161).png"/>
          <p:cNvPicPr>
            <a:picLocks noChangeAspect="1"/>
          </p:cNvPicPr>
          <p:nvPr/>
        </p:nvPicPr>
        <p:blipFill>
          <a:blip r:embed="rId3"/>
          <a:srcRect l="9167" t="42589" r="48333" b="32214"/>
          <a:stretch>
            <a:fillRect/>
          </a:stretch>
        </p:blipFill>
        <p:spPr>
          <a:xfrm>
            <a:off x="508000" y="5181600"/>
            <a:ext cx="73152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1" y="4724400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Image colorization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Boosting Self-Supervised Learning via Knowledge Transfer</a:t>
            </a: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In self-supervised learning, one trains a model to solve a so-called pretext task on a dataset without the need for human annotation.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The main objective, however, is to transfer this model to a target domain and task.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Currently, the most effective transfer strategy is fine-tuning, which restricts one to use the same model or parts thereof for both pretext and target tasks.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First, we compute the features learned through a pretext task which might use a complex model on </a:t>
            </a:r>
            <a:b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a dataset of unlabeled images. 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Second, we cluster the features (e.g., using k-means) and use the cluster ID as pseudo labels for unlabeled images.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Third, we learn our final representation by training a smaller deep network (e.g., AlexNet) to classify the images based on the pseudo-labels.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Once we have obtained pseudo-labels on some dataset, we can transfer knowledge by simply training a model to predict those pseudo-labels.</a:t>
            </a: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510" y="614045"/>
            <a:ext cx="11152505" cy="575500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Self-Supervised Learning Pre-Training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Suppose that we are given a pretext task, a model and a dataset. Our first step in SSL is to train our model on the pretext      task with the given dataset.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Clustering.</a:t>
            </a:r>
            <a:endParaRPr lang="en-US" sz="1600" b="1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Our next step is to</a:t>
            </a: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 compute feature vectors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 for all the unlabeled images in our dataset. Then, we use the k-means algorithm with the Euclidean distance to cluster the features.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Extracting Pseudo-Labels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 cluster centers computed in the previous section can be considered as virtual categories. Indeed, we can assign feature vectors to the closest cluster center to determine a pseudo-label associated to the chosen cluster.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200" b="1">
                <a:latin typeface="Georgia" panose="02040502050405020303" charset="0"/>
                <a:cs typeface="Georgia" panose="02040502050405020303" charset="0"/>
              </a:rPr>
              <a:t>	</a:t>
            </a:r>
            <a:r>
              <a:rPr lang="en-US" sz="1200" b="1" i="1">
                <a:latin typeface="Georgia" panose="02040502050405020303" charset="0"/>
                <a:cs typeface="Georgia" panose="02040502050405020303" charset="0"/>
              </a:rPr>
              <a:t>Notice that the dataset used in this operation might be different from that used in the clustering step or in the SSL pre-training.</a:t>
            </a:r>
            <a:endParaRPr lang="en-US" sz="1200" b="1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Cluster Classification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400">
                <a:latin typeface="Georgia" panose="02040502050405020303" charset="0"/>
                <a:cs typeface="Georgia" panose="02040502050405020303" charset="0"/>
              </a:rPr>
              <a:t>Finally, we train a simple classifier using the architecture of the target task so that, given an input image, predicts the corresponding pseudo-label.</a:t>
            </a:r>
            <a:endParaRPr lang="en-US" sz="18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endParaRPr lang="en-US" sz="18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rcRect b="69220"/>
          <a:stretch>
            <a:fillRect/>
          </a:stretch>
        </p:blipFill>
        <p:spPr>
          <a:xfrm>
            <a:off x="351790" y="4121785"/>
            <a:ext cx="3726180" cy="176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31410" b="46397"/>
          <a:stretch>
            <a:fillRect/>
          </a:stretch>
        </p:blipFill>
        <p:spPr>
          <a:xfrm>
            <a:off x="4237990" y="4121785"/>
            <a:ext cx="3726180" cy="127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52199" b="25928"/>
          <a:stretch>
            <a:fillRect/>
          </a:stretch>
        </p:blipFill>
        <p:spPr>
          <a:xfrm>
            <a:off x="7950835" y="4131310"/>
            <a:ext cx="3726180" cy="1256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3939"/>
          <a:stretch>
            <a:fillRect/>
          </a:stretch>
        </p:blipFill>
        <p:spPr>
          <a:xfrm>
            <a:off x="4655820" y="5281295"/>
            <a:ext cx="3644900" cy="14649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4510" y="63690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</a:rPr>
              <a:t>https://arxiv.org/pdf/1805.00385.pdf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Presentation</Application>
  <PresentationFormat>Custom</PresentationFormat>
  <Paragraphs>71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Georgia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HOME</dc:creator>
  <cp:lastModifiedBy>Admin</cp:lastModifiedBy>
  <cp:revision>17</cp:revision>
  <dcterms:created xsi:type="dcterms:W3CDTF">2020-11-28T07:47:00Z</dcterms:created>
  <dcterms:modified xsi:type="dcterms:W3CDTF">2020-12-12T12:56:19Z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