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7" r:id="rId3"/>
    <p:sldId id="268" r:id="rId4"/>
    <p:sldId id="271" r:id="rId5"/>
    <p:sldId id="273" r:id="rId6"/>
    <p:sldId id="274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 Box 99"/>
          <p:cNvSpPr txBox="1"/>
          <p:nvPr/>
        </p:nvSpPr>
        <p:spPr>
          <a:xfrm>
            <a:off x="161290" y="1608455"/>
            <a:ext cx="11878945" cy="3261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endParaRPr lang="en-US" sz="2800" b="0">
              <a:latin typeface="Georgia" panose="02040502050405020303" charset="0"/>
              <a:ea typeface="SimSun" panose="02010600030101010101" pitchFamily="2" charset="-122"/>
              <a:cs typeface="Georgia" panose="02040502050405020303" charset="0"/>
            </a:endParaRPr>
          </a:p>
          <a:p>
            <a:pPr indent="0"/>
            <a:r>
              <a:rPr lang="en-US" sz="2800" b="0">
                <a:latin typeface="Georgia" panose="02040502050405020303" charset="0"/>
                <a:ea typeface="SimSun" panose="02010600030101010101" pitchFamily="2" charset="-122"/>
                <a:cs typeface="Georgia" panose="02040502050405020303" charset="0"/>
              </a:rPr>
              <a:t> </a:t>
            </a:r>
            <a:endParaRPr lang="en-US" sz="2800" b="0">
              <a:latin typeface="Georgia" panose="02040502050405020303" charset="0"/>
              <a:ea typeface="SimSun" panose="02010600030101010101" pitchFamily="2" charset="-122"/>
              <a:cs typeface="Georgia" panose="02040502050405020303" charset="0"/>
            </a:endParaRPr>
          </a:p>
          <a:p>
            <a:r>
              <a:rPr lang="en-US" sz="2800" b="0">
                <a:latin typeface="Georgia" panose="02040502050405020303" charset="0"/>
                <a:ea typeface="SimSun" panose="02010600030101010101" pitchFamily="2" charset="-122"/>
                <a:cs typeface="Georgia" panose="02040502050405020303" charset="0"/>
              </a:rPr>
              <a:t>Problem statement </a:t>
            </a:r>
            <a:endParaRPr lang="en-US" sz="2800" b="0">
              <a:latin typeface="Georgia" panose="02040502050405020303" charset="0"/>
              <a:ea typeface="SimSun" panose="02010600030101010101" pitchFamily="2" charset="-122"/>
              <a:cs typeface="Georgia" panose="02040502050405020303" charset="0"/>
            </a:endParaRPr>
          </a:p>
          <a:p>
            <a:r>
              <a:rPr lang="en-US" sz="2000" b="0">
                <a:latin typeface="Georgia" panose="02040502050405020303" charset="0"/>
                <a:ea typeface="SimSun" panose="02010600030101010101" pitchFamily="2" charset="-122"/>
                <a:cs typeface="Georgia" panose="02040502050405020303" charset="0"/>
              </a:rPr>
              <a:t>Given the MMHS which is having 6 labels , after performing certain methodology we should be able to predict among the 6 labels to the facebook dataset .</a:t>
            </a:r>
            <a:endParaRPr lang="en-US" sz="2000" b="0">
              <a:latin typeface="Georgia" panose="02040502050405020303" charset="0"/>
              <a:ea typeface="SimSun" panose="02010600030101010101" pitchFamily="2" charset="-122"/>
              <a:cs typeface="Georgia" panose="02040502050405020303" charset="0"/>
            </a:endParaRPr>
          </a:p>
          <a:p>
            <a:r>
              <a:rPr lang="en-US" sz="2000" b="0">
                <a:latin typeface="Georgia" panose="02040502050405020303" charset="0"/>
                <a:ea typeface="SimSun" panose="02010600030101010101" pitchFamily="2" charset="-122"/>
                <a:cs typeface="Georgia" panose="02040502050405020303" charset="0"/>
              </a:rPr>
              <a:t> </a:t>
            </a:r>
            <a:endParaRPr lang="en-US" sz="2000" b="0">
              <a:latin typeface="Georgia" panose="02040502050405020303" charset="0"/>
              <a:ea typeface="SimSun" panose="02010600030101010101" pitchFamily="2" charset="-122"/>
              <a:cs typeface="Georgia" panose="02040502050405020303" charset="0"/>
            </a:endParaRPr>
          </a:p>
          <a:p>
            <a:r>
              <a:rPr lang="en-US" sz="2000" b="0">
                <a:latin typeface="Georgia" panose="02040502050405020303" charset="0"/>
                <a:ea typeface="SimSun" panose="02010600030101010101" pitchFamily="2" charset="-122"/>
                <a:cs typeface="Georgia" panose="02040502050405020303" charset="0"/>
              </a:rPr>
              <a:t>Once the meme is given as an input the output will be 3 labels among those 6 labels which are:</a:t>
            </a:r>
            <a:endParaRPr lang="en-US" sz="1400" b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1400" b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0 - NotHate, 1 - Racist, 2 - Sexist, 3 - Homophobe, 4 - Religion, 5 - OtherHate</a:t>
            </a:r>
            <a:endParaRPr lang="en-US" sz="2800" b="0">
              <a:latin typeface="Georgia" panose="02040502050405020303" charset="0"/>
              <a:ea typeface="SimSun" panose="02010600030101010101" pitchFamily="2" charset="-122"/>
              <a:cs typeface="Georgia" panose="02040502050405020303" charset="0"/>
            </a:endParaRPr>
          </a:p>
          <a:p>
            <a:r>
              <a:rPr lang="en-US" sz="2800" b="0">
                <a:latin typeface="Georgia" panose="02040502050405020303" charset="0"/>
                <a:ea typeface="SimSun" panose="02010600030101010101" pitchFamily="2" charset="-122"/>
                <a:cs typeface="Georgia" panose="02040502050405020303" charset="0"/>
              </a:rPr>
              <a:t> </a:t>
            </a:r>
            <a:endParaRPr lang="en-US" sz="2800" b="0">
              <a:latin typeface="Georgia" panose="02040502050405020303" charset="0"/>
              <a:ea typeface="SimSun" panose="02010600030101010101" pitchFamily="2" charset="-122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1852" y="1918063"/>
            <a:ext cx="1320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Source Data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383314" y="1293223"/>
            <a:ext cx="5283200" cy="1676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Neural Network to perform an Auxiliary task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 rot="16200000">
            <a:off x="5677631" y="1861094"/>
            <a:ext cx="381000" cy="2641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Left Brace 4"/>
          <p:cNvSpPr/>
          <p:nvPr/>
        </p:nvSpPr>
        <p:spPr>
          <a:xfrm rot="16200000">
            <a:off x="8187145" y="2013495"/>
            <a:ext cx="381000" cy="233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499429" y="3304903"/>
            <a:ext cx="247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of source data A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313749" y="3291840"/>
            <a:ext cx="273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Prediction on Auxiliary task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830251" y="4757058"/>
            <a:ext cx="1320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Data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09440" y="4238897"/>
            <a:ext cx="4826000" cy="1676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Neural Network for Target Data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215154" y="4386943"/>
            <a:ext cx="17272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 Labels of Target Data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rot="16200000">
            <a:off x="5547725" y="5255986"/>
            <a:ext cx="381000" cy="19782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eft Brace 11"/>
          <p:cNvSpPr/>
          <p:nvPr/>
        </p:nvSpPr>
        <p:spPr>
          <a:xfrm rot="16200000">
            <a:off x="7713255" y="5150758"/>
            <a:ext cx="381000" cy="22192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3847737" y="6488668"/>
            <a:ext cx="2359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of Target Data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7112001" y="6488668"/>
            <a:ext cx="2944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Predictive task on Target data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1117601" y="152400"/>
            <a:ext cx="379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Self supervised Learning</a:t>
            </a:r>
            <a:endParaRPr lang="en-IN" sz="28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265714" y="2201091"/>
            <a:ext cx="1117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>
            <a:off x="3151051" y="5061858"/>
            <a:ext cx="1258389" cy="15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261566" y="4963886"/>
            <a:ext cx="99277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2514" y="914400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Pre-training step: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452845" y="3600995"/>
            <a:ext cx="179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Fine-Tuning step:</a:t>
            </a:r>
            <a:endParaRPr lang="en-IN" dirty="0"/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5695406" y="3931920"/>
            <a:ext cx="5747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1" y="457200"/>
            <a:ext cx="6494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Auxiliary tasks </a:t>
            </a:r>
            <a:r>
              <a:rPr lang="en-US" sz="2800" dirty="0" smtClean="0"/>
              <a:t>– Image Data Augmentation</a:t>
            </a:r>
            <a:endParaRPr lang="en-IN" sz="2800" dirty="0"/>
          </a:p>
        </p:txBody>
      </p:sp>
      <p:pic>
        <p:nvPicPr>
          <p:cNvPr id="3" name="Picture 2" descr="Image inpainting.jf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1" y="1905001"/>
            <a:ext cx="2857500" cy="2143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2800" y="1371600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Inpainting </a:t>
            </a:r>
            <a:endParaRPr lang="en-IN" dirty="0"/>
          </a:p>
        </p:txBody>
      </p:sp>
      <p:pic>
        <p:nvPicPr>
          <p:cNvPr id="5" name="Picture 4" descr="Screenshot (160).png"/>
          <p:cNvPicPr>
            <a:picLocks noChangeAspect="1"/>
          </p:cNvPicPr>
          <p:nvPr/>
        </p:nvPicPr>
        <p:blipFill>
          <a:blip r:embed="rId2"/>
          <a:srcRect l="18333" t="18874" r="19167" b="17391"/>
          <a:stretch>
            <a:fillRect/>
          </a:stretch>
        </p:blipFill>
        <p:spPr>
          <a:xfrm>
            <a:off x="4673600" y="1752600"/>
            <a:ext cx="7518400" cy="2895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99200" y="12954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Geometric Transformation</a:t>
            </a:r>
            <a:endParaRPr lang="en-IN" dirty="0"/>
          </a:p>
        </p:txBody>
      </p:sp>
      <p:pic>
        <p:nvPicPr>
          <p:cNvPr id="7" name="Picture 6" descr="Screenshot (161).png"/>
          <p:cNvPicPr>
            <a:picLocks noChangeAspect="1"/>
          </p:cNvPicPr>
          <p:nvPr/>
        </p:nvPicPr>
        <p:blipFill>
          <a:blip r:embed="rId3"/>
          <a:srcRect l="9167" t="42589" r="48333" b="32214"/>
          <a:stretch>
            <a:fillRect/>
          </a:stretch>
        </p:blipFill>
        <p:spPr>
          <a:xfrm>
            <a:off x="508000" y="5181600"/>
            <a:ext cx="7315200" cy="167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9201" y="4724400"/>
            <a:ext cx="2932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Automatic Image colorization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9400"/>
            <a:ext cx="10515600" cy="5897880"/>
          </a:xfrm>
        </p:spPr>
        <p:txBody>
          <a:bodyPr>
            <a:norm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Boosting Self-Supervised Learning via Knowledge Transfer</a:t>
            </a:r>
            <a:endParaRPr lang="en-US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>
                <a:latin typeface="Georgia" panose="02040502050405020303" charset="0"/>
                <a:cs typeface="Georgia" panose="02040502050405020303" charset="0"/>
                <a:sym typeface="+mn-ea"/>
              </a:rPr>
              <a:t>In self-supervised learning, one trains a model to solve a so-called pretext task on a dataset without the need for human annotation.</a:t>
            </a:r>
            <a:endParaRPr lang="en-US" sz="1400">
              <a:latin typeface="Georgia" panose="02040502050405020303" charset="0"/>
              <a:cs typeface="Georgia" panose="02040502050405020303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>
                <a:latin typeface="Georgia" panose="02040502050405020303" charset="0"/>
                <a:cs typeface="Georgia" panose="02040502050405020303" charset="0"/>
                <a:sym typeface="+mn-ea"/>
              </a:rPr>
              <a:t>The main objective, however, is to transfer this model to a target domain and task.</a:t>
            </a:r>
            <a:endParaRPr lang="en-US" sz="1400">
              <a:latin typeface="Georgia" panose="02040502050405020303" charset="0"/>
              <a:cs typeface="Georgia" panose="02040502050405020303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>
                <a:latin typeface="Georgia" panose="02040502050405020303" charset="0"/>
                <a:cs typeface="Georgia" panose="02040502050405020303" charset="0"/>
                <a:sym typeface="+mn-ea"/>
              </a:rPr>
              <a:t>Currently, the most effective transfer strategy is fine-tuning, which restricts one to use the same model or parts thereof for both pretext and target tasks.</a:t>
            </a:r>
            <a:endParaRPr lang="en-US" sz="1400">
              <a:latin typeface="Georgia" panose="02040502050405020303" charset="0"/>
              <a:cs typeface="Georgia" panose="02040502050405020303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>
                <a:latin typeface="Georgia" panose="02040502050405020303" charset="0"/>
                <a:cs typeface="Georgia" panose="02040502050405020303" charset="0"/>
                <a:sym typeface="+mn-ea"/>
              </a:rPr>
              <a:t>First, we compute the features learned through a pretext task which might use a complex model on </a:t>
            </a:r>
            <a:br>
              <a:rPr lang="en-US" sz="1400">
                <a:latin typeface="Georgia" panose="02040502050405020303" charset="0"/>
                <a:cs typeface="Georgia" panose="02040502050405020303" charset="0"/>
                <a:sym typeface="+mn-ea"/>
              </a:rPr>
            </a:br>
            <a:r>
              <a:rPr lang="en-US" sz="1400">
                <a:latin typeface="Georgia" panose="02040502050405020303" charset="0"/>
                <a:cs typeface="Georgia" panose="02040502050405020303" charset="0"/>
                <a:sym typeface="+mn-ea"/>
              </a:rPr>
              <a:t>a dataset of unlabeled images. </a:t>
            </a:r>
            <a:endParaRPr lang="en-US" sz="1400">
              <a:latin typeface="Georgia" panose="02040502050405020303" charset="0"/>
              <a:cs typeface="Georgia" panose="02040502050405020303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>
                <a:latin typeface="Georgia" panose="02040502050405020303" charset="0"/>
                <a:cs typeface="Georgia" panose="02040502050405020303" charset="0"/>
                <a:sym typeface="+mn-ea"/>
              </a:rPr>
              <a:t>Second, we cluster the features (e.g., using k-means) and use the cluster ID as pseudo labels for unlabeled images.</a:t>
            </a:r>
            <a:endParaRPr lang="en-US" sz="1400">
              <a:latin typeface="Georgia" panose="02040502050405020303" charset="0"/>
              <a:cs typeface="Georgia" panose="02040502050405020303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>
                <a:latin typeface="Georgia" panose="02040502050405020303" charset="0"/>
                <a:cs typeface="Georgia" panose="02040502050405020303" charset="0"/>
                <a:sym typeface="+mn-ea"/>
              </a:rPr>
              <a:t>Third, we learn our final representation by training a smaller deep network (e.g., AlexNet) to classify the images based on the pseudo-labels.</a:t>
            </a:r>
            <a:endParaRPr lang="en-US" sz="1400">
              <a:latin typeface="Georgia" panose="02040502050405020303" charset="0"/>
              <a:cs typeface="Georgia" panose="02040502050405020303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>
                <a:latin typeface="Georgia" panose="02040502050405020303" charset="0"/>
                <a:cs typeface="Georgia" panose="02040502050405020303" charset="0"/>
                <a:sym typeface="+mn-ea"/>
              </a:rPr>
              <a:t>Once we have obtained pseudo-labels on some dataset, we can transfer knowledge by simply training a model to predict those pseudo-labels.</a:t>
            </a:r>
            <a:endParaRPr lang="en-US" sz="140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510" y="614045"/>
            <a:ext cx="11152505" cy="5755005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>
                <a:latin typeface="Georgia" panose="02040502050405020303" charset="0"/>
                <a:cs typeface="Georgia" panose="02040502050405020303" charset="0"/>
              </a:rPr>
              <a:t>Self-Supervised Learning Pre-Training</a:t>
            </a: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. 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  <a:p>
            <a:pPr algn="l">
              <a:buFont typeface="Arial" panose="020B0604020202020204" pitchFamily="34" charset="0"/>
            </a:pP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Suppose that we are given a pretext task, a model and a dataset. Our first step in SSL is to train our model on the pretext      task with the given dataset.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>
                <a:latin typeface="Georgia" panose="02040502050405020303" charset="0"/>
                <a:cs typeface="Georgia" panose="02040502050405020303" charset="0"/>
              </a:rPr>
              <a:t>Clustering.</a:t>
            </a:r>
            <a:endParaRPr lang="en-US" sz="1600" b="1">
              <a:latin typeface="Georgia" panose="02040502050405020303" charset="0"/>
              <a:cs typeface="Georgia" panose="02040502050405020303" charset="0"/>
            </a:endParaRPr>
          </a:p>
          <a:p>
            <a:pPr algn="l">
              <a:buFont typeface="Arial" panose="020B0604020202020204" pitchFamily="34" charset="0"/>
            </a:pP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Our next step is to</a:t>
            </a:r>
            <a:r>
              <a:rPr lang="en-US" sz="1600" b="1">
                <a:latin typeface="Georgia" panose="02040502050405020303" charset="0"/>
                <a:cs typeface="Georgia" panose="02040502050405020303" charset="0"/>
              </a:rPr>
              <a:t> compute feature vectors</a:t>
            </a: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 for all the unlabeled images in our dataset. Then, we use the k-means algorithm with the Euclidean distance to cluster the features.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>
                <a:latin typeface="Georgia" panose="02040502050405020303" charset="0"/>
                <a:cs typeface="Georgia" panose="02040502050405020303" charset="0"/>
              </a:rPr>
              <a:t>Extracting Pseudo-Labels</a:t>
            </a: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. 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  <a:p>
            <a:pPr algn="l">
              <a:buFont typeface="Arial" panose="020B0604020202020204" pitchFamily="34" charset="0"/>
            </a:pP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The cluster centers computed in the previous section can be considered as virtual categories. Indeed, we can assign feature vectors to the closest cluster center to determine a pseudo-label associated to the chosen cluster.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  <a:p>
            <a:pPr algn="l">
              <a:buFont typeface="Arial" panose="020B0604020202020204" pitchFamily="34" charset="0"/>
            </a:pPr>
            <a:r>
              <a:rPr lang="en-US" sz="1200" b="1">
                <a:latin typeface="Georgia" panose="02040502050405020303" charset="0"/>
                <a:cs typeface="Georgia" panose="02040502050405020303" charset="0"/>
              </a:rPr>
              <a:t>	</a:t>
            </a:r>
            <a:r>
              <a:rPr lang="en-US" sz="1200" b="1" i="1">
                <a:latin typeface="Georgia" panose="02040502050405020303" charset="0"/>
                <a:cs typeface="Georgia" panose="02040502050405020303" charset="0"/>
              </a:rPr>
              <a:t>Notice that the dataset used in this operation might be different from that used in the clustering step or in the SSL pre-training.</a:t>
            </a:r>
            <a:endParaRPr lang="en-US" sz="1200" b="1">
              <a:latin typeface="Georgia" panose="02040502050405020303" charset="0"/>
              <a:cs typeface="Georgia" panose="02040502050405020303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>
                <a:latin typeface="Georgia" panose="02040502050405020303" charset="0"/>
                <a:cs typeface="Georgia" panose="02040502050405020303" charset="0"/>
              </a:rPr>
              <a:t>Cluster Classification</a:t>
            </a: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. 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  <a:p>
            <a:pPr algn="l">
              <a:buFont typeface="Arial" panose="020B0604020202020204" pitchFamily="34" charset="0"/>
            </a:pPr>
            <a:r>
              <a:rPr lang="en-US" sz="1400">
                <a:latin typeface="Georgia" panose="02040502050405020303" charset="0"/>
                <a:cs typeface="Georgia" panose="02040502050405020303" charset="0"/>
              </a:rPr>
              <a:t>Finally, we train a simple classifier using the architecture of the target task so that, given an input image, predicts the corresponding pseudo-label.</a:t>
            </a:r>
            <a:endParaRPr lang="en-US" sz="1800">
              <a:latin typeface="Georgia" panose="02040502050405020303" charset="0"/>
              <a:cs typeface="Georgia" panose="02040502050405020303" charset="0"/>
            </a:endParaRPr>
          </a:p>
          <a:p>
            <a:pPr algn="l">
              <a:buFont typeface="Arial" panose="020B0604020202020204" pitchFamily="34" charset="0"/>
            </a:pPr>
            <a:endParaRPr lang="en-US" sz="1800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clrChange>
              <a:clrFrom>
                <a:srgbClr val="FDFDFD">
                  <a:alpha val="100000"/>
                </a:srgbClr>
              </a:clrFrom>
              <a:clrTo>
                <a:srgbClr val="FDFDFD">
                  <a:alpha val="100000"/>
                  <a:alpha val="0"/>
                </a:srgbClr>
              </a:clrTo>
            </a:clrChange>
          </a:blip>
          <a:srcRect b="69220"/>
          <a:stretch>
            <a:fillRect/>
          </a:stretch>
        </p:blipFill>
        <p:spPr>
          <a:xfrm>
            <a:off x="351790" y="4121785"/>
            <a:ext cx="3726180" cy="1768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t="31410" b="46397"/>
          <a:stretch>
            <a:fillRect/>
          </a:stretch>
        </p:blipFill>
        <p:spPr>
          <a:xfrm>
            <a:off x="4237990" y="4121785"/>
            <a:ext cx="3726180" cy="1275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t="52199" b="25928"/>
          <a:stretch>
            <a:fillRect/>
          </a:stretch>
        </p:blipFill>
        <p:spPr>
          <a:xfrm>
            <a:off x="7950835" y="4131310"/>
            <a:ext cx="3726180" cy="1256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73939"/>
          <a:stretch>
            <a:fillRect/>
          </a:stretch>
        </p:blipFill>
        <p:spPr>
          <a:xfrm>
            <a:off x="4655820" y="5281295"/>
            <a:ext cx="3644900" cy="146494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24510" y="6211570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>
                <a:solidFill>
                  <a:srgbClr val="0070C0"/>
                </a:solidFill>
              </a:rPr>
              <a:t>https://arxiv.org/pdf/1805.00385.pdf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https://arxiv.org/abs/2007.04234</a:t>
            </a:r>
            <a:endParaRPr lang="en-US" sz="12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IN" altLang="en-US" b="1"/>
              <a:t>Thank you</a:t>
            </a:r>
            <a:endParaRPr lang="en-IN" alt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2713</Words>
  <Application>WPS Presentation</Application>
  <PresentationFormat>Custom</PresentationFormat>
  <Paragraphs>69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Georgia</vt:lpstr>
      <vt:lpstr>Microsoft YaHei</vt:lpstr>
      <vt:lpstr>Arial Unicode MS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HOME</dc:creator>
  <cp:lastModifiedBy>Admin</cp:lastModifiedBy>
  <cp:revision>21</cp:revision>
  <dcterms:created xsi:type="dcterms:W3CDTF">2020-11-28T07:47:00Z</dcterms:created>
  <dcterms:modified xsi:type="dcterms:W3CDTF">2020-12-12T13:31:24Z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