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/>
  <p:notesSz cx="6858000" cy="9144000"/>
  <p:embeddedFontLst>
    <p:embeddedFont>
      <p:font typeface="Old Standard TT" panose="00000500000000000000"/>
      <p:regular r:id="rId28"/>
    </p:embeddedFont>
    <p:embeddedFont>
      <p:font typeface="Cambria" panose="0204050305040603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8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d7346816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d7346816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d7346816_0_1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d7346816_0_1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d7346816_0_1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d7346816_0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d7346816_0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d7346816_0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d7346816_0_1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d7346816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ed7346816_0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ed7346816_0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ed7346816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ed7346816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ed7346816_0_1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ed7346816_0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d7346816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d7346816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ed7346816_0_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ed7346816_0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d7346816_0_1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d7346816_0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d7346816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d7346816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d7346816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d7346816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d7346816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d7346816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23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5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6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7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8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9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30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387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2859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2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1..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200">
                <a:latin typeface="Cambria" panose="02040503050406030204" charset="0"/>
                <a:cs typeface="Cambria" panose="02040503050406030204" charset="0"/>
              </a:rPr>
              <a:t>Evaluation Metric: The official evaluation metric for the shared task is weighted-average F1 score.</a:t>
            </a:r>
            <a:endParaRPr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2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9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9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9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9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930">
                <a:latin typeface="Cambria" panose="02040503050406030204" charset="0"/>
                <a:cs typeface="Cambria" panose="02040503050406030204" charset="0"/>
              </a:rPr>
              <a:t>.</a:t>
            </a:r>
            <a:endParaRPr sz="9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9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930">
                <a:latin typeface="Cambria" panose="02040503050406030204" charset="0"/>
                <a:cs typeface="Cambria" panose="02040503050406030204" charset="0"/>
              </a:rPr>
              <a:t>.</a:t>
            </a:r>
            <a:endParaRPr sz="9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9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930">
                <a:latin typeface="Cambria" panose="02040503050406030204" charset="0"/>
                <a:cs typeface="Cambria" panose="02040503050406030204" charset="0"/>
              </a:rPr>
              <a:t>.</a:t>
            </a:r>
            <a:endParaRPr sz="9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9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9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9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3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32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85" y="887095"/>
            <a:ext cx="8520430" cy="68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 Problem Statement</a:t>
            </a:r>
            <a:br>
              <a:rPr lang="en-US"/>
            </a:br>
            <a:r>
              <a:rPr lang="en-US" sz="2000"/>
              <a:t>	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1605915"/>
            <a:ext cx="8520430" cy="3108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sym typeface="+mn-ea"/>
              </a:rPr>
              <a:t>Our goal is to label a variety of posts in Hindi Devanagari script collected from Twitter and Facebook. The set of valid categories are fake news, hate speech, offensive, defamation, and non-hostile posts.It is a multi-label multi-class classification </a:t>
            </a:r>
            <a:br>
              <a:rPr lang="en-US" sz="1000">
                <a:sym typeface="+mn-ea"/>
              </a:rPr>
            </a:br>
            <a:r>
              <a:rPr lang="en-US" sz="1000">
                <a:sym typeface="+mn-ea"/>
              </a:rPr>
              <a:t>problem where each post can belong to one or more of these hostile classes.However, the </a:t>
            </a:r>
            <a:br>
              <a:rPr lang="en-US" sz="1000">
                <a:sym typeface="+mn-ea"/>
              </a:rPr>
            </a:br>
            <a:r>
              <a:rPr lang="en-US" sz="1000">
                <a:sym typeface="+mn-ea"/>
              </a:rPr>
              <a:t>non-hostile posts cannot be grouped with any other class.</a:t>
            </a:r>
            <a:endParaRPr lang="en-US" sz="10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>
                <a:sym typeface="+mn-ea"/>
              </a:rPr>
              <a:t>Definitions of the class labels:</a:t>
            </a:r>
            <a:endParaRPr lang="en-US" sz="1000"/>
          </a:p>
          <a:p>
            <a:pPr marL="1143000" lvl="1" indent="-22860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Fake News: A claim or information that is verified to be not true.</a:t>
            </a:r>
            <a:endParaRPr lang="en-US" sz="800"/>
          </a:p>
          <a:p>
            <a:pPr marL="1143000" lvl="1" indent="-22860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Hate Speech: A post targeting a specific group of people based on their ethnicity, religious beliefs, geographical belonging, race, etc., with malicious intentions of spreading hate or encouraging violence.</a:t>
            </a:r>
            <a:endParaRPr lang="en-US" sz="800"/>
          </a:p>
          <a:p>
            <a:pPr marL="1143000" lvl="1" indent="-22860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Offensive: A post containing profanity, impolite, rude, or vulgar language to insult a targeted individual or group.</a:t>
            </a:r>
            <a:endParaRPr lang="en-US" sz="800"/>
          </a:p>
          <a:p>
            <a:pPr marL="1143000" lvl="1" indent="-22860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Defamation: A mis-information regarding an individual or group.</a:t>
            </a:r>
            <a:endParaRPr lang="en-US" sz="800"/>
          </a:p>
          <a:p>
            <a:pPr marL="1143000" lvl="1" indent="-22860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Non-hostile: A post without any hostility.</a:t>
            </a:r>
            <a:endParaRPr lang="en-US" sz="8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1536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3245" y="298450"/>
            <a:ext cx="5537835" cy="4107815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83455" y="447219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ym typeface="+mn-ea"/>
              </a:rPr>
              <a:t>	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8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9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0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WPS Presentation</Application>
  <PresentationFormat/>
  <Paragraphs>33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Paperback</vt:lpstr>
      <vt:lpstr>DMA Course Project(18ECSC301) 2020-21 Title 5DMACP17 Hostile Post Detection In Hindi </vt:lpstr>
      <vt:lpstr>Introduction</vt:lpstr>
      <vt:lpstr> Problem Statement 	Hostile Post Detection in Hindi </vt:lpstr>
      <vt:lpstr>PowerPoint 演示文稿</vt:lpstr>
      <vt:lpstr>Submission: Each team should submit a csv file in the following format for the final evaluation: &lt;unique_id, {labels}&gt;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7</cp:revision>
  <dcterms:created xsi:type="dcterms:W3CDTF">2020-10-27T10:04:00Z</dcterms:created>
  <dcterms:modified xsi:type="dcterms:W3CDTF">2020-10-27T15:24:18Z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