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79093F0-C20D-4C03-8758-10F301A52155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4B0CF37-FCE0-4066-A9A8-51C94AF5D6AE}" type="slidenum">
              <a:rPr b="0" lang="en-US" sz="1400" spc="-1" strike="noStrike">
                <a:latin typeface="Times New Roman"/>
              </a:rPr>
              <a:t>6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221E2A7-0C91-4B28-8C4F-F0A7082E9F74}" type="slidenum">
              <a:rPr b="0" lang="en-US" sz="1400" spc="-1" strike="noStrike">
                <a:latin typeface="Times New Roman"/>
              </a:rPr>
              <a:t>6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333BF5C-A493-4541-8680-E1A64B7D0663}" type="slidenum">
              <a:rPr b="0" lang="en-US" sz="1400" spc="-1" strike="noStrike">
                <a:latin typeface="Times New Roman"/>
              </a:rPr>
              <a:t>6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780F622-B61C-474E-98BF-E41CC469F321}" type="slidenum">
              <a:rPr b="0" lang="en-US" sz="1400" spc="-1" strike="noStrike">
                <a:latin typeface="Times New Roman"/>
              </a:rPr>
              <a:t>6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A6CD2A7-6BD1-424A-AB3C-8E18DC006064}" type="slidenum">
              <a:rPr b="0" lang="en-US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143000" y="1122480"/>
            <a:ext cx="6857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IN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249A857-C633-404C-8EFC-E5EDAEB0ED67}" type="slidenum">
              <a:rPr b="0" lang="en-US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16680" y="1303200"/>
            <a:ext cx="7911000" cy="187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br/>
            <a:r>
              <a:rPr b="0" lang="en-US" sz="4000" spc="-1" strike="noStrike">
                <a:solidFill>
                  <a:srgbClr val="44546a"/>
                </a:solidFill>
                <a:latin typeface="Georgia"/>
                <a:ea typeface="Calibri"/>
              </a:rPr>
              <a:t>Detecting Hate Speech in </a:t>
            </a:r>
            <a:br/>
            <a:r>
              <a:rPr b="0" lang="en-US" sz="4000" spc="-1" strike="noStrike">
                <a:solidFill>
                  <a:srgbClr val="44546a"/>
                </a:solidFill>
                <a:latin typeface="Georgia"/>
                <a:ea typeface="Calibri"/>
              </a:rPr>
              <a:t>Memes </a:t>
            </a:r>
            <a:br/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616680" y="4060080"/>
            <a:ext cx="3898440" cy="1895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44546a"/>
                </a:solidFill>
                <a:latin typeface="Georgia"/>
                <a:ea typeface="Calibri"/>
              </a:rPr>
              <a:t>TEAM Members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44546a"/>
                </a:solidFill>
                <a:latin typeface="Times New Roman"/>
                <a:ea typeface="Calibri"/>
              </a:rPr>
              <a:t>Varun Bohara            01fe18bcs278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44546a"/>
                </a:solidFill>
                <a:latin typeface="Times New Roman"/>
                <a:ea typeface="Calibri"/>
              </a:rPr>
              <a:t>Sakshi Tahlani           01fe18bcs271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44546a"/>
                </a:solidFill>
                <a:latin typeface="Times New Roman"/>
                <a:ea typeface="Calibri"/>
              </a:rPr>
              <a:t>Abhishek Rao            01fe18bcs297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44546a"/>
                </a:solidFill>
                <a:latin typeface="Times New Roman"/>
                <a:ea typeface="Calibri"/>
              </a:rPr>
              <a:t>Madhurika Ganiger   01fe18bcs284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9" name="Picture 1" descr=""/>
          <p:cNvPicPr/>
          <p:nvPr/>
        </p:nvPicPr>
        <p:blipFill>
          <a:blip r:embed="rId1"/>
          <a:srcRect l="12204" t="12763" r="10440" b="8882"/>
          <a:stretch/>
        </p:blipFill>
        <p:spPr>
          <a:xfrm>
            <a:off x="6830640" y="187920"/>
            <a:ext cx="2088720" cy="576720"/>
          </a:xfrm>
          <a:prstGeom prst="rect">
            <a:avLst/>
          </a:prstGeom>
          <a:ln w="0">
            <a:noFill/>
          </a:ln>
        </p:spPr>
      </p:pic>
      <p:sp>
        <p:nvSpPr>
          <p:cNvPr id="50" name="TextShape 3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5BC7D0D-29F3-48EB-A83F-DD324FF248D0}" type="slidenum">
              <a:rPr b="0" lang="en-GB" sz="9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786600" y="3260880"/>
            <a:ext cx="1620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44546a"/>
                </a:solidFill>
                <a:latin typeface="Times New Roman"/>
                <a:ea typeface="Arial"/>
              </a:rPr>
              <a:t>Team </a:t>
            </a:r>
            <a:r>
              <a:rPr b="1" lang="en-IN" sz="1800" spc="-1" strike="noStrike">
                <a:solidFill>
                  <a:srgbClr val="44546a"/>
                </a:solidFill>
                <a:latin typeface="Times New Roman"/>
                <a:ea typeface="Arial"/>
              </a:rPr>
              <a:t>No</a:t>
            </a:r>
            <a:r>
              <a:rPr b="0" lang="en-US" sz="1800" spc="-1" strike="noStrike">
                <a:solidFill>
                  <a:srgbClr val="44546a"/>
                </a:solidFill>
                <a:latin typeface="Times New Roman"/>
                <a:ea typeface="Arial"/>
              </a:rPr>
              <a:t>  : E5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5246640" y="3770640"/>
            <a:ext cx="3280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04040"/>
                </a:solidFill>
                <a:latin typeface="Georgia"/>
                <a:ea typeface="Arial"/>
              </a:rPr>
              <a:t>Guide</a:t>
            </a:r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Arial"/>
              </a:rPr>
              <a:t>: </a:t>
            </a:r>
            <a:r>
              <a:rPr b="0" lang="en-US" sz="1800" spc="-1" strike="noStrike">
                <a:solidFill>
                  <a:srgbClr val="44546a"/>
                </a:solidFill>
                <a:latin typeface="Times New Roman"/>
                <a:ea typeface="Arial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546a"/>
                </a:solidFill>
                <a:latin typeface="Times New Roman"/>
                <a:ea typeface="Arial"/>
              </a:rPr>
              <a:t>Dr P.G. Sunitha Hiremath</a:t>
            </a:r>
            <a:endParaRPr b="0" lang="en-IN" sz="1800" spc="-1" strike="noStrike"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-36360" y="-24840"/>
            <a:ext cx="9180000" cy="71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Georgia"/>
                <a:ea typeface="Calibri"/>
              </a:rPr>
              <a:t>Project Overview / Summary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 flipH="1">
            <a:off x="4508640" y="770040"/>
            <a:ext cx="1440" cy="57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0" y="770040"/>
            <a:ext cx="4508280" cy="731160"/>
          </a:xfrm>
          <a:prstGeom prst="rect">
            <a:avLst/>
          </a:prstGeom>
          <a:solidFill>
            <a:srgbClr val="fff2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Georgia"/>
                <a:ea typeface="Calibri"/>
              </a:rPr>
              <a:t>Domain/Problem Space </a:t>
            </a: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: 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( Short description of domain &amp; importance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        – </a:t>
            </a: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Max 2 to 3 bullets / short sentences 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0" y="3429000"/>
            <a:ext cx="4508280" cy="731160"/>
          </a:xfrm>
          <a:prstGeom prst="rect">
            <a:avLst/>
          </a:prstGeom>
          <a:solidFill>
            <a:srgbClr val="f4b08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Georgia"/>
                <a:ea typeface="Calibri"/>
              </a:rPr>
              <a:t>Problem Definition </a:t>
            </a:r>
            <a:r>
              <a:rPr b="0" lang="en-US" sz="1400" spc="-1" strike="noStrike" u="sng">
                <a:solidFill>
                  <a:srgbClr val="000000"/>
                </a:solidFill>
                <a:uFillTx/>
                <a:latin typeface="Georgia"/>
                <a:ea typeface="Calibri"/>
              </a:rPr>
              <a:t>:</a:t>
            </a: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 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( Clear description of problem given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        – </a:t>
            </a: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Max 2 to 3 bullets / short sentences 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130320" y="3429000"/>
            <a:ext cx="897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6"/>
          <p:cNvSpPr/>
          <p:nvPr/>
        </p:nvSpPr>
        <p:spPr>
          <a:xfrm>
            <a:off x="4517280" y="761400"/>
            <a:ext cx="4626360" cy="731160"/>
          </a:xfrm>
          <a:prstGeom prst="rect">
            <a:avLst/>
          </a:prstGeom>
          <a:solidFill>
            <a:srgbClr val="d8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Georgia"/>
                <a:ea typeface="Calibri"/>
              </a:rPr>
              <a:t>Goals / Objectives </a:t>
            </a: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: 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( Specific description of KPI being attempted 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         – </a:t>
            </a: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provide numerical values wrt targets 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9" name="CustomShape 7"/>
          <p:cNvSpPr/>
          <p:nvPr/>
        </p:nvSpPr>
        <p:spPr>
          <a:xfrm>
            <a:off x="4531680" y="3451680"/>
            <a:ext cx="4603320" cy="7311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Georgia"/>
                <a:ea typeface="Calibri"/>
              </a:rPr>
              <a:t>Technical Challenges  </a:t>
            </a: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: 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( List top 2 - 3  technical challenges to overcome</a:t>
            </a:r>
            <a:endParaRPr b="0" lang="en-IN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Calibri"/>
              </a:rPr>
              <a:t>- Short &amp; Crisp, in bullet form not big sentence 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0" name="CustomShape 8"/>
          <p:cNvSpPr/>
          <p:nvPr/>
        </p:nvSpPr>
        <p:spPr>
          <a:xfrm>
            <a:off x="168120" y="1614240"/>
            <a:ext cx="417024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Multimodal data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1" name="CustomShape 9"/>
          <p:cNvSpPr/>
          <p:nvPr/>
        </p:nvSpPr>
        <p:spPr>
          <a:xfrm>
            <a:off x="4718160" y="1614240"/>
            <a:ext cx="4221720" cy="240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7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To generate vector embeddings of image and text.</a:t>
            </a:r>
            <a:endParaRPr b="0" lang="en-IN" sz="1400" spc="-1" strike="noStrike">
              <a:latin typeface="Arial"/>
            </a:endParaRPr>
          </a:p>
          <a:p>
            <a:pPr marL="343080" indent="-342720">
              <a:lnSpc>
                <a:spcPct val="7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To fuse the text and image embeddings and build a classifier. </a:t>
            </a:r>
            <a:endParaRPr b="0" lang="en-IN" sz="1400" spc="-1" strike="noStrike">
              <a:latin typeface="Arial"/>
            </a:endParaRPr>
          </a:p>
          <a:p>
            <a:pPr marL="343080" indent="-342720">
              <a:lnSpc>
                <a:spcPct val="7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To evaluate the performance of the multimodal architecture.</a:t>
            </a:r>
            <a:endParaRPr b="0" lang="en-IN" sz="1400" spc="-1" strike="noStrike">
              <a:latin typeface="Arial"/>
            </a:endParaRPr>
          </a:p>
          <a:p>
            <a:pPr marL="343080" indent="-342720">
              <a:lnSpc>
                <a:spcPct val="7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To compare proposed architecture with SOTA techniques.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70000"/>
              </a:lnSpc>
              <a:spcAft>
                <a:spcPts val="1599"/>
              </a:spcAft>
            </a:pPr>
            <a:endParaRPr b="0" lang="en-IN" sz="1400" spc="-1" strike="noStrike">
              <a:latin typeface="Arial"/>
            </a:endParaRPr>
          </a:p>
          <a:p>
            <a:pPr>
              <a:lnSpc>
                <a:spcPct val="70000"/>
              </a:lnSpc>
            </a:pPr>
            <a:endParaRPr b="0" lang="en-IN" sz="1400" spc="-1" strike="noStrike">
              <a:latin typeface="Arial"/>
            </a:endParaRPr>
          </a:p>
        </p:txBody>
      </p:sp>
      <p:sp>
        <p:nvSpPr>
          <p:cNvPr id="62" name="CustomShape 10"/>
          <p:cNvSpPr/>
          <p:nvPr/>
        </p:nvSpPr>
        <p:spPr>
          <a:xfrm>
            <a:off x="168120" y="4485600"/>
            <a:ext cx="41709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Given the multimodal data consisting of meme images and text, we develop a </a:t>
            </a: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multimodal architecture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which classifies the memes as hateful or non hateful.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63" name="CustomShape 11"/>
          <p:cNvSpPr/>
          <p:nvPr/>
        </p:nvSpPr>
        <p:spPr>
          <a:xfrm>
            <a:off x="4848840" y="4550400"/>
            <a:ext cx="4091040" cy="10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45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Competence in the domain.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Computing resource is not adequate.</a:t>
            </a:r>
            <a:endParaRPr b="0" lang="en-IN" sz="1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1599"/>
              </a:spcAft>
              <a:buClr>
                <a:srgbClr val="000000"/>
              </a:buClr>
              <a:buFont typeface="Arial"/>
              <a:buChar char="•"/>
            </a:pPr>
            <a:endParaRPr b="0" lang="en-IN" sz="1400" spc="-1" strike="noStrike">
              <a:latin typeface="Arial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-36360" y="-24840"/>
            <a:ext cx="9180000" cy="71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Georgia"/>
                <a:ea typeface="Calibri"/>
              </a:rPr>
              <a:t>Proposed system / Solution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750600" y="1473120"/>
            <a:ext cx="8103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  <a:ea typeface="Arial"/>
              </a:rPr>
              <a:t>Input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6303240" y="4635360"/>
            <a:ext cx="903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  <a:ea typeface="Arial"/>
              </a:rPr>
              <a:t>Output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5778360" y="4222800"/>
            <a:ext cx="2284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Arial"/>
              </a:rPr>
              <a:t>Hateful/Non-Hateful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254520" y="2146680"/>
            <a:ext cx="25693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Arial"/>
              </a:rPr>
              <a:t>She hates Jews but  she didn't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Georgia"/>
                <a:ea typeface="Arial"/>
              </a:rPr>
              <a:t>mean to say she hates Jews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69" name="Group 6"/>
          <p:cNvGrpSpPr/>
          <p:nvPr/>
        </p:nvGrpSpPr>
        <p:grpSpPr>
          <a:xfrm>
            <a:off x="2742480" y="1840320"/>
            <a:ext cx="6249600" cy="2736000"/>
            <a:chOff x="2742480" y="1840320"/>
            <a:chExt cx="6249600" cy="2736000"/>
          </a:xfrm>
        </p:grpSpPr>
        <p:sp>
          <p:nvSpPr>
            <p:cNvPr id="70" name="CustomShape 7"/>
            <p:cNvSpPr/>
            <p:nvPr/>
          </p:nvSpPr>
          <p:spPr>
            <a:xfrm>
              <a:off x="6973200" y="3211200"/>
              <a:ext cx="528480" cy="1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1275">
              <a:solidFill>
                <a:srgbClr val="5597d3"/>
              </a:solidFill>
              <a:round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1" name="Group 8"/>
            <p:cNvGrpSpPr/>
            <p:nvPr/>
          </p:nvGrpSpPr>
          <p:grpSpPr>
            <a:xfrm>
              <a:off x="2742480" y="1840320"/>
              <a:ext cx="6249600" cy="2736000"/>
              <a:chOff x="2742480" y="1840320"/>
              <a:chExt cx="6249600" cy="2736000"/>
            </a:xfrm>
          </p:grpSpPr>
          <p:sp>
            <p:nvSpPr>
              <p:cNvPr id="72" name="CustomShape 9"/>
              <p:cNvSpPr/>
              <p:nvPr/>
            </p:nvSpPr>
            <p:spPr>
              <a:xfrm>
                <a:off x="3091320" y="1840320"/>
                <a:ext cx="2123640" cy="27360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solidFill>
                  <a:srgbClr val="a5a5a5"/>
                </a:solidFill>
                <a:rou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73" name="CustomShape 10"/>
              <p:cNvSpPr/>
              <p:nvPr/>
            </p:nvSpPr>
            <p:spPr>
              <a:xfrm>
                <a:off x="3291840" y="3357000"/>
                <a:ext cx="1663560" cy="97848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solidFill>
                  <a:srgbClr val="5b9bd5"/>
                </a:solidFill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Georgia"/>
                    <a:ea typeface="Arial"/>
                  </a:rPr>
                  <a:t>Visual embedding</a:t>
                </a:r>
                <a:endParaRPr b="0" lang="en-IN" sz="1400" spc="-1" strike="noStrike">
                  <a:latin typeface="Arial"/>
                </a:endParaRPr>
              </a:p>
            </p:txBody>
          </p:sp>
          <p:sp>
            <p:nvSpPr>
              <p:cNvPr id="74" name="CustomShape 11"/>
              <p:cNvSpPr/>
              <p:nvPr/>
            </p:nvSpPr>
            <p:spPr>
              <a:xfrm>
                <a:off x="3208680" y="2187000"/>
                <a:ext cx="1866600" cy="69228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solidFill>
                  <a:srgbClr val="5b9bd5"/>
                </a:solidFill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Georgia"/>
                    <a:ea typeface="Arial"/>
                  </a:rPr>
                  <a:t>Text embedding</a:t>
                </a:r>
                <a:br/>
                <a:endParaRPr b="0" lang="en-IN" sz="1400" spc="-1" strike="noStrike">
                  <a:latin typeface="Arial"/>
                </a:endParaRPr>
              </a:p>
            </p:txBody>
          </p:sp>
          <p:sp>
            <p:nvSpPr>
              <p:cNvPr id="75" name="CustomShape 12"/>
              <p:cNvSpPr/>
              <p:nvPr/>
            </p:nvSpPr>
            <p:spPr>
              <a:xfrm>
                <a:off x="5479200" y="2879280"/>
                <a:ext cx="1494000" cy="6188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solidFill>
                  <a:srgbClr val="5b9bd5"/>
                </a:solidFill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IN" sz="2000" spc="-1" strike="noStrike">
                    <a:solidFill>
                      <a:srgbClr val="000000"/>
                    </a:solidFill>
                    <a:latin typeface="Georgia"/>
                    <a:ea typeface="Arial"/>
                  </a:rPr>
                  <a:t>Multimodal fusion</a:t>
                </a:r>
                <a:endParaRPr b="0" lang="en-IN" sz="2000" spc="-1" strike="noStrike">
                  <a:latin typeface="Arial"/>
                </a:endParaRPr>
              </a:p>
            </p:txBody>
          </p:sp>
          <p:sp>
            <p:nvSpPr>
              <p:cNvPr id="76" name="CustomShape 13"/>
              <p:cNvSpPr/>
              <p:nvPr/>
            </p:nvSpPr>
            <p:spPr>
              <a:xfrm>
                <a:off x="6758640" y="3486240"/>
                <a:ext cx="1440" cy="659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41275">
                <a:solidFill>
                  <a:schemeClr val="accent1">
                    <a:shade val="50000"/>
                  </a:schemeClr>
                </a:solidFill>
                <a:round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CustomShape 14"/>
              <p:cNvSpPr/>
              <p:nvPr/>
            </p:nvSpPr>
            <p:spPr>
              <a:xfrm>
                <a:off x="7498080" y="2879280"/>
                <a:ext cx="1494000" cy="6188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>
                <a:solidFill>
                  <a:srgbClr val="5b9bd5"/>
                </a:solidFill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Georgia"/>
                    <a:ea typeface="Arial"/>
                  </a:rPr>
                  <a:t>Performance Evaluation</a:t>
                </a:r>
                <a:endParaRPr b="0" lang="en-IN" sz="1400" spc="-1" strike="noStrike">
                  <a:latin typeface="Arial"/>
                </a:endParaRPr>
              </a:p>
            </p:txBody>
          </p:sp>
          <p:sp>
            <p:nvSpPr>
              <p:cNvPr id="78" name="CustomShape 15"/>
              <p:cNvSpPr/>
              <p:nvPr/>
            </p:nvSpPr>
            <p:spPr>
              <a:xfrm>
                <a:off x="5214960" y="3202200"/>
                <a:ext cx="257040" cy="90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41275">
                <a:solidFill>
                  <a:srgbClr val="5597d3"/>
                </a:solidFill>
                <a:round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CustomShape 16"/>
              <p:cNvSpPr/>
              <p:nvPr/>
            </p:nvSpPr>
            <p:spPr>
              <a:xfrm flipV="1">
                <a:off x="2742480" y="2436840"/>
                <a:ext cx="343800" cy="19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41275">
                <a:solidFill>
                  <a:srgbClr val="5597d3"/>
                </a:solidFill>
                <a:round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CustomShape 17"/>
              <p:cNvSpPr/>
              <p:nvPr/>
            </p:nvSpPr>
            <p:spPr>
              <a:xfrm flipV="1">
                <a:off x="2747160" y="3850920"/>
                <a:ext cx="343800" cy="19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41275">
                <a:solidFill>
                  <a:srgbClr val="5597d3"/>
                </a:solidFill>
                <a:round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81" name="TextShape 18"/>
          <p:cNvSpPr txBox="1"/>
          <p:nvPr/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17C98AD-F88F-4AB6-AC07-1A7A5D5FBA66}" type="slidenum">
              <a:rPr b="0" lang="en-IN" sz="1600" spc="-1" strike="noStrike">
                <a:solidFill>
                  <a:srgbClr val="888888"/>
                </a:solidFill>
                <a:latin typeface="Arial"/>
                <a:ea typeface="SimSun"/>
              </a:rPr>
              <a:t>3</a:t>
            </a:fld>
            <a:endParaRPr b="0" lang="en-IN" sz="1600" spc="-1" strike="noStrike">
              <a:latin typeface="Times New Roman"/>
            </a:endParaRPr>
          </a:p>
        </p:txBody>
      </p:sp>
      <p:pic>
        <p:nvPicPr>
          <p:cNvPr id="82" name="Content Placeholder 18" descr=""/>
          <p:cNvPicPr/>
          <p:nvPr/>
        </p:nvPicPr>
        <p:blipFill>
          <a:blip r:embed="rId1"/>
          <a:stretch/>
        </p:blipFill>
        <p:spPr>
          <a:xfrm>
            <a:off x="360720" y="3418200"/>
            <a:ext cx="2373840" cy="166212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-36360" y="-24840"/>
            <a:ext cx="9180000" cy="71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Georgia"/>
                <a:ea typeface="Calibri"/>
              </a:rPr>
              <a:t>Dataset details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000" y="681480"/>
            <a:ext cx="9143640" cy="5202360"/>
          </a:xfrm>
          <a:prstGeom prst="rect">
            <a:avLst/>
          </a:prstGeom>
          <a:solidFill>
            <a:srgbClr val="e1ef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Georgia"/>
                <a:ea typeface="Calibri"/>
              </a:rPr>
              <a:t>Dataset Source / Features/ Generation </a:t>
            </a:r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Calibri"/>
              </a:rPr>
              <a:t>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Calibri"/>
              </a:rPr>
              <a:t>     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Georgia"/>
                <a:ea typeface="Calibri"/>
              </a:rPr>
              <a:t>Dataset suitability/ analysis </a:t>
            </a:r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Calibri"/>
              </a:rPr>
              <a:t>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67480" y="2216160"/>
            <a:ext cx="8217720" cy="11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Source     :   Hosted by Facebook (Datase size :  train = 8500 , test_seen = 1000 ,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     test_unseen = 1000, dev_seen = 500 , dev_unseen = 540)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Features    :    Images and text.</a:t>
            </a: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Labels       :    Hateful, Non hateful.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267480" y="4079880"/>
            <a:ext cx="8217720" cy="203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Dataset has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40% multimodal hate, 10% unimodal hate, 20% benign text confounder, 20% benign image confounder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and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10% random non-hateful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Provided images are of different sizes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endParaRPr b="0" lang="en-IN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[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Ex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ample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: (265, 400), (800, 533)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Arial"/>
              </a:rPr>
              <a:t>]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-36360" y="-24840"/>
            <a:ext cx="9180000" cy="71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Georgia"/>
                <a:ea typeface="Calibri"/>
              </a:rPr>
              <a:t>Expected Results / measurable Outputs/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0" y="770040"/>
            <a:ext cx="9143640" cy="5445720"/>
          </a:xfrm>
          <a:prstGeom prst="rect">
            <a:avLst/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Key performance indicators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   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         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To obtain the accuracy &gt; 80 percent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2440" y="3216960"/>
            <a:ext cx="8892360" cy="14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Major novelty / Observations / Conclusions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    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This work proposes a new challenge set for multimodal classification, focusing on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detecting hate speech in multimodal memes.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endParaRPr b="0" lang="en-IN" sz="1400" spc="-1" strike="noStrike">
              <a:latin typeface="Arial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-36360" y="-24840"/>
            <a:ext cx="9180000" cy="717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Georgia"/>
                <a:ea typeface="Calibri"/>
              </a:rPr>
              <a:t>Plan to Complete Project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0" y="1080000"/>
            <a:ext cx="9000000" cy="5542920"/>
          </a:xfrm>
          <a:prstGeom prst="rect">
            <a:avLst/>
          </a:prstGeom>
          <a:solidFill>
            <a:srgbClr val="ffd9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Georgia"/>
                <a:ea typeface="Calibri"/>
              </a:rPr>
              <a:t>Final Probable Deliverables </a:t>
            </a:r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Calibri"/>
              </a:rPr>
              <a:t>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Calibri"/>
              </a:rPr>
              <a:t>     </a:t>
            </a:r>
            <a:endParaRPr b="0" lang="en-IN" sz="1600" spc="-1" strike="noStrike">
              <a:latin typeface="Arial"/>
            </a:endParaRPr>
          </a:p>
          <a:p>
            <a:pPr lvl="1" marL="743040" indent="-285480" algn="just">
              <a:lnSpc>
                <a:spcPct val="14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Calibri"/>
              </a:rPr>
              <a:t>System which classifies memes as hateful or non-hateful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Georgia"/>
                <a:ea typeface="Calibri"/>
              </a:rPr>
              <a:t>IP Target / Plan / competitions</a:t>
            </a:r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Calibri"/>
              </a:rPr>
              <a:t>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Calibri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Calibri"/>
              </a:rPr>
              <a:t>( Any possibility of papers / patentable ideas / participation into competitions )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Calibri"/>
              </a:rPr>
              <a:t>	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Georgia"/>
                <a:ea typeface="Calibri"/>
              </a:rPr>
              <a:t>Completion Plan </a:t>
            </a:r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Calibri"/>
              </a:rPr>
              <a:t>: 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Calibri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Georgia"/>
                <a:ea typeface="Calibri"/>
              </a:rPr>
              <a:t>( High level plan to complete the project in next 8 weeks after review, in format below )</a:t>
            </a: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 rot="5400000">
            <a:off x="5234400" y="1928160"/>
            <a:ext cx="449640" cy="47001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cfdeef">
              <a:alpha val="90000"/>
            </a:srgbClr>
          </a:solidFill>
          <a:ln w="12700">
            <a:solidFill>
              <a:srgbClr val="cfdeef">
                <a:alpha val="9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>
            <a:off x="3108960" y="4075560"/>
            <a:ext cx="467820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>
            <a:noAutofit/>
          </a:bodyPr>
          <a:p>
            <a:pPr lvl="1" marL="57240" indent="-6300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Study the domain and literature survey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464760" y="4053600"/>
            <a:ext cx="2643840" cy="4496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1270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>
            <a:off x="486720" y="4075560"/>
            <a:ext cx="259992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Week 1 to 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 rot="5400000">
            <a:off x="5206320" y="2585520"/>
            <a:ext cx="505800" cy="47001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cfdeef">
              <a:alpha val="90000"/>
            </a:srgbClr>
          </a:solidFill>
          <a:ln w="12700">
            <a:solidFill>
              <a:srgbClr val="cfdeef">
                <a:alpha val="9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8"/>
          <p:cNvSpPr/>
          <p:nvPr/>
        </p:nvSpPr>
        <p:spPr>
          <a:xfrm>
            <a:off x="3108960" y="4707720"/>
            <a:ext cx="46756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>
            <a:noAutofit/>
          </a:bodyPr>
          <a:p>
            <a:pPr lvl="1" marL="57240" indent="-6300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Propose and implement the embeddings</a:t>
            </a:r>
            <a:endParaRPr b="0" lang="en-IN" sz="1400" spc="-1" strike="noStrike">
              <a:latin typeface="Arial"/>
            </a:endParaRPr>
          </a:p>
          <a:p>
            <a:pPr lvl="1" marL="57240" indent="-6300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Intermediate result analysis and improvement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>
            <a:off x="464760" y="4696920"/>
            <a:ext cx="2643840" cy="436320"/>
          </a:xfrm>
          <a:prstGeom prst="roundRect">
            <a:avLst>
              <a:gd name="adj" fmla="val 16667"/>
            </a:avLst>
          </a:prstGeom>
          <a:solidFill>
            <a:srgbClr val="599bd5"/>
          </a:solidFill>
          <a:ln w="1270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0"/>
          <p:cNvSpPr/>
          <p:nvPr/>
        </p:nvSpPr>
        <p:spPr>
          <a:xfrm>
            <a:off x="486000" y="4718160"/>
            <a:ext cx="2601000" cy="39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Week 5 to 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 rot="5400000">
            <a:off x="5229000" y="3254040"/>
            <a:ext cx="460440" cy="47001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cfdeef">
              <a:alpha val="90000"/>
            </a:srgbClr>
          </a:solidFill>
          <a:ln w="12700">
            <a:solidFill>
              <a:srgbClr val="cfdeef">
                <a:alpha val="9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2"/>
          <p:cNvSpPr/>
          <p:nvPr/>
        </p:nvSpPr>
        <p:spPr>
          <a:xfrm>
            <a:off x="3108960" y="5419080"/>
            <a:ext cx="467784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>
            <a:noAutofit/>
          </a:bodyPr>
          <a:p>
            <a:pPr lvl="1" marL="57240" indent="-6300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Implementing the fusion and classification</a:t>
            </a:r>
            <a:endParaRPr b="0" lang="en-IN" sz="1400" spc="-1" strike="noStrike">
              <a:latin typeface="Arial"/>
            </a:endParaRPr>
          </a:p>
          <a:p>
            <a:pPr lvl="1" marL="57240" indent="-6300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Result analysis and improvements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2" name="CustomShape 13"/>
          <p:cNvSpPr/>
          <p:nvPr/>
        </p:nvSpPr>
        <p:spPr>
          <a:xfrm>
            <a:off x="464760" y="5326560"/>
            <a:ext cx="2643840" cy="555840"/>
          </a:xfrm>
          <a:prstGeom prst="roundRect">
            <a:avLst>
              <a:gd name="adj" fmla="val 16667"/>
            </a:avLst>
          </a:prstGeom>
          <a:solidFill>
            <a:srgbClr val="599bd5"/>
          </a:solidFill>
          <a:ln w="1270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4"/>
          <p:cNvSpPr/>
          <p:nvPr/>
        </p:nvSpPr>
        <p:spPr>
          <a:xfrm>
            <a:off x="492120" y="5353920"/>
            <a:ext cx="258948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Week 9 to 12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CustomShape 15"/>
          <p:cNvSpPr/>
          <p:nvPr/>
        </p:nvSpPr>
        <p:spPr>
          <a:xfrm>
            <a:off x="497160" y="5973840"/>
            <a:ext cx="2643840" cy="555840"/>
          </a:xfrm>
          <a:prstGeom prst="roundRect">
            <a:avLst>
              <a:gd name="adj" fmla="val 16667"/>
            </a:avLst>
          </a:prstGeom>
          <a:solidFill>
            <a:srgbClr val="599bd5"/>
          </a:solidFill>
          <a:ln w="1270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Week 13 to 16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5" name="CustomShape 16"/>
          <p:cNvSpPr/>
          <p:nvPr/>
        </p:nvSpPr>
        <p:spPr>
          <a:xfrm rot="5400000">
            <a:off x="5321520" y="3887280"/>
            <a:ext cx="460440" cy="47001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cfdeef">
              <a:alpha val="90000"/>
            </a:srgbClr>
          </a:solidFill>
          <a:ln w="12700">
            <a:solidFill>
              <a:srgbClr val="cfdeef">
                <a:alpha val="9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7"/>
          <p:cNvSpPr/>
          <p:nvPr/>
        </p:nvSpPr>
        <p:spPr>
          <a:xfrm>
            <a:off x="3141360" y="6066000"/>
            <a:ext cx="467784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47680" rIns="247680" tIns="123840" bIns="123840" anchor="ctr">
            <a:noAutofit/>
          </a:bodyPr>
          <a:p>
            <a:pPr lvl="1" marL="57240" indent="-6300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Compare with SOTA and improve results</a:t>
            </a:r>
            <a:endParaRPr b="0" lang="en-IN" sz="1400" spc="-1" strike="noStrike">
              <a:latin typeface="Arial"/>
            </a:endParaRPr>
          </a:p>
          <a:p>
            <a:pPr lvl="1" marL="57240" indent="-63000">
              <a:lnSpc>
                <a:spcPct val="9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Calibri"/>
              </a:rPr>
              <a:t>Report writing</a:t>
            </a:r>
            <a:endParaRPr b="0" lang="en-IN" sz="1400" spc="-1" strike="noStrike"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LibreOffice/7.0.4.2$Windows_X86_64 LibreOffice_project/dcf040e67528d9187c66b2379df5ea4407429775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2021-01-19T16:22:10Z</dcterms:modified>
  <cp:revision>1</cp:revision>
  <dc:subject/>
  <dc:title/>
</cp:coreProperties>
</file>