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2" r:id="rId8"/>
    <p:sldId id="263" r:id="rId9"/>
    <p:sldId id="264" r:id="rId10"/>
    <p:sldId id="260" r:id="rId11"/>
  </p:sldIdLst>
  <p:sldSz cx="9144000" cy="5143500" type="screen16x9"/>
  <p:notesSz cx="6858000" cy="9144000"/>
  <p:embeddedFontLst>
    <p:embeddedFont>
      <p:font typeface="Roboto" panose="02000000000000000000"/>
      <p:regular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7" d="100"/>
          <a:sy n="127" d="100"/>
        </p:scale>
        <p:origin x="72" y="9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font" Target="fonts/font1.fntdata"/><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7"/>
        <p:cNvGrpSpPr/>
        <p:nvPr/>
      </p:nvGrpSpPr>
      <p:grpSpPr>
        <a:xfrm>
          <a:off x="0" y="0"/>
          <a:ext cx="0" cy="0"/>
          <a:chOff x="0" y="0"/>
          <a:chExt cx="0" cy="0"/>
        </a:xfrm>
      </p:grpSpPr>
      <p:sp>
        <p:nvSpPr>
          <p:cNvPr id="88" name="Google Shape;88;ga0a1cbdfc5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a0a1cbdfc5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3"/>
        <p:cNvGrpSpPr/>
        <p:nvPr/>
      </p:nvGrpSpPr>
      <p:grpSpPr>
        <a:xfrm>
          <a:off x="0" y="0"/>
          <a:ext cx="0" cy="0"/>
          <a:chOff x="0" y="0"/>
          <a:chExt cx="0" cy="0"/>
        </a:xfrm>
      </p:grpSpPr>
      <p:sp>
        <p:nvSpPr>
          <p:cNvPr id="94" name="Google Shape;94;ga0a1cbdfc5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a0a1cbdfc5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9"/>
        <p:cNvGrpSpPr/>
        <p:nvPr/>
      </p:nvGrpSpPr>
      <p:grpSpPr>
        <a:xfrm>
          <a:off x="0" y="0"/>
          <a:ext cx="0" cy="0"/>
          <a:chOff x="0" y="0"/>
          <a:chExt cx="0" cy="0"/>
        </a:xfrm>
      </p:grpSpPr>
      <p:sp>
        <p:nvSpPr>
          <p:cNvPr id="100" name="Google Shape;100;ga0a1cbdfc5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a0a1cbdfc5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5"/>
        <p:cNvGrpSpPr/>
        <p:nvPr/>
      </p:nvGrpSpPr>
      <p:grpSpPr>
        <a:xfrm>
          <a:off x="0" y="0"/>
          <a:ext cx="0" cy="0"/>
          <a:chOff x="0" y="0"/>
          <a:chExt cx="0" cy="0"/>
        </a:xfrm>
      </p:grpSpPr>
      <p:sp>
        <p:nvSpPr>
          <p:cNvPr id="106" name="Google Shape;106;ga0a1cbdfc5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a0a1cbdfc5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1pPr>
            <a:lvl2pPr lvl="1">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2pPr>
            <a:lvl3pPr lvl="2">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3pPr>
            <a:lvl4pPr lvl="3">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4pPr>
            <a:lvl5pPr lvl="4">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5pPr>
            <a:lvl6pPr lvl="5">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6pPr>
            <a:lvl7pPr lvl="6">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7pPr>
            <a:lvl8pPr lvl="7">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8pPr>
            <a:lvl9pPr lvl="8">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9pPr>
          </a:lstStyle>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panose="02000000000000000000"/>
              <a:buChar char="●"/>
              <a:defRPr sz="1800">
                <a:solidFill>
                  <a:schemeClr val="dk2"/>
                </a:solidFill>
                <a:latin typeface="Roboto" panose="02000000000000000000"/>
                <a:ea typeface="Roboto" panose="02000000000000000000"/>
                <a:cs typeface="Roboto" panose="02000000000000000000"/>
                <a:sym typeface="Roboto" panose="02000000000000000000"/>
              </a:defRPr>
            </a:lvl1pPr>
            <a:lvl2pPr marL="914400" lvl="1" indent="-317500">
              <a:lnSpc>
                <a:spcPct val="115000"/>
              </a:lnSpc>
              <a:spcBef>
                <a:spcPts val="160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2pPr>
            <a:lvl3pPr marL="1371600" lvl="2" indent="-317500">
              <a:lnSpc>
                <a:spcPct val="115000"/>
              </a:lnSpc>
              <a:spcBef>
                <a:spcPts val="160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3pPr>
            <a:lvl4pPr marL="1828800" lvl="3" indent="-317500">
              <a:lnSpc>
                <a:spcPct val="115000"/>
              </a:lnSpc>
              <a:spcBef>
                <a:spcPts val="160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4pPr>
            <a:lvl5pPr marL="2286000" lvl="4" indent="-317500">
              <a:lnSpc>
                <a:spcPct val="115000"/>
              </a:lnSpc>
              <a:spcBef>
                <a:spcPts val="160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5pPr>
            <a:lvl6pPr marL="2743200" lvl="5" indent="-317500">
              <a:lnSpc>
                <a:spcPct val="115000"/>
              </a:lnSpc>
              <a:spcBef>
                <a:spcPts val="160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6pPr>
            <a:lvl7pPr marL="3200400" lvl="6" indent="-317500">
              <a:lnSpc>
                <a:spcPct val="115000"/>
              </a:lnSpc>
              <a:spcBef>
                <a:spcPts val="160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7pPr>
            <a:lvl8pPr marL="3657600" lvl="7" indent="-317500">
              <a:lnSpc>
                <a:spcPct val="115000"/>
              </a:lnSpc>
              <a:spcBef>
                <a:spcPts val="160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8pPr>
            <a:lvl9pPr marL="4114800" lvl="8" indent="-317500">
              <a:lnSpc>
                <a:spcPct val="115000"/>
              </a:lnSpc>
              <a:spcBef>
                <a:spcPts val="1600"/>
              </a:spcBef>
              <a:spcAft>
                <a:spcPts val="160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9pPr>
          </a:lstStyle>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panose="02000000000000000000"/>
                <a:ea typeface="Roboto" panose="02000000000000000000"/>
                <a:cs typeface="Roboto" panose="02000000000000000000"/>
                <a:sym typeface="Roboto" panose="02000000000000000000"/>
              </a:defRPr>
            </a:lvl1pPr>
            <a:lvl2pPr lvl="1" algn="r">
              <a:buNone/>
              <a:defRPr sz="1000">
                <a:solidFill>
                  <a:schemeClr val="lt1"/>
                </a:solidFill>
                <a:latin typeface="Roboto" panose="02000000000000000000"/>
                <a:ea typeface="Roboto" panose="02000000000000000000"/>
                <a:cs typeface="Roboto" panose="02000000000000000000"/>
                <a:sym typeface="Roboto" panose="02000000000000000000"/>
              </a:defRPr>
            </a:lvl2pPr>
            <a:lvl3pPr lvl="2" algn="r">
              <a:buNone/>
              <a:defRPr sz="1000">
                <a:solidFill>
                  <a:schemeClr val="lt1"/>
                </a:solidFill>
                <a:latin typeface="Roboto" panose="02000000000000000000"/>
                <a:ea typeface="Roboto" panose="02000000000000000000"/>
                <a:cs typeface="Roboto" panose="02000000000000000000"/>
                <a:sym typeface="Roboto" panose="02000000000000000000"/>
              </a:defRPr>
            </a:lvl3pPr>
            <a:lvl4pPr lvl="3" algn="r">
              <a:buNone/>
              <a:defRPr sz="1000">
                <a:solidFill>
                  <a:schemeClr val="lt1"/>
                </a:solidFill>
                <a:latin typeface="Roboto" panose="02000000000000000000"/>
                <a:ea typeface="Roboto" panose="02000000000000000000"/>
                <a:cs typeface="Roboto" panose="02000000000000000000"/>
                <a:sym typeface="Roboto" panose="02000000000000000000"/>
              </a:defRPr>
            </a:lvl4pPr>
            <a:lvl5pPr lvl="4" algn="r">
              <a:buNone/>
              <a:defRPr sz="1000">
                <a:solidFill>
                  <a:schemeClr val="lt1"/>
                </a:solidFill>
                <a:latin typeface="Roboto" panose="02000000000000000000"/>
                <a:ea typeface="Roboto" panose="02000000000000000000"/>
                <a:cs typeface="Roboto" panose="02000000000000000000"/>
                <a:sym typeface="Roboto" panose="02000000000000000000"/>
              </a:defRPr>
            </a:lvl5pPr>
            <a:lvl6pPr lvl="5" algn="r">
              <a:buNone/>
              <a:defRPr sz="1000">
                <a:solidFill>
                  <a:schemeClr val="lt1"/>
                </a:solidFill>
                <a:latin typeface="Roboto" panose="02000000000000000000"/>
                <a:ea typeface="Roboto" panose="02000000000000000000"/>
                <a:cs typeface="Roboto" panose="02000000000000000000"/>
                <a:sym typeface="Roboto" panose="02000000000000000000"/>
              </a:defRPr>
            </a:lvl6pPr>
            <a:lvl7pPr lvl="6" algn="r">
              <a:buNone/>
              <a:defRPr sz="1000">
                <a:solidFill>
                  <a:schemeClr val="lt1"/>
                </a:solidFill>
                <a:latin typeface="Roboto" panose="02000000000000000000"/>
                <a:ea typeface="Roboto" panose="02000000000000000000"/>
                <a:cs typeface="Roboto" panose="02000000000000000000"/>
                <a:sym typeface="Roboto" panose="02000000000000000000"/>
              </a:defRPr>
            </a:lvl7pPr>
            <a:lvl8pPr lvl="7" algn="r">
              <a:buNone/>
              <a:defRPr sz="1000">
                <a:solidFill>
                  <a:schemeClr val="lt1"/>
                </a:solidFill>
                <a:latin typeface="Roboto" panose="02000000000000000000"/>
                <a:ea typeface="Roboto" panose="02000000000000000000"/>
                <a:cs typeface="Roboto" panose="02000000000000000000"/>
                <a:sym typeface="Roboto" panose="02000000000000000000"/>
              </a:defRPr>
            </a:lvl8pPr>
            <a:lvl9pPr lvl="8" algn="r">
              <a:buNone/>
              <a:defRPr sz="1000">
                <a:solidFill>
                  <a:schemeClr val="lt1"/>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vmlDrawing" Target="../drawings/vmlDrawing1.vml"/><Relationship Id="rId4" Type="http://schemas.openxmlformats.org/officeDocument/2006/relationships/slideLayout" Target="../slideLayouts/slideLayout3.xml"/><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p>
        </p:txBody>
      </p:sp>
      <p:sp>
        <p:nvSpPr>
          <p:cNvPr id="86" name="Google Shape;86;p13"/>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2" name="Google Shape;92;p1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sz="1800" b="1">
                <a:solidFill>
                  <a:srgbClr val="C00000"/>
                </a:solidFill>
                <a:latin typeface="+mj-ea"/>
                <a:cs typeface="+mj-ea"/>
              </a:rPr>
              <a:t>Location Based Business Recommendation Using Spatial Demand</a:t>
            </a:r>
            <a:endParaRPr sz="1800" b="1">
              <a:solidFill>
                <a:srgbClr val="C00000"/>
              </a:solidFill>
              <a:latin typeface="+mj-ea"/>
              <a:cs typeface="+mj-ea"/>
            </a:endParaRPr>
          </a:p>
        </p:txBody>
      </p:sp>
      <p:sp>
        <p:nvSpPr>
          <p:cNvPr id="98" name="Google Shape;98;p15"/>
          <p:cNvSpPr txBox="1">
            <a:spLocks noGrp="1"/>
          </p:cNvSpPr>
          <p:nvPr>
            <p:ph type="body" idx="1"/>
          </p:nvPr>
        </p:nvSpPr>
        <p:spPr>
          <a:xfrm>
            <a:off x="311700" y="902215"/>
            <a:ext cx="8520600" cy="3339000"/>
          </a:xfrm>
          <a:prstGeom prst="rect">
            <a:avLst/>
          </a:prstGeom>
        </p:spPr>
        <p:txBody>
          <a:bodyPr spcFirstLastPara="1" wrap="square" lIns="91425" tIns="91425" rIns="91425" bIns="91425" anchor="t" anchorCtr="0">
            <a:noAutofit/>
          </a:bodyPr>
          <a:lstStyle/>
          <a:p>
            <a:pPr marL="0" lvl="0" indent="0" algn="l" rtl="0">
              <a:lnSpc>
                <a:spcPct val="35000"/>
              </a:lnSpc>
              <a:spcBef>
                <a:spcPts val="0"/>
              </a:spcBef>
              <a:spcAft>
                <a:spcPts val="1600"/>
              </a:spcAft>
              <a:buNone/>
            </a:pPr>
            <a:r>
              <a:rPr sz="1600"/>
              <a:t> </a:t>
            </a:r>
            <a:r>
              <a:rPr lang="en-IN" sz="1600"/>
              <a:t>Great use for enterprenures to get a perfect</a:t>
            </a:r>
            <a:endParaRPr lang="en-IN" sz="1600"/>
          </a:p>
          <a:p>
            <a:pPr marL="0" lvl="0" indent="0" algn="l" rtl="0">
              <a:lnSpc>
                <a:spcPct val="35000"/>
              </a:lnSpc>
              <a:spcBef>
                <a:spcPts val="0"/>
              </a:spcBef>
              <a:spcAft>
                <a:spcPts val="1600"/>
              </a:spcAft>
              <a:buNone/>
            </a:pPr>
            <a:r>
              <a:rPr lang="en-IN" sz="1600"/>
              <a:t> area and number of customers who   </a:t>
            </a:r>
            <a:endParaRPr lang="en-IN" sz="1600"/>
          </a:p>
          <a:p>
            <a:pPr marL="0" lvl="0" indent="0" algn="l" rtl="0">
              <a:lnSpc>
                <a:spcPct val="35000"/>
              </a:lnSpc>
              <a:spcBef>
                <a:spcPts val="0"/>
              </a:spcBef>
              <a:spcAft>
                <a:spcPts val="1600"/>
              </a:spcAft>
              <a:buNone/>
            </a:pPr>
            <a:r>
              <a:rPr lang="en-IN" sz="1600"/>
              <a:t>need for the service .</a:t>
            </a:r>
            <a:endParaRPr lang="en-IN" sz="1600"/>
          </a:p>
          <a:p>
            <a:pPr marL="0" lvl="0" indent="0" algn="l" rtl="0">
              <a:spcBef>
                <a:spcPts val="0"/>
              </a:spcBef>
              <a:spcAft>
                <a:spcPts val="1600"/>
              </a:spcAft>
              <a:buNone/>
            </a:pPr>
            <a:endParaRPr lang="en-IN" sz="1600"/>
          </a:p>
          <a:p>
            <a:pPr marL="0" lvl="0" indent="0" algn="l" rtl="0">
              <a:spcBef>
                <a:spcPts val="0"/>
              </a:spcBef>
              <a:spcAft>
                <a:spcPts val="1600"/>
              </a:spcAft>
              <a:buNone/>
            </a:pPr>
            <a:endParaRPr lang="en-IN" sz="1600"/>
          </a:p>
          <a:p>
            <a:pPr marL="0" lvl="0" indent="0" algn="l" rtl="0">
              <a:spcBef>
                <a:spcPts val="0"/>
              </a:spcBef>
              <a:spcAft>
                <a:spcPts val="1600"/>
              </a:spcAft>
              <a:buNone/>
            </a:pPr>
            <a:r>
              <a:rPr lang="en-IN" b="1">
                <a:solidFill>
                  <a:srgbClr val="C00000"/>
                </a:solidFill>
                <a:latin typeface="+mj-ea"/>
                <a:cs typeface="+mj-ea"/>
              </a:rPr>
              <a:t>Predicting the match winner</a:t>
            </a:r>
            <a:endParaRPr lang="en-IN" b="1">
              <a:solidFill>
                <a:srgbClr val="C00000"/>
              </a:solidFill>
              <a:latin typeface="+mj-ea"/>
              <a:cs typeface="+mj-ea"/>
            </a:endParaRPr>
          </a:p>
          <a:p>
            <a:pPr marL="0" lvl="0" indent="0" algn="l" rtl="0">
              <a:lnSpc>
                <a:spcPct val="45000"/>
              </a:lnSpc>
              <a:spcBef>
                <a:spcPts val="0"/>
              </a:spcBef>
              <a:spcAft>
                <a:spcPts val="1600"/>
              </a:spcAft>
              <a:buNone/>
            </a:pPr>
            <a:r>
              <a:rPr lang="en-IN" sz="1000">
                <a:solidFill>
                  <a:schemeClr val="tx1"/>
                </a:solidFill>
              </a:rPr>
              <a:t>https://blog.coast.ai/this-is-how-i-used-machine-learning-to-accuratel</a:t>
            </a:r>
            <a:endParaRPr lang="en-IN" sz="1000">
              <a:solidFill>
                <a:schemeClr val="tx1"/>
              </a:solidFill>
            </a:endParaRPr>
          </a:p>
          <a:p>
            <a:pPr marL="0" lvl="0" indent="0" algn="l" rtl="0">
              <a:lnSpc>
                <a:spcPct val="45000"/>
              </a:lnSpc>
              <a:spcBef>
                <a:spcPts val="0"/>
              </a:spcBef>
              <a:spcAft>
                <a:spcPts val="1600"/>
              </a:spcAft>
              <a:buNone/>
            </a:pPr>
            <a:r>
              <a:rPr lang="en-IN" sz="1000">
                <a:solidFill>
                  <a:schemeClr val="tx1"/>
                </a:solidFill>
              </a:rPr>
              <a:t>y-predict-villanova-to-win-the-2016-march-madness-ba5c074f1583#.e6xllp64p</a:t>
            </a:r>
            <a:endParaRPr lang="en-IN" sz="1000">
              <a:solidFill>
                <a:schemeClr val="tx1"/>
              </a:solidFill>
            </a:endParaRPr>
          </a:p>
        </p:txBody>
      </p:sp>
      <p:graphicFrame>
        <p:nvGraphicFramePr>
          <p:cNvPr id="2" name="Object 1">
            <a:hlinkClick r:id="" action="ppaction://ole?verb="/>
          </p:cNvPr>
          <p:cNvGraphicFramePr>
            <a:graphicFrameLocks noChangeAspect="1"/>
          </p:cNvGraphicFramePr>
          <p:nvPr/>
        </p:nvGraphicFramePr>
        <p:xfrm>
          <a:off x="1798320" y="1624330"/>
          <a:ext cx="387985" cy="486410"/>
        </p:xfrm>
        <a:graphic>
          <a:graphicData uri="http://schemas.openxmlformats.org/presentationml/2006/ole">
            <mc:AlternateContent xmlns:mc="http://schemas.openxmlformats.org/markup-compatibility/2006">
              <mc:Choice xmlns:v="urn:schemas-microsoft-com:vml" Requires="v">
                <p:oleObj spid="_x0000_s1025" name="" r:id="rId1" imgW="387985" imgH="486410" progId="Package">
                  <p:embed/>
                </p:oleObj>
              </mc:Choice>
              <mc:Fallback>
                <p:oleObj name="" r:id="rId1" imgW="387985" imgH="486410" progId="Package">
                  <p:embed/>
                  <p:pic>
                    <p:nvPicPr>
                      <p:cNvPr id="0" name="Picture 1024"/>
                      <p:cNvPicPr/>
                      <p:nvPr/>
                    </p:nvPicPr>
                    <p:blipFill>
                      <a:blip r:embed="rId2"/>
                      <a:stretch>
                        <a:fillRect/>
                      </a:stretch>
                    </p:blipFill>
                    <p:spPr>
                      <a:xfrm>
                        <a:off x="1798320" y="1624330"/>
                        <a:ext cx="387985" cy="486410"/>
                      </a:xfrm>
                      <a:prstGeom prst="rect">
                        <a:avLst/>
                      </a:prstGeom>
                    </p:spPr>
                  </p:pic>
                </p:oleObj>
              </mc:Fallback>
            </mc:AlternateContent>
          </a:graphicData>
        </a:graphic>
      </p:graphicFrame>
      <p:sp>
        <p:nvSpPr>
          <p:cNvPr id="3" name="Text Box 2"/>
          <p:cNvSpPr txBox="1"/>
          <p:nvPr/>
        </p:nvSpPr>
        <p:spPr>
          <a:xfrm>
            <a:off x="6652895" y="4241165"/>
            <a:ext cx="2023110" cy="337185"/>
          </a:xfrm>
          <a:prstGeom prst="rect">
            <a:avLst/>
          </a:prstGeom>
          <a:noFill/>
        </p:spPr>
        <p:txBody>
          <a:bodyPr wrap="none" rtlCol="0">
            <a:spAutoFit/>
          </a:bodyPr>
          <a:p>
            <a:r>
              <a:rPr lang="en-IN" altLang="en-US" sz="1600" b="1"/>
              <a:t>Madhurika Ganiger</a:t>
            </a:r>
            <a:endParaRPr lang="en-IN" altLang="en-US" sz="1600" b="1"/>
          </a:p>
        </p:txBody>
      </p:sp>
      <p:pic>
        <p:nvPicPr>
          <p:cNvPr id="4" name="Picture 3"/>
          <p:cNvPicPr>
            <a:picLocks noChangeAspect="1"/>
          </p:cNvPicPr>
          <p:nvPr/>
        </p:nvPicPr>
        <p:blipFill>
          <a:blip r:embed="rId3"/>
          <a:stretch>
            <a:fillRect/>
          </a:stretch>
        </p:blipFill>
        <p:spPr>
          <a:xfrm>
            <a:off x="4739005" y="1017905"/>
            <a:ext cx="3872865" cy="291020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sz="1400" b="1">
                <a:solidFill>
                  <a:srgbClr val="C00000"/>
                </a:solidFill>
                <a:latin typeface="+mj-ea"/>
                <a:cs typeface="+mj-ea"/>
              </a:rPr>
              <a:t>A deep Convolutional neural network approach for static hand gesture recognition</a:t>
            </a:r>
            <a:endParaRPr sz="1400" b="1">
              <a:solidFill>
                <a:srgbClr val="C00000"/>
              </a:solidFill>
              <a:latin typeface="+mj-ea"/>
              <a:cs typeface="+mj-ea"/>
            </a:endParaRPr>
          </a:p>
        </p:txBody>
      </p:sp>
      <p:sp>
        <p:nvSpPr>
          <p:cNvPr id="104" name="Google Shape;104;p16"/>
          <p:cNvSpPr txBox="1">
            <a:spLocks noGrp="1"/>
          </p:cNvSpPr>
          <p:nvPr>
            <p:ph type="body" idx="1"/>
          </p:nvPr>
        </p:nvSpPr>
        <p:spPr>
          <a:xfrm>
            <a:off x="311700" y="817760"/>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sz="1000">
                <a:solidFill>
                  <a:schemeClr val="tx1"/>
                </a:solidFill>
              </a:rPr>
              <a:t>https://www.sciencedirect.com/science/article/pii/S1877050920312473/pdf?md5=a4c07e371bbe5d4c4e0d663491bfd2da&amp;pid=1-s2.0-S1877050920312473-main.pdf</a:t>
            </a:r>
            <a:endParaRPr sz="1000">
              <a:solidFill>
                <a:schemeClr val="tx1"/>
              </a:solidFill>
            </a:endParaRPr>
          </a:p>
          <a:p>
            <a:pPr marL="0" lvl="0" indent="0" algn="l" rtl="0">
              <a:spcBef>
                <a:spcPts val="0"/>
              </a:spcBef>
              <a:spcAft>
                <a:spcPts val="1600"/>
              </a:spcAft>
              <a:buNone/>
            </a:pPr>
            <a:endParaRPr sz="1000" b="1">
              <a:solidFill>
                <a:schemeClr val="tx1"/>
              </a:solidFill>
              <a:latin typeface="+mj-ea"/>
              <a:cs typeface="+mj-ea"/>
            </a:endParaRPr>
          </a:p>
          <a:p>
            <a:pPr marL="0" lvl="0" indent="0" algn="l" rtl="0">
              <a:lnSpc>
                <a:spcPct val="65000"/>
              </a:lnSpc>
              <a:spcBef>
                <a:spcPts val="0"/>
              </a:spcBef>
              <a:spcAft>
                <a:spcPts val="1600"/>
              </a:spcAft>
              <a:buNone/>
            </a:pPr>
            <a:r>
              <a:rPr sz="1400" b="1">
                <a:solidFill>
                  <a:srgbClr val="C00000"/>
                </a:solidFill>
                <a:latin typeface="+mj-ea"/>
                <a:cs typeface="+mj-ea"/>
              </a:rPr>
              <a:t>Hybrid CNN for articulatory and acoustic based speech </a:t>
            </a:r>
            <a:endParaRPr sz="1400" b="1">
              <a:solidFill>
                <a:srgbClr val="C00000"/>
              </a:solidFill>
              <a:latin typeface="+mj-ea"/>
              <a:cs typeface="+mj-ea"/>
            </a:endParaRPr>
          </a:p>
          <a:p>
            <a:pPr marL="0" lvl="0" indent="0" algn="l" rtl="0">
              <a:lnSpc>
                <a:spcPct val="65000"/>
              </a:lnSpc>
              <a:spcBef>
                <a:spcPts val="0"/>
              </a:spcBef>
              <a:spcAft>
                <a:spcPts val="1600"/>
              </a:spcAft>
              <a:buNone/>
            </a:pPr>
            <a:r>
              <a:rPr sz="1400" b="1">
                <a:solidFill>
                  <a:srgbClr val="C00000"/>
                </a:solidFill>
                <a:latin typeface="+mj-ea"/>
                <a:cs typeface="+mj-ea"/>
              </a:rPr>
              <a:t>recognition</a:t>
            </a:r>
            <a:endParaRPr sz="1400" b="1">
              <a:solidFill>
                <a:srgbClr val="C00000"/>
              </a:solidFill>
              <a:latin typeface="+mj-ea"/>
              <a:cs typeface="+mj-ea"/>
            </a:endParaRPr>
          </a:p>
          <a:p>
            <a:pPr marL="0" lvl="0" indent="0" algn="l" rtl="0">
              <a:lnSpc>
                <a:spcPct val="5000"/>
              </a:lnSpc>
              <a:spcBef>
                <a:spcPts val="0"/>
              </a:spcBef>
              <a:spcAft>
                <a:spcPts val="1600"/>
              </a:spcAft>
              <a:buNone/>
            </a:pPr>
            <a:r>
              <a:rPr sz="900" b="1">
                <a:solidFill>
                  <a:schemeClr val="tx1"/>
                </a:solidFill>
                <a:latin typeface="+mj-ea"/>
                <a:cs typeface="+mj-ea"/>
              </a:rPr>
              <a:t>https://cpb-us-e1.wpmucdn.com/blog.um</a:t>
            </a:r>
            <a:endParaRPr sz="900" b="1">
              <a:solidFill>
                <a:schemeClr val="tx1"/>
              </a:solidFill>
              <a:latin typeface="+mj-ea"/>
              <a:cs typeface="+mj-ea"/>
            </a:endParaRPr>
          </a:p>
          <a:p>
            <a:pPr marL="0" lvl="0" indent="0" algn="l" rtl="0">
              <a:lnSpc>
                <a:spcPct val="5000"/>
              </a:lnSpc>
              <a:spcBef>
                <a:spcPts val="0"/>
              </a:spcBef>
              <a:spcAft>
                <a:spcPts val="1600"/>
              </a:spcAft>
              <a:buNone/>
            </a:pPr>
            <a:r>
              <a:rPr sz="900" b="1">
                <a:solidFill>
                  <a:schemeClr val="tx1"/>
                </a:solidFill>
                <a:latin typeface="+mj-ea"/>
                <a:cs typeface="+mj-ea"/>
              </a:rPr>
              <a:t>d.edu/dist/c/619/files/2019/11/journal_vikram_2017.pdf</a:t>
            </a:r>
            <a:endParaRPr sz="900" b="1">
              <a:solidFill>
                <a:schemeClr val="tx1"/>
              </a:solidFill>
              <a:latin typeface="+mj-ea"/>
              <a:cs typeface="+mj-ea"/>
            </a:endParaRPr>
          </a:p>
          <a:p>
            <a:pPr marL="0" lvl="0" indent="0" algn="l" rtl="0">
              <a:spcBef>
                <a:spcPts val="0"/>
              </a:spcBef>
              <a:spcAft>
                <a:spcPts val="1600"/>
              </a:spcAft>
              <a:buNone/>
            </a:pPr>
            <a:endParaRPr sz="1400" b="1">
              <a:solidFill>
                <a:srgbClr val="C00000"/>
              </a:solidFill>
              <a:latin typeface="+mj-ea"/>
              <a:cs typeface="+mj-ea"/>
            </a:endParaRPr>
          </a:p>
          <a:p>
            <a:pPr marL="0" lvl="0" indent="0" algn="l" rtl="0">
              <a:spcBef>
                <a:spcPts val="0"/>
              </a:spcBef>
              <a:spcAft>
                <a:spcPts val="1600"/>
              </a:spcAft>
              <a:buNone/>
            </a:pPr>
            <a:endParaRPr sz="1000" b="1">
              <a:solidFill>
                <a:schemeClr val="tx1"/>
              </a:solidFill>
              <a:latin typeface="+mj-ea"/>
              <a:cs typeface="+mj-ea"/>
            </a:endParaRPr>
          </a:p>
          <a:p>
            <a:pPr marL="0" lvl="0" indent="0" algn="l" rtl="0">
              <a:spcBef>
                <a:spcPts val="0"/>
              </a:spcBef>
              <a:spcAft>
                <a:spcPts val="1600"/>
              </a:spcAft>
              <a:buNone/>
            </a:pPr>
            <a:endParaRPr sz="1000" b="1">
              <a:solidFill>
                <a:schemeClr val="tx1"/>
              </a:solidFill>
              <a:latin typeface="+mj-ea"/>
              <a:cs typeface="+mj-ea"/>
            </a:endParaRPr>
          </a:p>
          <a:p>
            <a:pPr marL="0" lvl="0" indent="0" algn="l" rtl="0">
              <a:spcBef>
                <a:spcPts val="0"/>
              </a:spcBef>
              <a:spcAft>
                <a:spcPts val="1600"/>
              </a:spcAft>
              <a:buNone/>
            </a:pPr>
            <a:endParaRPr sz="1000" b="1">
              <a:solidFill>
                <a:schemeClr val="tx1"/>
              </a:solidFill>
              <a:latin typeface="+mj-ea"/>
              <a:cs typeface="+mj-ea"/>
            </a:endParaRPr>
          </a:p>
        </p:txBody>
      </p:sp>
      <p:pic>
        <p:nvPicPr>
          <p:cNvPr id="2" name="Picture 1"/>
          <p:cNvPicPr>
            <a:picLocks noChangeAspect="1"/>
          </p:cNvPicPr>
          <p:nvPr/>
        </p:nvPicPr>
        <p:blipFill>
          <a:blip r:embed="rId1"/>
          <a:stretch>
            <a:fillRect/>
          </a:stretch>
        </p:blipFill>
        <p:spPr>
          <a:xfrm>
            <a:off x="3425825" y="2003425"/>
            <a:ext cx="5080635" cy="2729230"/>
          </a:xfrm>
          <a:prstGeom prst="rect">
            <a:avLst/>
          </a:prstGeom>
        </p:spPr>
      </p:pic>
      <p:sp>
        <p:nvSpPr>
          <p:cNvPr id="3" name="Text Box 2"/>
          <p:cNvSpPr txBox="1"/>
          <p:nvPr/>
        </p:nvSpPr>
        <p:spPr>
          <a:xfrm>
            <a:off x="767080" y="4377690"/>
            <a:ext cx="1802765" cy="306705"/>
          </a:xfrm>
          <a:prstGeom prst="rect">
            <a:avLst/>
          </a:prstGeom>
          <a:noFill/>
        </p:spPr>
        <p:txBody>
          <a:bodyPr wrap="square" rtlCol="0">
            <a:spAutoFit/>
          </a:bodyPr>
          <a:p>
            <a:r>
              <a:rPr lang="en-IN" altLang="en-US"/>
              <a:t>Sakshi T</a:t>
            </a:r>
            <a:endParaRPr lang="en-I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a:t>
            </a:r>
            <a:r>
              <a:rPr lang="en-US" sz="1400" b="1">
                <a:solidFill>
                  <a:srgbClr val="C00000"/>
                </a:solidFill>
                <a:latin typeface="+mj-lt"/>
                <a:cs typeface="+mj-lt"/>
              </a:rPr>
              <a:t>Hand Gesture Classification basef on nonaudible Sound using CNN</a:t>
            </a:r>
            <a:endParaRPr lang="en-US" sz="1600" b="1">
              <a:solidFill>
                <a:srgbClr val="C00000"/>
              </a:solidFill>
              <a:latin typeface="+mj-lt"/>
              <a:cs typeface="+mj-lt"/>
            </a:endParaRPr>
          </a:p>
        </p:txBody>
      </p:sp>
      <p:sp>
        <p:nvSpPr>
          <p:cNvPr id="3" name="Text Placeholder 2"/>
          <p:cNvSpPr>
            <a:spLocks noGrp="1"/>
          </p:cNvSpPr>
          <p:nvPr>
            <p:ph type="body" idx="1"/>
          </p:nvPr>
        </p:nvSpPr>
        <p:spPr>
          <a:xfrm>
            <a:off x="311700" y="1017785"/>
            <a:ext cx="8520600" cy="3339000"/>
          </a:xfrm>
        </p:spPr>
        <p:txBody>
          <a:bodyPr/>
          <a:p>
            <a:pPr marL="114300" indent="0">
              <a:buNone/>
            </a:pPr>
            <a:r>
              <a:rPr lang="en-US" sz="1200">
                <a:solidFill>
                  <a:schemeClr val="tx1"/>
                </a:solidFill>
              </a:rPr>
              <a:t>https://www.hindawi.com/journals/js/2019/1084841/</a:t>
            </a:r>
            <a:endParaRPr lang="en-US" sz="1200">
              <a:solidFill>
                <a:schemeClr val="tx1"/>
              </a:solidFill>
            </a:endParaRPr>
          </a:p>
          <a:p>
            <a:pPr marL="114300" indent="0">
              <a:buNone/>
            </a:pPr>
            <a:endParaRPr lang="en-US" sz="1200">
              <a:solidFill>
                <a:schemeClr val="tx1"/>
              </a:solidFill>
            </a:endParaRPr>
          </a:p>
          <a:p>
            <a:pPr marL="114300" indent="0">
              <a:buNone/>
            </a:pPr>
            <a:endParaRPr lang="en-US" sz="1200">
              <a:solidFill>
                <a:schemeClr val="tx1"/>
              </a:solidFill>
            </a:endParaRPr>
          </a:p>
          <a:p>
            <a:pPr marL="114300" indent="0">
              <a:buNone/>
            </a:pPr>
            <a:endParaRPr lang="en-US" sz="1200">
              <a:solidFill>
                <a:schemeClr val="tx1"/>
              </a:solidFill>
            </a:endParaRPr>
          </a:p>
          <a:p>
            <a:pPr marL="114300" indent="0">
              <a:buNone/>
            </a:pPr>
            <a:endParaRPr lang="en-US" sz="1200">
              <a:solidFill>
                <a:schemeClr val="tx1"/>
              </a:solidFill>
            </a:endParaRPr>
          </a:p>
          <a:p>
            <a:pPr marL="114300" indent="0">
              <a:buNone/>
            </a:pPr>
            <a:endParaRPr lang="en-US" sz="1200">
              <a:solidFill>
                <a:schemeClr val="tx1"/>
              </a:solidFill>
            </a:endParaRPr>
          </a:p>
          <a:p>
            <a:pPr marL="114300" indent="0">
              <a:buNone/>
            </a:pPr>
            <a:endParaRPr lang="en-US" sz="1200">
              <a:solidFill>
                <a:schemeClr val="tx1"/>
              </a:solidFill>
            </a:endParaRPr>
          </a:p>
          <a:p>
            <a:pPr marL="114300" indent="0">
              <a:buNone/>
            </a:pPr>
            <a:endParaRPr lang="en-US" sz="1200">
              <a:solidFill>
                <a:schemeClr val="tx1"/>
              </a:solidFill>
            </a:endParaRPr>
          </a:p>
          <a:p>
            <a:pPr marL="114300" indent="0">
              <a:buNone/>
            </a:pPr>
            <a:endParaRPr lang="en-US" sz="1200">
              <a:solidFill>
                <a:schemeClr val="tx1"/>
              </a:solidFill>
            </a:endParaRPr>
          </a:p>
          <a:p>
            <a:pPr marL="114300" indent="0">
              <a:buNone/>
            </a:pPr>
            <a:endParaRPr lang="en-US" sz="1200">
              <a:solidFill>
                <a:schemeClr val="tx1"/>
              </a:solidFill>
            </a:endParaRPr>
          </a:p>
          <a:p>
            <a:pPr marL="114300" indent="0">
              <a:buNone/>
            </a:pPr>
            <a:endParaRPr lang="en-US" sz="1200">
              <a:solidFill>
                <a:schemeClr val="tx1"/>
              </a:solidFill>
            </a:endParaRPr>
          </a:p>
          <a:p>
            <a:pPr marL="114300" indent="0">
              <a:buNone/>
            </a:pPr>
            <a:r>
              <a:rPr lang="en-IN" altLang="en-US" sz="1400" b="1">
                <a:solidFill>
                  <a:srgbClr val="C00000"/>
                </a:solidFill>
                <a:latin typeface="+mj-ea"/>
                <a:cs typeface="+mj-ea"/>
              </a:rPr>
              <a:t>N</a:t>
            </a:r>
            <a:r>
              <a:rPr lang="en-US" sz="1400" b="1">
                <a:solidFill>
                  <a:srgbClr val="C00000"/>
                </a:solidFill>
                <a:latin typeface="+mj-ea"/>
                <a:cs typeface="+mj-ea"/>
              </a:rPr>
              <a:t>eural integration of speech and message</a:t>
            </a:r>
            <a:endParaRPr lang="en-US" sz="1400" b="1">
              <a:solidFill>
                <a:srgbClr val="C00000"/>
              </a:solidFill>
              <a:latin typeface="+mj-ea"/>
              <a:cs typeface="+mj-ea"/>
            </a:endParaRPr>
          </a:p>
          <a:p>
            <a:pPr marL="114300" indent="0">
              <a:buNone/>
            </a:pPr>
            <a:r>
              <a:rPr lang="en-US" sz="1000" b="1">
                <a:solidFill>
                  <a:schemeClr val="tx1"/>
                </a:solidFill>
                <a:latin typeface="+mj-ea"/>
                <a:cs typeface="+mj-ea"/>
              </a:rPr>
              <a:t>https://journals.plos.org/plosone/article?id=10.1371/journal.pone.0069173</a:t>
            </a:r>
            <a:endParaRPr lang="en-US" sz="1000" b="1">
              <a:solidFill>
                <a:schemeClr val="tx1"/>
              </a:solidFill>
              <a:latin typeface="+mj-ea"/>
              <a:cs typeface="+mj-ea"/>
            </a:endParaRPr>
          </a:p>
          <a:p>
            <a:pPr marL="114300" indent="0">
              <a:buNone/>
            </a:pPr>
            <a:endParaRPr lang="en-US" sz="1000" b="1">
              <a:solidFill>
                <a:schemeClr val="tx1"/>
              </a:solidFill>
              <a:latin typeface="+mj-ea"/>
              <a:cs typeface="+mj-ea"/>
            </a:endParaRPr>
          </a:p>
          <a:p>
            <a:pPr marL="114300" indent="0">
              <a:buNone/>
            </a:pPr>
            <a:endParaRPr lang="en-US" sz="1000" b="1">
              <a:solidFill>
                <a:schemeClr val="tx1"/>
              </a:solidFill>
              <a:latin typeface="+mj-ea"/>
              <a:cs typeface="+mj-ea"/>
            </a:endParaRPr>
          </a:p>
        </p:txBody>
      </p:sp>
      <p:sp>
        <p:nvSpPr>
          <p:cNvPr id="4" name="Text Box 3"/>
          <p:cNvSpPr txBox="1"/>
          <p:nvPr/>
        </p:nvSpPr>
        <p:spPr>
          <a:xfrm>
            <a:off x="2008505" y="2767965"/>
            <a:ext cx="2540000" cy="521970"/>
          </a:xfrm>
          <a:prstGeom prst="rect">
            <a:avLst/>
          </a:prstGeom>
          <a:noFill/>
        </p:spPr>
        <p:txBody>
          <a:bodyPr wrap="square" rtlCol="0" anchor="t">
            <a:spAutoFit/>
          </a:bodyPr>
          <a:p>
            <a:pPr marL="114300" indent="0">
              <a:buNone/>
            </a:pPr>
            <a:endParaRPr lang="en-US" b="1">
              <a:solidFill>
                <a:schemeClr val="tx1"/>
              </a:solidFill>
              <a:latin typeface="+mj-ea"/>
              <a:cs typeface="+mj-ea"/>
            </a:endParaRPr>
          </a:p>
          <a:p>
            <a:pPr marL="0" lvl="0" indent="0" algn="l" rtl="0">
              <a:spcBef>
                <a:spcPts val="0"/>
              </a:spcBef>
              <a:spcAft>
                <a:spcPts val="1600"/>
              </a:spcAft>
              <a:buNone/>
            </a:pPr>
            <a:endParaRPr lang="en-US"/>
          </a:p>
        </p:txBody>
      </p:sp>
      <p:pic>
        <p:nvPicPr>
          <p:cNvPr id="5" name="Picture 4"/>
          <p:cNvPicPr>
            <a:picLocks noChangeAspect="1"/>
          </p:cNvPicPr>
          <p:nvPr/>
        </p:nvPicPr>
        <p:blipFill>
          <a:blip r:embed="rId1"/>
          <a:stretch>
            <a:fillRect/>
          </a:stretch>
        </p:blipFill>
        <p:spPr>
          <a:xfrm>
            <a:off x="467360" y="1535430"/>
            <a:ext cx="3437890" cy="1821815"/>
          </a:xfrm>
          <a:prstGeom prst="rect">
            <a:avLst/>
          </a:prstGeom>
        </p:spPr>
      </p:pic>
      <p:pic>
        <p:nvPicPr>
          <p:cNvPr id="6" name="Picture 5"/>
          <p:cNvPicPr>
            <a:picLocks noChangeAspect="1"/>
          </p:cNvPicPr>
          <p:nvPr/>
        </p:nvPicPr>
        <p:blipFill>
          <a:blip r:embed="rId2"/>
          <a:stretch>
            <a:fillRect/>
          </a:stretch>
        </p:blipFill>
        <p:spPr>
          <a:xfrm>
            <a:off x="4370070" y="1535430"/>
            <a:ext cx="3341370" cy="1980565"/>
          </a:xfrm>
          <a:prstGeom prst="rect">
            <a:avLst/>
          </a:prstGeom>
        </p:spPr>
      </p:pic>
      <p:sp>
        <p:nvSpPr>
          <p:cNvPr id="7" name="Text Box 6"/>
          <p:cNvSpPr txBox="1"/>
          <p:nvPr/>
        </p:nvSpPr>
        <p:spPr>
          <a:xfrm>
            <a:off x="6523355" y="3500755"/>
            <a:ext cx="309880" cy="306705"/>
          </a:xfrm>
          <a:prstGeom prst="rect">
            <a:avLst/>
          </a:prstGeom>
          <a:noFill/>
        </p:spPr>
        <p:txBody>
          <a:bodyPr wrap="none" rtlCol="0">
            <a:spAutoFit/>
          </a:bodyPr>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sz="1400" b="1">
                <a:solidFill>
                  <a:srgbClr val="C00000"/>
                </a:solidFill>
                <a:latin typeface="+mj-ea"/>
                <a:cs typeface="+mj-ea"/>
                <a:sym typeface="+mn-ea"/>
              </a:rPr>
              <a:t>Deep learning for action and gesture recognition in image sequence</a:t>
            </a:r>
            <a:br>
              <a:rPr b="1">
                <a:solidFill>
                  <a:srgbClr val="C00000"/>
                </a:solidFill>
                <a:latin typeface="+mj-ea"/>
                <a:cs typeface="+mj-ea"/>
              </a:rPr>
            </a:br>
            <a:endParaRPr lang="en-US"/>
          </a:p>
        </p:txBody>
      </p:sp>
      <p:sp>
        <p:nvSpPr>
          <p:cNvPr id="3" name="Text Placeholder 2"/>
          <p:cNvSpPr>
            <a:spLocks noGrp="1"/>
          </p:cNvSpPr>
          <p:nvPr>
            <p:ph type="body" idx="1"/>
          </p:nvPr>
        </p:nvSpPr>
        <p:spPr>
          <a:xfrm>
            <a:off x="311700" y="801885"/>
            <a:ext cx="8520600" cy="3339000"/>
          </a:xfrm>
        </p:spPr>
        <p:txBody>
          <a:bodyPr/>
          <a:p>
            <a:pPr marL="114300" indent="0">
              <a:buNone/>
            </a:pPr>
            <a:r>
              <a:rPr sz="1000" b="1">
                <a:solidFill>
                  <a:schemeClr val="tx1"/>
                </a:solidFill>
                <a:latin typeface="+mj-ea"/>
                <a:cs typeface="+mj-ea"/>
                <a:sym typeface="+mn-ea"/>
              </a:rPr>
              <a:t>https://hal.inria.fr/hal-01678006/document</a:t>
            </a:r>
            <a:endParaRPr sz="1000" b="1">
              <a:solidFill>
                <a:schemeClr val="tx1"/>
              </a:solidFill>
              <a:latin typeface="+mj-ea"/>
              <a:cs typeface="+mj-ea"/>
              <a:sym typeface="+mn-ea"/>
            </a:endParaRPr>
          </a:p>
          <a:p>
            <a:pPr marL="114300" indent="0">
              <a:buNone/>
            </a:pPr>
            <a:endParaRPr lang="en-US" sz="1000" b="1">
              <a:solidFill>
                <a:schemeClr val="tx1"/>
              </a:solidFill>
              <a:latin typeface="+mj-ea"/>
              <a:cs typeface="+mj-ea"/>
              <a:sym typeface="+mn-ea"/>
            </a:endParaRPr>
          </a:p>
        </p:txBody>
      </p:sp>
      <p:pic>
        <p:nvPicPr>
          <p:cNvPr id="4" name="Picture 3"/>
          <p:cNvPicPr>
            <a:picLocks noChangeAspect="1"/>
          </p:cNvPicPr>
          <p:nvPr/>
        </p:nvPicPr>
        <p:blipFill>
          <a:blip r:embed="rId1"/>
          <a:stretch>
            <a:fillRect/>
          </a:stretch>
        </p:blipFill>
        <p:spPr>
          <a:xfrm>
            <a:off x="881380" y="1228725"/>
            <a:ext cx="4069715" cy="3237230"/>
          </a:xfrm>
          <a:prstGeom prst="rect">
            <a:avLst/>
          </a:prstGeom>
        </p:spPr>
      </p:pic>
      <p:pic>
        <p:nvPicPr>
          <p:cNvPr id="5" name="Picture 4"/>
          <p:cNvPicPr>
            <a:picLocks noChangeAspect="1"/>
          </p:cNvPicPr>
          <p:nvPr/>
        </p:nvPicPr>
        <p:blipFill>
          <a:blip r:embed="rId2"/>
          <a:stretch>
            <a:fillRect/>
          </a:stretch>
        </p:blipFill>
        <p:spPr>
          <a:xfrm>
            <a:off x="5102225" y="1052195"/>
            <a:ext cx="3584575" cy="3493770"/>
          </a:xfrm>
          <a:prstGeom prst="rect">
            <a:avLst/>
          </a:prstGeom>
        </p:spPr>
      </p:pic>
      <p:sp>
        <p:nvSpPr>
          <p:cNvPr id="6" name="Text Box 5"/>
          <p:cNvSpPr txBox="1"/>
          <p:nvPr/>
        </p:nvSpPr>
        <p:spPr>
          <a:xfrm>
            <a:off x="662940" y="4465955"/>
            <a:ext cx="875030" cy="521970"/>
          </a:xfrm>
          <a:prstGeom prst="rect">
            <a:avLst/>
          </a:prstGeom>
          <a:noFill/>
        </p:spPr>
        <p:txBody>
          <a:bodyPr wrap="none" rtlCol="0">
            <a:spAutoFit/>
          </a:bodyPr>
          <a:p>
            <a:pPr algn="l"/>
            <a:r>
              <a:rPr lang="en-IN" altLang="en-US">
                <a:sym typeface="+mn-ea"/>
              </a:rPr>
              <a:t>Sakshi T</a:t>
            </a:r>
            <a:endParaRPr lang="en-IN" altLang="en-US"/>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1800">
                <a:solidFill>
                  <a:schemeClr val="bg2"/>
                </a:solidFill>
              </a:rPr>
              <a:t>continued..</a:t>
            </a:r>
            <a:endParaRPr lang="en-IN" altLang="en-US" sz="1800">
              <a:solidFill>
                <a:schemeClr val="bg2"/>
              </a:solidFill>
            </a:endParaRPr>
          </a:p>
        </p:txBody>
      </p:sp>
      <p:sp>
        <p:nvSpPr>
          <p:cNvPr id="3" name="Text Placeholder 2"/>
          <p:cNvSpPr>
            <a:spLocks noGrp="1"/>
          </p:cNvSpPr>
          <p:nvPr>
            <p:ph type="body" idx="1"/>
          </p:nvPr>
        </p:nvSpPr>
        <p:spPr/>
        <p:txBody>
          <a:bodyPr/>
          <a:p>
            <a:pPr marL="114300" indent="0">
              <a:buNone/>
            </a:pPr>
            <a:r>
              <a:rPr lang="en-IN" altLang="en-US"/>
              <a:t>..</a:t>
            </a:r>
            <a:endParaRPr lang="en-IN" altLang="en-US"/>
          </a:p>
        </p:txBody>
      </p:sp>
      <p:pic>
        <p:nvPicPr>
          <p:cNvPr id="4" name="Picture 3"/>
          <p:cNvPicPr>
            <a:picLocks noChangeAspect="1"/>
          </p:cNvPicPr>
          <p:nvPr/>
        </p:nvPicPr>
        <p:blipFill>
          <a:blip r:embed="rId1"/>
          <a:stretch>
            <a:fillRect/>
          </a:stretch>
        </p:blipFill>
        <p:spPr>
          <a:xfrm>
            <a:off x="262890" y="791845"/>
            <a:ext cx="4329430" cy="31197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311700" y="410000"/>
            <a:ext cx="8580254" cy="2081154"/>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1200" b="1" dirty="0">
                <a:latin typeface="Times New Roman" panose="02020603050405020304" pitchFamily="18" charset="0"/>
                <a:cs typeface="Times New Roman" panose="02020603050405020304" pitchFamily="18" charset="0"/>
              </a:rPr>
              <a:t>AUTOMATIC IMAGE STYLIZATION USING DEEP FULLY CONVOLUTIONAL NETWORKS </a:t>
            </a:r>
            <a:r>
              <a:rPr lang="en-US" sz="1200" dirty="0">
                <a:latin typeface="Times New Roman" panose="02020603050405020304" pitchFamily="18" charset="0"/>
                <a:cs typeface="Times New Roman" panose="02020603050405020304" pitchFamily="18" charset="0"/>
              </a:rPr>
              <a:t>:</a:t>
            </a:r>
            <a:br>
              <a:rPr lang="en-US" sz="1200" dirty="0">
                <a:latin typeface="Times New Roman" panose="02020603050405020304" pitchFamily="18" charset="0"/>
                <a:cs typeface="Times New Roman" panose="02020603050405020304" pitchFamily="18" charset="0"/>
              </a:rPr>
            </a:b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       </a:t>
            </a:r>
            <a:r>
              <a:rPr lang="en-US" sz="1000" dirty="0">
                <a:solidFill>
                  <a:schemeClr val="bg2">
                    <a:lumMod val="50000"/>
                  </a:schemeClr>
                </a:solidFill>
                <a:latin typeface="Times New Roman" panose="02020603050405020304" pitchFamily="18" charset="0"/>
                <a:cs typeface="Times New Roman" panose="02020603050405020304" pitchFamily="18" charset="0"/>
              </a:rPr>
              <a:t>Conventional automatic photo adjustment has difficulty in representing complex color transforms between images before and after adjustment.</a:t>
            </a:r>
            <a:br>
              <a:rPr lang="en-US" sz="1000" dirty="0">
                <a:solidFill>
                  <a:schemeClr val="bg2">
                    <a:lumMod val="50000"/>
                  </a:schemeClr>
                </a:solidFill>
                <a:latin typeface="Times New Roman" panose="02020603050405020304" pitchFamily="18" charset="0"/>
                <a:cs typeface="Times New Roman" panose="02020603050405020304" pitchFamily="18" charset="0"/>
              </a:rPr>
            </a:br>
            <a:r>
              <a:rPr lang="en-US" sz="1000" dirty="0">
                <a:solidFill>
                  <a:schemeClr val="bg2">
                    <a:lumMod val="50000"/>
                  </a:schemeClr>
                </a:solidFill>
                <a:latin typeface="Times New Roman" panose="02020603050405020304" pitchFamily="18" charset="0"/>
                <a:cs typeface="Times New Roman" panose="02020603050405020304" pitchFamily="18" charset="0"/>
              </a:rPr>
              <a:t>         Most of them merely model global color transforms without considering local semantic contexts.</a:t>
            </a:r>
            <a:br>
              <a:rPr lang="en-US" sz="1000" dirty="0">
                <a:solidFill>
                  <a:schemeClr val="bg2">
                    <a:lumMod val="50000"/>
                  </a:schemeClr>
                </a:solidFill>
                <a:latin typeface="Times New Roman" panose="02020603050405020304" pitchFamily="18" charset="0"/>
                <a:cs typeface="Times New Roman" panose="02020603050405020304" pitchFamily="18" charset="0"/>
              </a:rPr>
            </a:br>
            <a:br>
              <a:rPr lang="en-US" sz="1000" dirty="0">
                <a:solidFill>
                  <a:schemeClr val="bg2">
                    <a:lumMod val="50000"/>
                  </a:schemeClr>
                </a:solidFill>
                <a:latin typeface="Times New Roman" panose="02020603050405020304" pitchFamily="18" charset="0"/>
                <a:cs typeface="Times New Roman" panose="02020603050405020304" pitchFamily="18" charset="0"/>
              </a:rPr>
            </a:br>
            <a:r>
              <a:rPr lang="en-US" sz="1000" dirty="0">
                <a:solidFill>
                  <a:schemeClr val="bg2">
                    <a:lumMod val="50000"/>
                  </a:schemeClr>
                </a:solidFill>
                <a:latin typeface="Times New Roman" panose="02020603050405020304" pitchFamily="18" charset="0"/>
                <a:cs typeface="Times New Roman" panose="02020603050405020304" pitchFamily="18" charset="0"/>
              </a:rPr>
              <a:t> </a:t>
            </a:r>
            <a:r>
              <a:rPr lang="en-US" sz="1000" b="1" dirty="0">
                <a:solidFill>
                  <a:schemeClr val="bg2">
                    <a:lumMod val="50000"/>
                  </a:schemeClr>
                </a:solidFill>
                <a:latin typeface="Times New Roman" panose="02020603050405020304" pitchFamily="18" charset="0"/>
                <a:cs typeface="Times New Roman" panose="02020603050405020304" pitchFamily="18" charset="0"/>
              </a:rPr>
              <a:t> Aim </a:t>
            </a:r>
            <a:r>
              <a:rPr lang="en-US" sz="1000" dirty="0">
                <a:solidFill>
                  <a:schemeClr val="bg2">
                    <a:lumMod val="50000"/>
                  </a:schemeClr>
                </a:solidFill>
                <a:latin typeface="Times New Roman" panose="02020603050405020304" pitchFamily="18" charset="0"/>
                <a:cs typeface="Times New Roman" panose="02020603050405020304" pitchFamily="18" charset="0"/>
              </a:rPr>
              <a:t>:  Given a set of exemplar image pairs, each representing a photo before and after pixel-level color and tone adjustments following a particular style, we                                    	wish to learn a computational model that can automatically adjust a novel input photo in the same style.</a:t>
            </a:r>
            <a:br>
              <a:rPr lang="en-US" sz="1000" dirty="0">
                <a:solidFill>
                  <a:schemeClr val="bg2">
                    <a:lumMod val="50000"/>
                  </a:schemeClr>
                </a:solidFill>
                <a:latin typeface="Times New Roman" panose="02020603050405020304" pitchFamily="18" charset="0"/>
                <a:cs typeface="Times New Roman" panose="02020603050405020304" pitchFamily="18" charset="0"/>
              </a:rPr>
            </a:br>
            <a:br>
              <a:rPr lang="en-US" sz="1050" dirty="0">
                <a:solidFill>
                  <a:schemeClr val="bg2">
                    <a:lumMod val="50000"/>
                  </a:schemeClr>
                </a:solidFill>
                <a:latin typeface="Times New Roman" panose="02020603050405020304" pitchFamily="18" charset="0"/>
                <a:cs typeface="Times New Roman" panose="02020603050405020304" pitchFamily="18" charset="0"/>
              </a:rPr>
            </a:br>
            <a:r>
              <a:rPr lang="en-US" sz="1000" dirty="0">
                <a:solidFill>
                  <a:schemeClr val="bg2">
                    <a:lumMod val="50000"/>
                  </a:schemeClr>
                </a:solidFill>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	 </a:t>
            </a:r>
            <a:endParaRPr sz="12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1"/>
          <a:stretch>
            <a:fillRect/>
          </a:stretch>
        </p:blipFill>
        <p:spPr>
          <a:xfrm>
            <a:off x="487279" y="1798721"/>
            <a:ext cx="3200401" cy="2502296"/>
          </a:xfrm>
          <a:prstGeom prst="rect">
            <a:avLst/>
          </a:prstGeom>
        </p:spPr>
      </p:pic>
      <p:sp>
        <p:nvSpPr>
          <p:cNvPr id="4" name="TextBox 3"/>
          <p:cNvSpPr txBox="1"/>
          <p:nvPr/>
        </p:nvSpPr>
        <p:spPr>
          <a:xfrm>
            <a:off x="7249026" y="4457700"/>
            <a:ext cx="1257300" cy="307777"/>
          </a:xfrm>
          <a:prstGeom prst="rect">
            <a:avLst/>
          </a:prstGeom>
          <a:noFill/>
        </p:spPr>
        <p:txBody>
          <a:bodyPr wrap="square" rtlCol="0">
            <a:spAutoFit/>
          </a:bodyPr>
          <a:lstStyle/>
          <a:p>
            <a:r>
              <a:rPr lang="en-IN" dirty="0"/>
              <a:t>Abhishek rao</a:t>
            </a:r>
            <a:endParaRPr lang="en-IN" dirty="0"/>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1740</Words>
  <Application>WPS Presentation</Application>
  <PresentationFormat>On-screen Show (16:9)</PresentationFormat>
  <Paragraphs>64</Paragraphs>
  <Slides>8</Slides>
  <Notes>5</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8</vt:i4>
      </vt:variant>
    </vt:vector>
  </HeadingPairs>
  <TitlesOfParts>
    <vt:vector size="22" baseType="lpstr">
      <vt:lpstr>Arial</vt:lpstr>
      <vt:lpstr>SimSun</vt:lpstr>
      <vt:lpstr>Wingdings</vt:lpstr>
      <vt:lpstr>Arial</vt:lpstr>
      <vt:lpstr>Roboto</vt:lpstr>
      <vt:lpstr>Times New Roman</vt:lpstr>
      <vt:lpstr>Microsoft YaHei</vt:lpstr>
      <vt:lpstr>Arial Unicode MS</vt:lpstr>
      <vt:lpstr>Malgun Gothic</vt:lpstr>
      <vt:lpstr>Calibri</vt:lpstr>
      <vt:lpstr>Segoe Print</vt:lpstr>
      <vt:lpstr>Rockwell Extra Bold</vt:lpstr>
      <vt:lpstr>Geometric</vt:lpstr>
      <vt:lpstr>Package</vt:lpstr>
      <vt:lpstr>PowerPoint 演示文稿</vt:lpstr>
      <vt:lpstr>PowerPoint 演示文稿</vt:lpstr>
      <vt:lpstr>Location Based Business Recommendation Using Spatial Demand</vt:lpstr>
      <vt:lpstr>PowerPoint 演示文稿</vt:lpstr>
      <vt:lpstr>PowerPoint 演示文稿</vt:lpstr>
      <vt:lpstr>PowerPoint 演示文稿</vt:lpstr>
      <vt:lpstr>PowerPoint 演示文稿</vt:lpstr>
      <vt:lpstr>AUTOMATIC IMAGE STYLIZATION USING DEEP FULLY CONVOLUTIONAL NETWORKS :         Conventional automatic photo adjustment has difficulty in representing complex color transforms between images before and after adjustment.          Most of them merely model global color transforms without considering local semantic contexts.    Aim :  Given a set of exemplar image pairs, each representing a photo before and after pixel-level color and tone adjustments following a particular style, we                                    	wish to learn a computational model that can automatically adjust a novel input photo in the same style.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Madhurika Ganiger</cp:lastModifiedBy>
  <cp:revision>10</cp:revision>
  <dcterms:created xsi:type="dcterms:W3CDTF">2020-10-10T13:39:00Z</dcterms:created>
  <dcterms:modified xsi:type="dcterms:W3CDTF">2020-10-10T14:33:11Z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1033-11.2.0.9684</vt:lpwstr>
  </property>
</Properties>
</file>