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18" r:id="rId2"/>
    <p:sldId id="319" r:id="rId3"/>
    <p:sldId id="320" r:id="rId4"/>
    <p:sldId id="321" r:id="rId5"/>
    <p:sldId id="285" r:id="rId6"/>
    <p:sldId id="322" r:id="rId7"/>
    <p:sldId id="323" r:id="rId8"/>
    <p:sldId id="324" r:id="rId9"/>
    <p:sldId id="256" r:id="rId10"/>
    <p:sldId id="267" r:id="rId11"/>
    <p:sldId id="268" r:id="rId12"/>
    <p:sldId id="263" r:id="rId13"/>
    <p:sldId id="271" r:id="rId14"/>
    <p:sldId id="272" r:id="rId15"/>
    <p:sldId id="273" r:id="rId16"/>
    <p:sldId id="275" r:id="rId17"/>
    <p:sldId id="274" r:id="rId18"/>
    <p:sldId id="277" r:id="rId19"/>
  </p:sldIdLst>
  <p:sldSz cx="9144000" cy="5143500" type="screen16x9"/>
  <p:notesSz cx="6858000" cy="9144000"/>
  <p:embeddedFontLs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Economica" charset="0"/>
      <p:regular r:id="rId25"/>
    </p:embeddedFont>
    <p:embeddedFont>
      <p:font typeface="Open Sans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5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0f4aeee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0f4aeee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 panose="02000506040000020004"/>
              <a:buNone/>
              <a:defRPr sz="21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ADE1-27EE-4014-B194-B389A1EA2F57}" type="datetimeFigureOut">
              <a:rPr lang="en-IN" smtClean="0"/>
              <a:pPr/>
              <a:t>06-11-2020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59B-BF6E-4DE8-8DA1-709FC145E0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10830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pers.nips.cc/paper/2019/file/8a56257ea05c74018291954fc56fc448-Paper.pdf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1128395"/>
            <a:ext cx="8520430" cy="907415"/>
          </a:xfrm>
        </p:spPr>
        <p:txBody>
          <a:bodyPr/>
          <a:lstStyle/>
          <a:p>
            <a:pPr algn="ctr"/>
            <a:r>
              <a:rPr lang="en-IN" alt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Task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05990"/>
            <a:ext cx="8520430" cy="2372995"/>
          </a:xfrm>
        </p:spPr>
        <p:txBody>
          <a:bodyPr/>
          <a:lstStyle/>
          <a:p>
            <a:pPr marL="114300" indent="0" algn="ctr">
              <a:buNone/>
            </a:pPr>
            <a:r>
              <a:rPr lang="en-IN" altLang="en-US" sz="2400" b="1">
                <a:latin typeface="Georgia" panose="02040502050405020303" charset="0"/>
                <a:cs typeface="Georgia" panose="02040502050405020303" charset="0"/>
                <a:sym typeface="+mn-ea"/>
              </a:rPr>
              <a:t>Identifying categories  of hate memes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caption ranking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The image-caption ranking task is to retrieve relevant images given a query caption and relevant captions given a query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 During training we are given image-caption pairs (I, C) </a:t>
            </a: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For each pair we sample K - 1 other images in addition to I so the image</a:t>
            </a:r>
            <a:br>
              <a:rPr lang="en-US" sz="10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retrieval task becomes retrieving I from K images given caption C. </a:t>
            </a:r>
          </a:p>
          <a:p>
            <a:pPr lvl="1">
              <a:buSzPct val="50000"/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We also sample K-1 random captions in addition to C so the caption retrieval task becomes retrieving C from K given image 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image-caption ranking models learn a ranking scoring function S(I, C) such that the corresponding retrieval probabilities are maximised: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SzPct val="50000"/>
              <a:buFont typeface="Arial" panose="020B0604020202020204" pitchFamily="34" charset="0"/>
              <a:buChar char="•"/>
            </a:pP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3622040"/>
            <a:ext cx="3820160" cy="648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Baseline 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044575"/>
            <a:ext cx="8520515" cy="3905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  projects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- dimensional CNN activation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image I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dimensional RNN latent encoding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for caption C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to the same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xC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-dimensional common multi-modal embedding space as unit-norm vectors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multi-modal scoring function is defined as their dot product 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(I, C) =&lt;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baseline="-250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&gt;.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20" y="2664460"/>
            <a:ext cx="2016760" cy="513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-30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VQA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and VQA-Caption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85" y="704215"/>
            <a:ext cx="8520430" cy="3978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VQA is the task of given an image I and a free-form open-ended question Q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about I, generating a natural language answer A to that question.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Similarly,VQA-Caption task  takes a caption C of an image and a question</a:t>
            </a:r>
            <a:b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Q about the image, then generates an answer A.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During training, given triplets of 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question Q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 truth answer 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mage I,</a:t>
            </a: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negative log-likelihood (NLL) loss to maximize the probability of the ground truth answer PI (A|Q, I) given by the VQA model.</a:t>
            </a:r>
          </a:p>
          <a:p>
            <a:pPr marL="742950" lvl="1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aption C, </a:t>
            </a:r>
          </a:p>
          <a:p>
            <a:pPr marL="1200150" lvl="2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e optimize the NLL loss to maximize the VQA-Caption model probability</a:t>
            </a:r>
            <a:br>
              <a:rPr>
                <a:latin typeface="Times New Roman" panose="02020603050405020304" charset="0"/>
                <a:cs typeface="Times New Roman" panose="02020603050405020304" charset="0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</a:rPr>
              <a:t> PC (A|Q, C).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18440"/>
            <a:ext cx="8520430" cy="43605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a VQA question (I, Q)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Image Encoding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the 19-layer VGGNet [46] as a 4,096-dimensional image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Question Encoding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Using a 2-layer RNN with 512 Long Short-Term Memory (LSTM) units per layer as a 2,048-dimensional question encoding x</a:t>
            </a:r>
            <a:r>
              <a:rPr lang="en-US" sz="12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Then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x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are projected into a common 1,024-dimensional multi-modal space as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We then compute the representation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the image-question pair (I, Q) by element-wise multiplying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and 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The scores 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for 1,000 answers are given by:</a:t>
            </a:r>
            <a:br>
              <a:rPr lang="en-US" sz="1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s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= W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I+Q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+ b</a:t>
            </a:r>
            <a:r>
              <a:rPr lang="en-US" sz="1600" baseline="-25000">
                <a:latin typeface="Times New Roman" panose="02020603050405020304" charset="0"/>
                <a:cs typeface="Times New Roman" panose="02020603050405020304" charset="0"/>
              </a:rPr>
              <a:t>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45" y="2757170"/>
            <a:ext cx="3193415" cy="273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47015"/>
            <a:ext cx="8520430" cy="43319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For the VQA-Caption task given caption C and question Q,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We use the same network architecture and learning procedure as above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But using the most frequent 1,000 words in training captions as the dictionary to construct a 1,000 dimensional bag-of-words encoding for caption C as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to replace the image feature x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compute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, z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C+Q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respectively.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VQA and VQA-Caption models are learned on the train split of the VQA dataset using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82,783 images, 413,915 captions and 248,349 questions.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These models achieve VQA validation set accuracies of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54.42% (VQA) and 56.28%(VQA-Caption).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Next, they are used as sub-modules in the image caption ranking approach.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46175"/>
            <a:ext cx="8520600" cy="831300"/>
          </a:xfrm>
        </p:spPr>
        <p:txBody>
          <a:bodyPr/>
          <a:lstStyle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2253615"/>
            <a:ext cx="8520430" cy="1549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leverage knowledge in VQA for image-caption ranking we propose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represent the images and the captions in the VQA space using VQA and VQA-Caption models.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representations is called VQA-grounded representations.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461645"/>
            <a:ext cx="8520430" cy="4117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Let’s say we have 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VQA model PI (A|Q, I), a VQA-Caption model PC (A|Q, 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Set of N questions Qi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And their plausible answers (one for each question) Ai, i = 1, 2, ...N.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Then given an image I and a caption C, we first extract the N dimensional VQA-grounded activation vectors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I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for C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Such that each dimension i of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and u</a:t>
            </a:r>
            <a:r>
              <a:rPr lang="en-US" baseline="-250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is the log probability of the ground truth answer Ai given a question Qi.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3691890"/>
            <a:ext cx="547878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607695"/>
            <a:ext cx="4695190" cy="34397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0960" y="1186180"/>
            <a:ext cx="33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example if the (Qi, Ai) pairs are </a:t>
            </a:r>
          </a:p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(Q1: What is the person riding?,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A1:Motorcycle)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(Q2: What is the man wearing on his head?, A2: Helmet),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u(1)I and u(1)C verify if the person in image I and caption C respectively is riding a motorcycle.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At the same time u(2)I and u(2)C</a:t>
            </a: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verify whether the man in I and C</a:t>
            </a: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is wearing a helmet.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10640"/>
            <a:ext cx="6903720" cy="2522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20140" y="4226560"/>
            <a:ext cx="2415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https://arxiv.org/pdf/1605.01379.pdf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Hate speech categories selected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630680"/>
            <a:ext cx="8520430" cy="2948305"/>
          </a:xfrm>
        </p:spPr>
        <p:txBody>
          <a:bodyPr/>
          <a:lstStyle/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Ethnicity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Gender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Nationality</a:t>
            </a:r>
            <a:endParaRPr lang="en-IN" altLang="en-US" sz="16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1600">
                <a:latin typeface="Georgia" panose="02040502050405020303" charset="0"/>
                <a:cs typeface="Georgia" panose="02040502050405020303" charset="0"/>
                <a:sym typeface="+mn-ea"/>
              </a:rPr>
              <a:t>sexism</a:t>
            </a: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1630680"/>
            <a:ext cx="6193155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/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385" y="1202055"/>
            <a:ext cx="7055485" cy="13252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1340" y="1639570"/>
            <a:ext cx="646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>
                <a:sym typeface="+mn-ea"/>
              </a:rPr>
              <a:t>2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6060" y="2907030"/>
            <a:ext cx="4295140" cy="1287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r="10047" b="-17830"/>
          <a:stretch>
            <a:fillRect/>
          </a:stretch>
        </p:blipFill>
        <p:spPr>
          <a:xfrm>
            <a:off x="1496060" y="4135755"/>
            <a:ext cx="3783965" cy="74422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61340" y="3334385"/>
            <a:ext cx="281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>
                <a:sym typeface="+mn-ea"/>
              </a:rPr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/>
            </a:r>
            <a:br>
              <a:rPr lang="en-IN" altLang="en-US" b="1">
                <a:latin typeface="Georgia" panose="02040502050405020303" charset="0"/>
                <a:cs typeface="Georgia" panose="02040502050405020303" charset="0"/>
              </a:rPr>
            </a:br>
            <a:r>
              <a:rPr lang="en-IN" altLang="en-US" sz="2800" b="1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85" y="1529715"/>
            <a:ext cx="8638540" cy="304927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http://mandola-project.eu/m/filer_public/06/b9/06b92efd-cce2-4204-a2a9-5eb2c34912f7/mandola-d31.pdf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https://github.com/ZeerakW/hatespeech/blob/master/NAACL_SRW_2016.csv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600">
                <a:solidFill>
                  <a:schemeClr val="tx1"/>
                </a:solidFill>
                <a:sym typeface="+mn-ea"/>
              </a:rPr>
              <a:t>https://github.com/mayelsherif/hate_speech_icwsm18/tree/master/nhsm_datasets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77" y="2009911"/>
            <a:ext cx="8520600" cy="8313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 2  : Reasoning Of Meme Labelled Into Different Categories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16).png"/>
          <p:cNvPicPr>
            <a:picLocks noChangeAspect="1"/>
          </p:cNvPicPr>
          <p:nvPr/>
        </p:nvPicPr>
        <p:blipFill>
          <a:blip r:embed="rId2"/>
          <a:srcRect l="7241" t="35753" r="5977" b="29492"/>
          <a:stretch>
            <a:fillRect/>
          </a:stretch>
        </p:blipFill>
        <p:spPr>
          <a:xfrm>
            <a:off x="0" y="2680138"/>
            <a:ext cx="7746124" cy="2154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91255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Recognition to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Cognition Network</a:t>
            </a:r>
            <a:endParaRPr lang="en-I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6306" y="3082909"/>
            <a:ext cx="171994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QA -&gt; 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Grounding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Contextualization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516990" cy="61119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From Recognition to Cognition: Visual Commonsense Reasoning  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66584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https://arxiv.org/pdf/1811.10830.pdf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943678"/>
            <a:ext cx="32048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Dataset : Visual Commonsense Reasoning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265746"/>
            <a:ext cx="6894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Collected from Large Scale Movie Description Challenge and YouTube movie clips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of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query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set of N responses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7145"/>
            <a:ext cx="692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Connective Cognition Network for Directional Visual Commonsense Reasoning</a:t>
            </a:r>
          </a:p>
          <a:p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04497"/>
            <a:ext cx="7672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https://papers.nips.cc/paper/2019/file/8a56257ea05c74018291954fc56fc448-Paper.pdf</a:t>
            </a:r>
            <a:endParaRPr lang="en-IN" dirty="0"/>
          </a:p>
        </p:txBody>
      </p:sp>
      <p:pic>
        <p:nvPicPr>
          <p:cNvPr id="4" name="Picture 3" descr="Screenshot (133).png"/>
          <p:cNvPicPr>
            <a:picLocks noChangeAspect="1"/>
          </p:cNvPicPr>
          <p:nvPr/>
        </p:nvPicPr>
        <p:blipFill>
          <a:blip r:embed="rId3"/>
          <a:srcRect l="1379" t="34731" r="-1379" b="13954"/>
          <a:stretch>
            <a:fillRect/>
          </a:stretch>
        </p:blipFill>
        <p:spPr>
          <a:xfrm>
            <a:off x="0" y="1450429"/>
            <a:ext cx="9144000" cy="2638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2"/>
          <a:srcRect l="2874" t="22260" r="5977" b="17634"/>
          <a:stretch>
            <a:fillRect/>
          </a:stretch>
        </p:blipFill>
        <p:spPr>
          <a:xfrm>
            <a:off x="0" y="346841"/>
            <a:ext cx="8873342" cy="32897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61260" y="2052955"/>
            <a:ext cx="4420870" cy="1010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Leveraging Visual Question Answering for</a:t>
            </a:r>
            <a:br>
              <a:rPr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Image-Caption Ranking</a:t>
            </a:r>
          </a:p>
        </p:txBody>
      </p:sp>
      <p:sp>
        <p:nvSpPr>
          <p:cNvPr id="3" name="Text Box 0"/>
          <p:cNvSpPr txBox="1"/>
          <p:nvPr/>
        </p:nvSpPr>
        <p:spPr>
          <a:xfrm>
            <a:off x="2683510" y="3310255"/>
            <a:ext cx="3316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Xiao Lin Devi Parikh</a:t>
            </a: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Bradley Department of Electrical and Computer Engineering,</a:t>
            </a: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Virginia Tech</a:t>
            </a:r>
          </a:p>
          <a:p>
            <a:pPr algn="l"/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{linxiao,parikh}@vt.edu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p:oleObj spid="_x0000_s1035" r:id="rId4" imgW="914400" imgH="215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676</Words>
  <Application>WPS Presentation</Application>
  <PresentationFormat>On-screen Show (16:9)</PresentationFormat>
  <Paragraphs>92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Georgia</vt:lpstr>
      <vt:lpstr>Economica</vt:lpstr>
      <vt:lpstr>Open Sans</vt:lpstr>
      <vt:lpstr>Times New Roman</vt:lpstr>
      <vt:lpstr>Luxe</vt:lpstr>
      <vt:lpstr>Microsoft Equation 3.0</vt:lpstr>
      <vt:lpstr>Task 1</vt:lpstr>
      <vt:lpstr>Hate speech categories selected </vt:lpstr>
      <vt:lpstr> Dataset</vt:lpstr>
      <vt:lpstr> References </vt:lpstr>
      <vt:lpstr>Task 2  : Reasoning Of Meme Labelled Into Different Categories </vt:lpstr>
      <vt:lpstr>Slide 6</vt:lpstr>
      <vt:lpstr>Slide 7</vt:lpstr>
      <vt:lpstr>Slide 8</vt:lpstr>
      <vt:lpstr>Leveraging Visual Question Answering for Image-Caption Ranking</vt:lpstr>
      <vt:lpstr>Image caption ranking</vt:lpstr>
      <vt:lpstr>Baseline model</vt:lpstr>
      <vt:lpstr>VQA and VQA-Caption</vt:lpstr>
      <vt:lpstr>Slide 13</vt:lpstr>
      <vt:lpstr>Slide 14</vt:lpstr>
      <vt:lpstr>Approach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/>
  <cp:lastModifiedBy>USER</cp:lastModifiedBy>
  <cp:revision>21</cp:revision>
  <dcterms:created xsi:type="dcterms:W3CDTF">2020-10-30T11:20:00Z</dcterms:created>
  <dcterms:modified xsi:type="dcterms:W3CDTF">2020-11-06T03:15:45Z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