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6" r:id="rId3"/>
    <p:sldId id="277" r:id="rId4"/>
    <p:sldId id="278" r:id="rId5"/>
    <p:sldId id="302" r:id="rId6"/>
    <p:sldId id="262" r:id="rId7"/>
    <p:sldId id="265" r:id="rId8"/>
    <p:sldId id="266" r:id="rId9"/>
    <p:sldId id="268" r:id="rId10"/>
    <p:sldId id="271" r:id="rId11"/>
    <p:sldId id="270" r:id="rId12"/>
    <p:sldId id="273" r:id="rId13"/>
    <p:sldId id="294" r:id="rId14"/>
    <p:sldId id="297" r:id="rId15"/>
    <p:sldId id="298" r:id="rId16"/>
    <p:sldId id="299" r:id="rId17"/>
    <p:sldId id="300"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pPr/>
              <a:t>24-10-2020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pPr/>
              <a:t>24-10-2020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1738736_Just_a_Joke_The_Social_Impact_of_Internet_Mem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graphics.cs.cmu.edu/projects/im2gps/flickr_cod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https://drive.google.com/file/d/1S9mMhZFkntNnYdO-1dZXwF_8XIiFcmlF/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Literature Survey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716"/>
            <a:ext cx="11197492" cy="5919421"/>
          </a:xfrm>
        </p:spPr>
        <p:txBody>
          <a:bodyPr/>
          <a:lstStyle/>
          <a:p>
            <a:pPr lvl="1"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Procedure : </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1</a:t>
            </a:r>
            <a:r>
              <a:rPr lang="en-IN" sz="1000" dirty="0">
                <a:latin typeface="Times New Roman" panose="02020603050405020304" pitchFamily="18" charset="0"/>
                <a:ea typeface="Calibri" panose="020F0502020204030204" pitchFamily="34" charset="0"/>
              </a:rPr>
              <a:t>. </a:t>
            </a:r>
            <a:r>
              <a:rPr lang="en-IN" sz="1600" b="1" dirty="0">
                <a:effectLst/>
                <a:latin typeface="Times New Roman" panose="02020603050405020304" pitchFamily="18" charset="0"/>
                <a:ea typeface="Calibri" panose="020F0502020204030204" pitchFamily="34" charset="0"/>
              </a:rPr>
              <a:t>Task-Agnostic Pre-Training</a:t>
            </a:r>
            <a:r>
              <a:rPr lang="en-IN" sz="1600" dirty="0">
                <a:effectLst/>
                <a:latin typeface="Times New Roman" panose="02020603050405020304" pitchFamily="18" charset="0"/>
                <a:ea typeface="Calibri" panose="020F0502020204030204" pitchFamily="34" charset="0"/>
              </a:rPr>
              <a:t> </a:t>
            </a:r>
            <a:r>
              <a:rPr lang="en-IN" sz="1000" dirty="0">
                <a:effectLst/>
                <a:latin typeface="Times New Roman" panose="02020603050405020304" pitchFamily="18" charset="0"/>
                <a:ea typeface="Calibri" panose="020F0502020204030204" pitchFamily="34" charset="0"/>
              </a:rPr>
              <a:t>:</a:t>
            </a:r>
          </a:p>
          <a:p>
            <a:pPr marL="800100" lvl="1" indent="-342900" algn="just">
              <a:lnSpc>
                <a:spcPct val="107000"/>
              </a:lnSpc>
              <a:buFont typeface="Symbol" panose="05050102010706020507" pitchFamily="18" charset="2"/>
              <a:buChar char=""/>
              <a:tabLst>
                <a:tab pos="3589020" algn="l"/>
              </a:tabLst>
            </a:pPr>
            <a:r>
              <a:rPr lang="en-IN" sz="1600" dirty="0">
                <a:effectLst/>
                <a:latin typeface="Times New Roman" panose="02020603050405020304" pitchFamily="18" charset="0"/>
                <a:ea typeface="Calibri" panose="020F0502020204030204" pitchFamily="34" charset="0"/>
              </a:rPr>
              <a:t>Train VisualBERT: Using COCO image caption dataset using two visually-grounded language model objectives.</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Masked language modeling with the image. Some elements of text input are masked and must be predicted but vectors corresponding to image regions are not masked. </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p>
          <a:p>
            <a:pPr marL="457200" lvl="1" indent="0" algn="just">
              <a:lnSpc>
                <a:spcPct val="107000"/>
              </a:lnSpc>
              <a:buNone/>
              <a:tabLst>
                <a:tab pos="3589020" algn="l"/>
              </a:tabLst>
            </a:pPr>
            <a:endParaRPr lang="en-IN" sz="16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2. </a:t>
            </a:r>
            <a:r>
              <a:rPr lang="en-IN" sz="1600" b="1" dirty="0">
                <a:effectLst/>
                <a:latin typeface="Times New Roman" panose="02020603050405020304" pitchFamily="18" charset="0"/>
                <a:ea typeface="Calibri" panose="020F0502020204030204" pitchFamily="34" charset="0"/>
              </a:rPr>
              <a:t>Task-Specific Pre-Training</a:t>
            </a:r>
            <a:r>
              <a:rPr lang="en-IN" sz="1600" dirty="0">
                <a:effectLst/>
                <a:latin typeface="Times New Roman" panose="02020603050405020304" pitchFamily="18" charset="0"/>
                <a:ea typeface="Calibri" panose="020F0502020204030204" pitchFamily="34" charset="0"/>
              </a:rPr>
              <a:t> : Before fine-tuning VisualBERT to a downstream task, they find it beneficial to train the model using the data of the task with the masked language modeling with the image objective. This step allows the model to adapt to the new target domain.</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3. </a:t>
            </a:r>
            <a:r>
              <a:rPr lang="en-IN" sz="1600" b="1" dirty="0">
                <a:effectLst/>
                <a:latin typeface="Times New Roman" panose="02020603050405020304" pitchFamily="18" charset="0"/>
                <a:ea typeface="Calibri" panose="020F0502020204030204" pitchFamily="34" charset="0"/>
              </a:rPr>
              <a:t>Fine-Tuning</a:t>
            </a:r>
            <a:r>
              <a:rPr lang="en-IN" sz="1600" dirty="0">
                <a:effectLst/>
                <a:latin typeface="Times New Roman" panose="02020603050405020304" pitchFamily="18" charset="0"/>
                <a:ea typeface="Calibri" panose="020F0502020204030204" pitchFamily="34" charset="0"/>
              </a:rPr>
              <a:t> : This step mirrors BERT fine-tuning, where a task-specific input, output, and objective are introduced, and the Transformer is trained to maximize performance on the task.</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994524" y="263698"/>
            <a:ext cx="5563322" cy="1979314"/>
          </a:xfrm>
        </p:spPr>
      </p:pic>
      <p:sp>
        <p:nvSpPr>
          <p:cNvPr id="2" name="TextBox 1"/>
          <p:cNvSpPr txBox="1"/>
          <p:nvPr/>
        </p:nvSpPr>
        <p:spPr>
          <a:xfrm>
            <a:off x="312616" y="2477478"/>
            <a:ext cx="11676184" cy="5606791"/>
          </a:xfrm>
          <a:prstGeom prst="rect">
            <a:avLst/>
          </a:prstGeom>
          <a:noFill/>
        </p:spPr>
        <p:txBody>
          <a:bodyPr wrap="square" rtlCol="0">
            <a:spAutoFit/>
          </a:bodyPr>
          <a:lstStyle/>
          <a:p>
            <a:pPr algn="just">
              <a:lnSpc>
                <a:spcPct val="107000"/>
              </a:lnSpc>
              <a:spcAft>
                <a:spcPts val="800"/>
              </a:spcAft>
              <a:buFont typeface="Wingdings" panose="05000000000000000000" pitchFamily="2" charset="2"/>
              <a:buChar char="q"/>
              <a:tabLst>
                <a:tab pos="3589020" algn="l"/>
              </a:tabLst>
            </a:pPr>
            <a:r>
              <a:rPr lang="en-IN" sz="1800" b="1" dirty="0">
                <a:effectLst/>
                <a:latin typeface="Open Sans" panose="020B0606030504020204" pitchFamily="34" charset="0"/>
                <a:ea typeface="Calibri" panose="020F0502020204030204" pitchFamily="34" charset="0"/>
              </a:rPr>
              <a:t>Experiment  :</a:t>
            </a:r>
          </a:p>
          <a:p>
            <a:pPr marL="800100" lvl="1" indent="-342900">
              <a:lnSpc>
                <a:spcPct val="107000"/>
              </a:lnSpc>
              <a:buFont typeface="+mj-lt"/>
              <a:buAutoNum type="arabicPeriod"/>
              <a:tabLst>
                <a:tab pos="548640" algn="l"/>
                <a:tab pos="358902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Visual Question Answering (VQA 2.0)</a:t>
            </a:r>
          </a:p>
          <a:p>
            <a:pPr marL="800100" lvl="1" indent="-342900">
              <a:lnSpc>
                <a:spcPct val="107000"/>
              </a:lnSpc>
              <a:buFont typeface="+mj-lt"/>
              <a:buAutoNum type="arabicPeriod"/>
              <a:tabLst>
                <a:tab pos="548640" algn="l"/>
                <a:tab pos="358902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Visual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Commonsense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Reasoning (VCR) </a:t>
            </a:r>
          </a:p>
          <a:p>
            <a:pPr algn="just">
              <a:lnSpc>
                <a:spcPct val="107000"/>
              </a:lnSpc>
              <a:spcAft>
                <a:spcPts val="800"/>
              </a:spcAft>
              <a:tabLst>
                <a:tab pos="3589020" algn="l"/>
              </a:tabLst>
            </a:pPr>
            <a:endParaRPr lang="en-IN" sz="1600" b="1" dirty="0">
              <a:effectLst/>
              <a:latin typeface="Open Sans" panose="020B0606030504020204" pitchFamily="34" charset="0"/>
              <a:ea typeface="Calibri" panose="020F0502020204030204" pitchFamily="34" charset="0"/>
            </a:endParaRPr>
          </a:p>
          <a:p>
            <a:pPr algn="just">
              <a:lnSpc>
                <a:spcPct val="107000"/>
              </a:lnSpc>
              <a:spcAft>
                <a:spcPts val="800"/>
              </a:spcAft>
              <a:tabLst>
                <a:tab pos="3589020" algn="l"/>
              </a:tabLst>
            </a:pPr>
            <a:r>
              <a:rPr lang="en-IN" sz="1600" b="1" dirty="0">
                <a:latin typeface="Open Sans" panose="020B0606030504020204" pitchFamily="34" charset="0"/>
                <a:ea typeface="Calibri" panose="020F0502020204030204" pitchFamily="34" charset="0"/>
              </a:rPr>
              <a:t>Models : </a:t>
            </a:r>
            <a:endParaRPr lang="en-IN" sz="1600" b="1" dirty="0">
              <a:effectLst/>
              <a:latin typeface="Open Sans" panose="020B0606030504020204" pitchFamily="34" charset="0"/>
              <a:ea typeface="Calibri" panose="020F0502020204030204" pitchFamily="34" charset="0"/>
            </a:endParaRPr>
          </a:p>
          <a:p>
            <a:pPr marL="342900" lvl="0" indent="-342900" algn="just">
              <a:lnSpc>
                <a:spcPct val="107000"/>
              </a:lnSpc>
              <a:buFont typeface="Symbol" panose="05050102010706020507" pitchFamily="18" charset="2"/>
              <a:buChar char=""/>
              <a:tabLst>
                <a:tab pos="35890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VisualBERT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full model with parameter initialization from BERT that undergoes pre-training on COCO, pre-training on the task data, and fine-tuning for the task. </a:t>
            </a:r>
          </a:p>
          <a:p>
            <a:pPr marL="342900" lvl="0" indent="-342900" algn="just">
              <a:lnSpc>
                <a:spcPct val="107000"/>
              </a:lnSpc>
              <a:buFont typeface="Symbol" panose="05050102010706020507" pitchFamily="18" charset="2"/>
              <a:buChar char=""/>
              <a:tabLst>
                <a:tab pos="35890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VisualBERT w/o Early Fusion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p>
          <a:p>
            <a:pPr marL="342900" lvl="0" indent="-342900" algn="just">
              <a:lnSpc>
                <a:spcPct val="107000"/>
              </a:lnSpc>
              <a:spcAft>
                <a:spcPts val="800"/>
              </a:spcAft>
              <a:buFont typeface="Symbol" panose="05050102010706020507" pitchFamily="18" charset="2"/>
              <a:buChar char=""/>
              <a:tabLst>
                <a:tab pos="35890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VisualBERT w/o COCO Pre-training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VisualBERT but where they skip task-agnostic pre-training on COCO captions. This allows to validate the importance of this step.</a:t>
            </a: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Optimizer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for all Models : SGD with Adam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effectLst/>
              <a:latin typeface="Open Sans" panose="020B0606030504020204" pitchFamily="34"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endParaRPr lang="en-IN" b="1" dirty="0">
              <a:latin typeface="Open Sans" panose="020B0606030504020204" pitchFamily="34"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endParaRPr lang="en-IN" sz="1800" b="1" dirty="0">
              <a:effectLst/>
              <a:latin typeface="Open Sans" panose="020B0606030504020204" pitchFamily="34"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endParaRPr lang="en-IN" b="1" dirty="0">
              <a:latin typeface="Open Sans" panose="020B0606030504020204" pitchFamily="34" charset="0"/>
              <a:ea typeface="Calibri" panose="020F0502020204030204" pitchFamily="34" charset="0"/>
            </a:endParaRPr>
          </a:p>
          <a:p>
            <a:pPr algn="just">
              <a:lnSpc>
                <a:spcPct val="107000"/>
              </a:lnSpc>
              <a:spcAft>
                <a:spcPts val="800"/>
              </a:spcAft>
              <a:tabLst>
                <a:tab pos="3589020" algn="l"/>
              </a:tabLst>
            </a:pPr>
            <a:r>
              <a:rPr lang="en-IN" sz="1800" b="1" dirty="0">
                <a:effectLst/>
                <a:latin typeface="Open Sans" panose="020B0606030504020204" pitchFamily="34" charset="0"/>
                <a:ea typeface="Calibri" panose="020F0502020204030204" pitchFamily="34" charset="0"/>
              </a:rPr>
              <a:t> </a:t>
            </a:r>
            <a:endParaRPr lang="en-IN" sz="18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56308"/>
            <a:ext cx="11355753" cy="7014307"/>
          </a:xfrm>
        </p:spPr>
        <p:txBody>
          <a:bodyPr>
            <a:normAutofit fontScale="92500" lnSpcReduction="10000"/>
          </a:bodyPr>
          <a:lstStyle/>
          <a:p>
            <a:pPr indent="0" algn="just">
              <a:lnSpc>
                <a:spcPct val="107000"/>
              </a:lnSpc>
              <a:spcAft>
                <a:spcPts val="800"/>
              </a:spcAft>
              <a:buNone/>
              <a:tabLst>
                <a:tab pos="3589020" algn="l"/>
              </a:tabLst>
            </a:pPr>
            <a:endParaRPr lang="en-IN" sz="1800" dirty="0">
              <a:effectLst/>
              <a:latin typeface="Times New Roman" panose="02020603050405020304" pitchFamily="18" charset="0"/>
              <a:ea typeface="Calibri" panose="020F0502020204030204" pitchFamily="34" charset="0"/>
            </a:endParaRPr>
          </a:p>
          <a:p>
            <a:pPr marL="0" lvl="0" indent="0" algn="just">
              <a:lnSpc>
                <a:spcPct val="107000"/>
              </a:lnSpc>
              <a:spcAft>
                <a:spcPts val="800"/>
              </a:spcAft>
              <a:buNone/>
              <a:tabLst>
                <a:tab pos="3589020" algn="l"/>
              </a:tabLst>
            </a:pPr>
            <a:r>
              <a:rPr lang="en-IN" sz="1800" b="1" dirty="0">
                <a:effectLst/>
                <a:latin typeface="Times New Roman" panose="02020603050405020304" pitchFamily="18" charset="0"/>
                <a:ea typeface="Calibri" panose="020F0502020204030204" pitchFamily="34" charset="0"/>
              </a:rPr>
              <a:t>1</a:t>
            </a:r>
            <a:r>
              <a:rPr lang="en-IN" sz="1200"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VQA</a:t>
            </a:r>
            <a:r>
              <a:rPr lang="en-IN"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a:t>
            </a:r>
            <a:endParaRPr lang="en-IN" sz="1400" b="1"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2000" dirty="0">
                <a:effectLst/>
                <a:latin typeface="Times New Roman" panose="02020603050405020304" pitchFamily="18" charset="0"/>
                <a:ea typeface="Calibri" panose="020F0502020204030204" pitchFamily="34" charset="0"/>
              </a:rPr>
              <a:t>Dataset :  VQA (2.0) </a:t>
            </a:r>
            <a:r>
              <a:rPr lang="en-IN" sz="1600" dirty="0">
                <a:effectLst/>
                <a:latin typeface="Times New Roman" panose="02020603050405020304" pitchFamily="18" charset="0"/>
                <a:ea typeface="Calibri" panose="020F0502020204030204" pitchFamily="34" charset="0"/>
              </a:rPr>
              <a:t>: </a:t>
            </a:r>
          </a:p>
          <a:p>
            <a:pPr lvl="1">
              <a:lnSpc>
                <a:spcPct val="107000"/>
              </a:lnSpc>
              <a:spcAft>
                <a:spcPts val="800"/>
              </a:spcAft>
              <a:buSzPts val="1000"/>
              <a:tabLst>
                <a:tab pos="914400" algn="l"/>
              </a:tabLst>
            </a:pPr>
            <a:r>
              <a:rPr lang="en-IN" sz="1500" dirty="0">
                <a:solidFill>
                  <a:srgbClr val="222222"/>
                </a:solidFill>
                <a:effectLst/>
                <a:latin typeface="Times New Roman" panose="02020603050405020304" pitchFamily="18" charset="0"/>
                <a:ea typeface="Times New Roman" panose="02020603050405020304" pitchFamily="18" charset="0"/>
              </a:rPr>
              <a:t>COCO images</a:t>
            </a:r>
            <a:br>
              <a:rPr lang="en-IN" sz="1500" dirty="0">
                <a:solidFill>
                  <a:srgbClr val="222222"/>
                </a:solidFill>
                <a:effectLst/>
                <a:latin typeface="Times New Roman" panose="02020603050405020304" pitchFamily="18" charset="0"/>
                <a:ea typeface="Times New Roman" panose="02020603050405020304" pitchFamily="18" charset="0"/>
              </a:rPr>
            </a:br>
            <a:r>
              <a:rPr lang="en-IN" sz="1500" dirty="0">
                <a:solidFill>
                  <a:srgbClr val="222222"/>
                </a:solidFill>
                <a:effectLst/>
                <a:latin typeface="Times New Roman" panose="02020603050405020304" pitchFamily="18" charset="0"/>
                <a:ea typeface="Times New Roman" panose="02020603050405020304" pitchFamily="18" charset="0"/>
              </a:rPr>
              <a:t>(all of current train/</a:t>
            </a:r>
            <a:r>
              <a:rPr lang="en-IN" sz="1500" dirty="0" err="1">
                <a:solidFill>
                  <a:srgbClr val="222222"/>
                </a:solidFill>
                <a:effectLst/>
                <a:latin typeface="Times New Roman" panose="02020603050405020304" pitchFamily="18" charset="0"/>
                <a:ea typeface="Times New Roman" panose="02020603050405020304" pitchFamily="18" charset="0"/>
              </a:rPr>
              <a:t>val</a:t>
            </a:r>
            <a:r>
              <a:rPr lang="en-IN" sz="1500" dirty="0">
                <a:solidFill>
                  <a:srgbClr val="222222"/>
                </a:solidFill>
                <a:effectLst/>
                <a:latin typeface="Times New Roman" panose="02020603050405020304" pitchFamily="18" charset="0"/>
                <a:ea typeface="Times New Roman" panose="02020603050405020304" pitchFamily="18" charset="0"/>
              </a:rPr>
              <a:t>/test)</a:t>
            </a:r>
            <a:r>
              <a:rPr lang="en-IN" sz="1500" dirty="0">
                <a:latin typeface="Times New Roman" panose="02020603050405020304" pitchFamily="18" charset="0"/>
                <a:ea typeface="Times New Roman" panose="02020603050405020304" pitchFamily="18" charset="0"/>
              </a:rPr>
              <a:t>,</a:t>
            </a:r>
            <a:r>
              <a:rPr lang="en-IN" sz="1500" dirty="0">
                <a:solidFill>
                  <a:srgbClr val="222222"/>
                </a:solidFill>
                <a:effectLst/>
                <a:latin typeface="Times New Roman" panose="02020603050405020304" pitchFamily="18" charset="0"/>
                <a:ea typeface="Times New Roman" panose="02020603050405020304" pitchFamily="18" charset="0"/>
              </a:rPr>
              <a:t> Questions ,ground truth answers </a:t>
            </a:r>
            <a:endParaRPr lang="en-IN" sz="1500" dirty="0">
              <a:effectLst/>
              <a:latin typeface="Times New Roman" panose="02020603050405020304" pitchFamily="18" charset="0"/>
              <a:ea typeface="Calibri" panose="020F0502020204030204" pitchFamily="34" charset="0"/>
            </a:endParaRPr>
          </a:p>
          <a:p>
            <a:pPr marL="685800">
              <a:lnSpc>
                <a:spcPct val="107000"/>
              </a:lnSpc>
              <a:spcAft>
                <a:spcPts val="800"/>
              </a:spcAft>
            </a:pPr>
            <a:r>
              <a:rPr lang="en-IN" sz="1500" dirty="0">
                <a:solidFill>
                  <a:srgbClr val="222222"/>
                </a:solidFill>
                <a:effectLst/>
                <a:latin typeface="Times New Roman" panose="02020603050405020304" pitchFamily="18" charset="0"/>
                <a:ea typeface="Times New Roman" panose="02020603050405020304" pitchFamily="18" charset="0"/>
              </a:rPr>
              <a:t>Training :  Faster RCNN for image features</a:t>
            </a:r>
            <a:r>
              <a:rPr lang="en-IN" sz="1800" dirty="0">
                <a:solidFill>
                  <a:srgbClr val="222222"/>
                </a:solidFill>
                <a:effectLst/>
                <a:latin typeface="Times New Roman" panose="02020603050405020304" pitchFamily="18" charset="0"/>
                <a:ea typeface="Times New Roman" panose="02020603050405020304" pitchFamily="18" charset="0"/>
              </a:rPr>
              <a:t>.</a:t>
            </a:r>
          </a:p>
          <a:p>
            <a:pPr marL="685800">
              <a:lnSpc>
                <a:spcPct val="107000"/>
              </a:lnSpc>
              <a:spcAft>
                <a:spcPts val="800"/>
              </a:spcAft>
            </a:pPr>
            <a:endParaRPr lang="en-IN" sz="1800" dirty="0">
              <a:solidFill>
                <a:srgbClr val="222222"/>
              </a:solidFill>
              <a:latin typeface="Times New Roman" panose="02020603050405020304" pitchFamily="18" charset="0"/>
              <a:ea typeface="Calibri" panose="020F0502020204030204" pitchFamily="34" charset="0"/>
            </a:endParaRPr>
          </a:p>
          <a:p>
            <a:pPr marL="0" lvl="0" indent="0">
              <a:lnSpc>
                <a:spcPct val="107000"/>
              </a:lnSpc>
              <a:buNone/>
            </a:pPr>
            <a:r>
              <a:rPr lang="en-IN" sz="1800" dirty="0">
                <a:solidFill>
                  <a:srgbClr val="222222"/>
                </a:solidFill>
                <a:latin typeface="Times New Roman" panose="02020603050405020304" pitchFamily="18" charset="0"/>
                <a:ea typeface="Calibri" panose="020F0502020204030204" pitchFamily="34" charset="0"/>
              </a:rPr>
              <a:t>2. </a:t>
            </a: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VCR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Dataset : VCR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objects: a list of objects detected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img_fn</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the filename of the image</a:t>
            </a:r>
          </a:p>
          <a:p>
            <a:pPr marL="0" lvl="0" indent="0">
              <a:lnSpc>
                <a:spcPct val="107000"/>
              </a:lnSpc>
              <a:spcAft>
                <a:spcPts val="800"/>
              </a:spcAft>
              <a:buNone/>
            </a:pP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question: Tokenized version of the question. </a:t>
            </a:r>
          </a:p>
          <a:p>
            <a:pPr marL="0" lvl="0" indent="0">
              <a:lnSpc>
                <a:spcPct val="107000"/>
              </a:lnSpc>
              <a:spcAft>
                <a:spcPts val="800"/>
              </a:spcAft>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 list of four answer choices, with the same format as question.</a:t>
            </a: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answer_label</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Which answer (0 to 3) is right in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nSpc>
                <a:spcPct val="107000"/>
              </a:lnSpc>
              <a:spcAft>
                <a:spcPts val="800"/>
              </a:spcAft>
              <a:buNone/>
            </a:pP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900" b="1" dirty="0">
                <a:solidFill>
                  <a:srgbClr val="222222"/>
                </a:solidFill>
                <a:effectLst/>
                <a:latin typeface="Times New Roman" panose="02020603050405020304" pitchFamily="18" charset="0"/>
                <a:ea typeface="Times New Roman" panose="02020603050405020304" pitchFamily="18" charset="0"/>
              </a:rPr>
              <a:t> Conclusion </a:t>
            </a:r>
            <a:r>
              <a:rPr lang="en-IN" sz="1900" dirty="0">
                <a:solidFill>
                  <a:srgbClr val="222222"/>
                </a:solidFill>
                <a:effectLst/>
                <a:latin typeface="Times New Roman" panose="02020603050405020304" pitchFamily="18" charset="0"/>
                <a:ea typeface="Times New Roman" panose="02020603050405020304" pitchFamily="18" charset="0"/>
              </a:rPr>
              <a:t>:</a:t>
            </a:r>
            <a:r>
              <a:rPr lang="en-IN" sz="1600" dirty="0">
                <a:solidFill>
                  <a:srgbClr val="222222"/>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rPr>
              <a:t>Despite VisualBERT is simple, it achieves strong performance on these above evaluation tasks.</a:t>
            </a:r>
            <a:endParaRPr lang="en-IN" sz="1600" dirty="0">
              <a:effectLst/>
              <a:latin typeface="Times New Roman" panose="02020603050405020304" pitchFamily="18" charset="0"/>
              <a:ea typeface="Calibri" panose="020F0502020204030204" pitchFamily="34" charset="0"/>
            </a:endParaRPr>
          </a:p>
          <a:p>
            <a:pPr marL="0" lvl="0" indent="0">
              <a:lnSpc>
                <a:spcPct val="107000"/>
              </a:lnSpc>
              <a:spcAft>
                <a:spcPts val="800"/>
              </a:spcAft>
              <a:buNone/>
            </a:pP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nSpc>
                <a:spcPct val="107000"/>
              </a:lnSpc>
              <a:spcAft>
                <a:spcPts val="800"/>
              </a:spcAft>
              <a:buNone/>
            </a:pPr>
            <a:endParaRPr lang="en-IN" sz="1800" dirty="0">
              <a:solidFill>
                <a:srgbClr val="222222"/>
              </a:solidFill>
              <a:latin typeface="Times New Roman" panose="02020603050405020304" pitchFamily="18" charset="0"/>
              <a:ea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315808" y="1004465"/>
            <a:ext cx="5058965" cy="1764631"/>
          </a:xfrm>
          <a:prstGeom prst="rect">
            <a:avLst/>
          </a:prstGeom>
        </p:spPr>
      </p:pic>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55223" y="3799854"/>
            <a:ext cx="6136777" cy="154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400" b="1"/>
              <a:t>Reference  paper 3: </a:t>
            </a:r>
            <a:r>
              <a:rPr lang="en-IN" sz="2400" b="1" dirty="0">
                <a:effectLst/>
                <a:latin typeface="Times New Roman" panose="02020603050405020304" pitchFamily="18" charset="0"/>
                <a:ea typeface="Calibri" panose="020F0502020204030204" pitchFamily="34" charset="0"/>
                <a:sym typeface="+mn-ea"/>
              </a:rPr>
              <a:t> </a:t>
            </a:r>
            <a:r>
              <a:rPr lang="en-IN" sz="2000" dirty="0">
                <a:effectLst/>
                <a:latin typeface="Times New Roman" panose="02020603050405020304" pitchFamily="18" charset="0"/>
                <a:ea typeface="Calibri" panose="020F0502020204030204" pitchFamily="34" charset="0"/>
                <a:sym typeface="+mn-ea"/>
              </a:rPr>
              <a:t>Multimodal Meme Dataset (MultiOFF) for Identifying Offensive Content in    			Image and Text</a:t>
            </a:r>
            <a:br>
              <a:rPr lang="en-IN" sz="2000" dirty="0">
                <a:effectLst/>
                <a:latin typeface="Times New Roman" panose="02020603050405020304" pitchFamily="18" charset="0"/>
                <a:ea typeface="Calibri" panose="020F0502020204030204" pitchFamily="34" charset="0"/>
                <a:sym typeface="+mn-ea"/>
              </a:rPr>
            </a:br>
            <a:r>
              <a:rPr lang="en-IN" sz="2000" dirty="0">
                <a:effectLst/>
                <a:latin typeface="Times New Roman" panose="02020603050405020304" pitchFamily="18" charset="0"/>
                <a:ea typeface="Calibri" panose="020F0502020204030204" pitchFamily="34" charset="0"/>
                <a:sym typeface="+mn-ea"/>
              </a:rPr>
              <a:t>			</a:t>
            </a:r>
            <a:r>
              <a:rPr lang="en-IN" sz="2000" dirty="0">
                <a:solidFill>
                  <a:srgbClr val="0070C0"/>
                </a:solidFill>
                <a:effectLst/>
                <a:latin typeface="Times New Roman" panose="02020603050405020304" pitchFamily="18" charset="0"/>
                <a:ea typeface="Calibri" panose="020F0502020204030204" pitchFamily="34" charset="0"/>
                <a:sym typeface="+mn-ea"/>
              </a:rPr>
              <a:t>https://www.aclweb.org/anthology/2020.trac-1.6.pdf</a:t>
            </a:r>
          </a:p>
        </p:txBody>
      </p:sp>
      <p:sp>
        <p:nvSpPr>
          <p:cNvPr id="3" name="Content Placeholder 2"/>
          <p:cNvSpPr>
            <a:spLocks noGrp="1"/>
          </p:cNvSpPr>
          <p:nvPr>
            <p:ph sz="half" idx="1"/>
          </p:nvPr>
        </p:nvSpPr>
        <p:spPr>
          <a:xfrm>
            <a:off x="838200" y="1825625"/>
            <a:ext cx="4804410" cy="4351655"/>
          </a:xfrm>
        </p:spPr>
        <p:txBody>
          <a:bodyPr>
            <a:normAutofit fontScale="37500" lnSpcReduction="10000"/>
          </a:bodyPr>
          <a:lstStyle/>
          <a:p>
            <a:pPr indent="0" algn="just">
              <a:lnSpc>
                <a:spcPct val="107000"/>
              </a:lnSpc>
              <a:spcAft>
                <a:spcPts val="800"/>
              </a:spcAft>
              <a:buNone/>
              <a:tabLst>
                <a:tab pos="3589020" algn="l"/>
              </a:tabLst>
            </a:pPr>
            <a:endParaRPr lang="en-IN" dirty="0">
              <a:effectLst/>
              <a:latin typeface="Times New Roman" panose="02020603050405020304" pitchFamily="18" charset="0"/>
              <a:ea typeface="Calibri" panose="020F0502020204030204" pitchFamily="34" charset="0"/>
            </a:endParaRPr>
          </a:p>
          <a:p>
            <a:endParaRPr lang="en-US"/>
          </a:p>
          <a:p>
            <a:r>
              <a:rPr lang="en-US" sz="5300" b="1"/>
              <a:t>Text Transformation: </a:t>
            </a:r>
          </a:p>
          <a:p>
            <a:r>
              <a:rPr lang="en-IN" altLang="en-US" sz="6000"/>
              <a:t>The text has been transformed into vector sequence using word embidding</a:t>
            </a:r>
            <a:r>
              <a:rPr lang="en-IN" altLang="en-US" sz="5300"/>
              <a:t>.</a:t>
            </a:r>
          </a:p>
          <a:p>
            <a:r>
              <a:rPr lang="en-US" sz="5300" b="1">
                <a:sym typeface="+mn-ea"/>
              </a:rPr>
              <a:t>Baseline Model for Images:</a:t>
            </a:r>
          </a:p>
          <a:p>
            <a:r>
              <a:rPr lang="en-US" sz="5300">
                <a:sym typeface="+mn-ea"/>
              </a:rPr>
              <a:t>A CNN architecture developed by the Visual Geometry has been used to classify the targeted image data.</a:t>
            </a:r>
            <a:endParaRPr lang="en-US" sz="5300"/>
          </a:p>
          <a:p>
            <a:r>
              <a:rPr lang="en-US" sz="5300">
                <a:sym typeface="+mn-ea"/>
              </a:rPr>
              <a:t>Images were loaded into an array and changed into a fixed shape as per VGG16 specifications</a:t>
            </a:r>
            <a:endParaRPr lang="en-US" sz="5300"/>
          </a:p>
          <a:p>
            <a:endParaRPr lang="en-IN" altLang="en-US" sz="1800" b="1">
              <a:sym typeface="+mn-ea"/>
            </a:endParaRPr>
          </a:p>
          <a:p>
            <a:endParaRPr lang="en-US" sz="1800"/>
          </a:p>
          <a:p>
            <a:pPr marL="0" indent="0">
              <a:buNone/>
            </a:pPr>
            <a:r>
              <a:rPr lang="en-US" sz="5600"/>
              <a:t>    </a:t>
            </a:r>
          </a:p>
          <a:p>
            <a:endParaRPr lang="en-US" sz="5600"/>
          </a:p>
        </p:txBody>
      </p:sp>
      <p:pic>
        <p:nvPicPr>
          <p:cNvPr id="4" name="Picture 2" descr="Screenshot (54)"/>
          <p:cNvPicPr>
            <a:picLocks noGrp="1" noChangeAspect="1"/>
          </p:cNvPicPr>
          <p:nvPr>
            <p:ph sz="half" idx="2"/>
          </p:nvPr>
        </p:nvPicPr>
        <p:blipFill>
          <a:blip r:embed="rId2"/>
          <a:stretch>
            <a:fillRect/>
          </a:stretch>
        </p:blipFill>
        <p:spPr>
          <a:xfrm>
            <a:off x="5798820" y="2159000"/>
            <a:ext cx="5679440" cy="4168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a:r>
            <a:br>
              <a:rPr lang="en-US"/>
            </a:br>
            <a:r>
              <a:rPr lang="en-US" sz="3200" b="1"/>
              <a:t>Multimodal Approach:</a:t>
            </a:r>
          </a:p>
        </p:txBody>
      </p:sp>
      <p:sp>
        <p:nvSpPr>
          <p:cNvPr id="3" name="Content Placeholder 2"/>
          <p:cNvSpPr>
            <a:spLocks noGrp="1"/>
          </p:cNvSpPr>
          <p:nvPr>
            <p:ph sz="half" idx="1"/>
          </p:nvPr>
        </p:nvSpPr>
        <p:spPr>
          <a:xfrm>
            <a:off x="838200" y="1825625"/>
            <a:ext cx="4819650" cy="4351655"/>
          </a:xfrm>
        </p:spPr>
        <p:txBody>
          <a:bodyPr>
            <a:normAutofit/>
          </a:bodyPr>
          <a:lstStyle/>
          <a:p>
            <a:r>
              <a:rPr lang="en-US" sz="1800"/>
              <a:t>”</a:t>
            </a:r>
            <a:r>
              <a:rPr lang="en-US" sz="2000"/>
              <a:t>Early Fusion Approach”is used.</a:t>
            </a:r>
          </a:p>
          <a:p>
            <a:r>
              <a:rPr lang="en-IN" altLang="en-US" sz="2000"/>
              <a:t>I</a:t>
            </a:r>
            <a:r>
              <a:rPr lang="en-US" sz="2000"/>
              <a:t>n an embedding, words are represented by dense vectors where a vector represents the projection of the word into a continuous vector space.</a:t>
            </a:r>
          </a:p>
          <a:p>
            <a:r>
              <a:rPr lang="en-US" sz="2000"/>
              <a:t>A new vector has been formed by the concatenation of both modalities which represents a meme as a whole and hence can be used for classification.</a:t>
            </a:r>
          </a:p>
          <a:p>
            <a:endParaRPr lang="en-US" sz="1800"/>
          </a:p>
          <a:p>
            <a:endParaRPr lang="en-US" sz="1800"/>
          </a:p>
        </p:txBody>
      </p:sp>
      <p:sp>
        <p:nvSpPr>
          <p:cNvPr id="4" name="Content Placeholder 3"/>
          <p:cNvSpPr>
            <a:spLocks noGrp="1"/>
          </p:cNvSpPr>
          <p:nvPr>
            <p:ph sz="half" idx="2"/>
          </p:nvPr>
        </p:nvSpPr>
        <p:spPr>
          <a:xfrm>
            <a:off x="6172200" y="1825625"/>
            <a:ext cx="5181600" cy="5032375"/>
          </a:xfrm>
        </p:spPr>
        <p:txBody>
          <a:bodyPr/>
          <a:lstStyle/>
          <a:p>
            <a:r>
              <a:rPr lang="en-IN" altLang="en-US"/>
              <a:t>.</a:t>
            </a:r>
          </a:p>
        </p:txBody>
      </p:sp>
      <p:pic>
        <p:nvPicPr>
          <p:cNvPr id="5" name="Picture 1" descr="Screenshot (50)"/>
          <p:cNvPicPr>
            <a:picLocks noChangeAspect="1"/>
          </p:cNvPicPr>
          <p:nvPr/>
        </p:nvPicPr>
        <p:blipFill>
          <a:blip r:embed="rId2"/>
          <a:stretch>
            <a:fillRect/>
          </a:stretch>
        </p:blipFill>
        <p:spPr>
          <a:xfrm>
            <a:off x="5923915" y="1167130"/>
            <a:ext cx="5267325" cy="4545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440"/>
            <a:ext cx="10515600" cy="873125"/>
          </a:xfrm>
        </p:spPr>
        <p:txBody>
          <a:bodyPr/>
          <a:lstStyle/>
          <a:p>
            <a:r>
              <a:rPr lang="en-IN" altLang="en-US" sz="1800"/>
              <a:t>continueed..</a:t>
            </a:r>
          </a:p>
        </p:txBody>
      </p:sp>
      <p:sp>
        <p:nvSpPr>
          <p:cNvPr id="3" name="Content Placeholder 2"/>
          <p:cNvSpPr>
            <a:spLocks noGrp="1"/>
          </p:cNvSpPr>
          <p:nvPr>
            <p:ph sz="half" idx="1"/>
          </p:nvPr>
        </p:nvSpPr>
        <p:spPr>
          <a:xfrm>
            <a:off x="935355" y="990600"/>
            <a:ext cx="10125075" cy="4351655"/>
          </a:xfrm>
        </p:spPr>
        <p:txBody>
          <a:bodyPr/>
          <a:lstStyle/>
          <a:p>
            <a:r>
              <a:rPr lang="en-US">
                <a:sym typeface="+mn-ea"/>
              </a:rPr>
              <a:t> </a:t>
            </a:r>
            <a:r>
              <a:rPr lang="en-US" sz="2000">
                <a:sym typeface="+mn-ea"/>
              </a:rPr>
              <a:t>On the one hand, pre-trained VGG16 on the ImageNet dataset has been used for images, while GloVe has been used to represent word embeddings.</a:t>
            </a:r>
            <a:endParaRPr lang="en-US" sz="2000"/>
          </a:p>
          <a:p>
            <a:r>
              <a:rPr lang="en-IN" altLang="en-US" sz="2000">
                <a:sym typeface="+mn-ea"/>
              </a:rPr>
              <a:t>T</a:t>
            </a:r>
            <a:r>
              <a:rPr lang="en-US" sz="2000">
                <a:sym typeface="+mn-ea"/>
              </a:rPr>
              <a:t>he inclusion of more training data will help us to understand it. For automatic evaluation of a meme, we need text as the different modality. This text is often embedded on the meme.</a:t>
            </a:r>
            <a:endParaRPr lang="en-US" sz="2000"/>
          </a:p>
          <a:p>
            <a:r>
              <a:rPr lang="en-US" sz="2000">
                <a:sym typeface="+mn-ea"/>
              </a:rPr>
              <a:t>Hence to capture the embedded text, we can use OCR techniques </a:t>
            </a:r>
            <a:r>
              <a:rPr lang="en-IN" altLang="en-US" sz="2000">
                <a:sym typeface="+mn-ea"/>
              </a:rPr>
              <a:t>instead of word embedding to improve the performance.</a:t>
            </a:r>
            <a:endParaRPr lang="en-US" sz="2000"/>
          </a:p>
          <a:p>
            <a:endParaRPr lang="en-US" sz="2000"/>
          </a:p>
          <a:p>
            <a:r>
              <a:rPr lang="en-IN" altLang="en-US" sz="2000"/>
              <a:t>Data set :  Meme generator dataset</a:t>
            </a:r>
          </a:p>
        </p:txBody>
      </p:sp>
      <p:sp>
        <p:nvSpPr>
          <p:cNvPr id="4" name="Content Placeholder 3"/>
          <p:cNvSpPr>
            <a:spLocks noGrp="1"/>
          </p:cNvSpPr>
          <p:nvPr>
            <p:ph sz="half" idx="2"/>
          </p:nvPr>
        </p:nvSpPr>
        <p:spPr/>
        <p:txBody>
          <a:bodyPr/>
          <a:lstStyle/>
          <a:p>
            <a:r>
              <a:rPr lang="en-IN" alt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Cambria" panose="02040503050406030204" charset="0"/>
                <a:cs typeface="Cambria" panose="02040503050406030204" charset="0"/>
              </a:rPr>
              <a:t>Hateful Memes Challenge</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2020, SEP 22    </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Yuval Nirkin   Assaf Rabinowitz   Yoni Solel</a:t>
            </a:r>
          </a:p>
        </p:txBody>
      </p:sp>
      <p:sp>
        <p:nvSpPr>
          <p:cNvPr id="3" name="Content Placeholder 2"/>
          <p:cNvSpPr>
            <a:spLocks noGrp="1"/>
          </p:cNvSpPr>
          <p:nvPr>
            <p:ph idx="1"/>
          </p:nvPr>
        </p:nvSpPr>
        <p:spPr/>
        <p:txBody>
          <a:bodyPr>
            <a:normAutofit lnSpcReduction="10000"/>
          </a:bodyPr>
          <a:lstStyle/>
          <a:p>
            <a:pPr marL="0" indent="0">
              <a:buNone/>
            </a:pPr>
            <a:r>
              <a:rPr lang="en-US" sz="2000">
                <a:latin typeface="Cambria" panose="02040503050406030204" charset="0"/>
                <a:cs typeface="Cambria" panose="02040503050406030204" charset="0"/>
              </a:rPr>
              <a:t>Data Processing </a:t>
            </a:r>
          </a:p>
          <a:p>
            <a:r>
              <a:rPr lang="en-US" sz="2000">
                <a:latin typeface="Cambria" panose="02040503050406030204" charset="0"/>
                <a:cs typeface="Cambria" panose="02040503050406030204" charset="0"/>
              </a:rPr>
              <a:t>Text embedding :SBERT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A modification of the pretrained BERT network that uses siamese and triplet network  			    structures to derive  semantically meaningful sentence embeddings.</a:t>
            </a:r>
          </a:p>
          <a:p>
            <a:r>
              <a:rPr lang="en-US" sz="2000">
                <a:latin typeface="Cambria" panose="02040503050406030204" charset="0"/>
                <a:cs typeface="Cambria" panose="02040503050406030204" charset="0"/>
              </a:rPr>
              <a:t>Image Embedding: MobileNetV3 </a:t>
            </a:r>
          </a:p>
          <a:p>
            <a:r>
              <a:rPr lang="en-US" sz="2000">
                <a:latin typeface="Cambria" panose="02040503050406030204" charset="0"/>
                <a:cs typeface="Cambria" panose="02040503050406030204" charset="0"/>
              </a:rPr>
              <a:t>Hypernetworks</a:t>
            </a: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Inital approach</a:t>
            </a:r>
          </a:p>
          <a:p>
            <a:r>
              <a:rPr lang="en-US" sz="2000">
                <a:latin typeface="Cambria" panose="02040503050406030204" charset="0"/>
                <a:cs typeface="Cambria" panose="02040503050406030204" charset="0"/>
              </a:rPr>
              <a:t> Extracting text and image features like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Mean Value for each RGB coordinates, Image caption,Caption profanity probabliy.</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Subparts of text , text profanity etc.</a:t>
            </a:r>
          </a:p>
          <a:p>
            <a:r>
              <a:rPr lang="en-US" sz="2000">
                <a:latin typeface="Cambria" panose="02040503050406030204" charset="0"/>
                <a:cs typeface="Cambria" panose="02040503050406030204" charset="0"/>
              </a:rPr>
              <a:t>  Two separate classifiers using the extracted features:</a:t>
            </a:r>
          </a:p>
          <a:p>
            <a:pPr marL="1371600" lvl="3" indent="0">
              <a:buNone/>
            </a:pPr>
            <a:r>
              <a:rPr lang="en-US" sz="1250">
                <a:latin typeface="Cambria" panose="02040503050406030204" charset="0"/>
                <a:cs typeface="Cambria" panose="02040503050406030204" charset="0"/>
              </a:rPr>
              <a:t>	 </a:t>
            </a:r>
            <a:r>
              <a:rPr lang="en-US" sz="1400">
                <a:latin typeface="Cambria" panose="02040503050406030204" charset="0"/>
                <a:cs typeface="Cambria" panose="02040503050406030204" charset="0"/>
              </a:rPr>
              <a:t>Linear Regression</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SVM classifier</a:t>
            </a:r>
            <a:r>
              <a:rPr lang="en-US" sz="1250">
                <a:latin typeface="Cambria" panose="02040503050406030204" charset="0"/>
                <a:cs typeface="Cambria" panose="02040503050406030204" charset="0"/>
              </a:rPr>
              <a:t/>
            </a:r>
            <a:br>
              <a:rPr lang="en-US" sz="1250">
                <a:latin typeface="Cambria" panose="02040503050406030204" charset="0"/>
                <a:cs typeface="Cambria" panose="02040503050406030204" charset="0"/>
              </a:rPr>
            </a:br>
            <a:r>
              <a:rPr lang="en-US" sz="1250">
                <a:latin typeface="Cambria" panose="02040503050406030204" charset="0"/>
                <a:cs typeface="Cambria" panose="02040503050406030204" charset="0"/>
              </a:rPr>
              <a:t>		</a:t>
            </a:r>
          </a:p>
        </p:txBody>
      </p:sp>
      <p:sp>
        <p:nvSpPr>
          <p:cNvPr id="62" name="Text Box 61"/>
          <p:cNvSpPr txBox="1"/>
          <p:nvPr/>
        </p:nvSpPr>
        <p:spPr>
          <a:xfrm>
            <a:off x="7183120" y="6167120"/>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mbria" panose="02040503050406030204" charset="0"/>
                <a:cs typeface="Cambria" panose="02040503050406030204" charset="0"/>
              </a:rPr>
              <a:t>Model Description</a:t>
            </a:r>
          </a:p>
        </p:txBody>
      </p:sp>
      <p:sp>
        <p:nvSpPr>
          <p:cNvPr id="3" name="Content Placeholder 2"/>
          <p:cNvSpPr>
            <a:spLocks noGrp="1"/>
          </p:cNvSpPr>
          <p:nvPr>
            <p:ph idx="1"/>
          </p:nvPr>
        </p:nvSpPr>
        <p:spPr>
          <a:xfrm>
            <a:off x="457200" y="3937000"/>
            <a:ext cx="8229600" cy="2769235"/>
          </a:xfrm>
        </p:spPr>
        <p:txBody>
          <a:bodyPr/>
          <a:lstStyle/>
          <a:p>
            <a:r>
              <a:rPr lang="en-US" sz="1400">
                <a:latin typeface="Cambria" panose="02040503050406030204" charset="0"/>
                <a:cs typeface="Cambria" panose="02040503050406030204" charset="0"/>
              </a:rPr>
              <a:t>The model based onto the hypernetwork. </a:t>
            </a:r>
          </a:p>
          <a:p>
            <a:pPr marL="0" indent="0">
              <a:buNone/>
            </a:pPr>
            <a:r>
              <a:rPr lang="en-US" sz="2000">
                <a:latin typeface="Cambria" panose="02040503050406030204" charset="0"/>
                <a:cs typeface="Cambria" panose="02040503050406030204" charset="0"/>
              </a:rPr>
              <a:t>		</a:t>
            </a:r>
            <a:r>
              <a:rPr lang="en-US" sz="1200">
                <a:latin typeface="Cambria" panose="02040503050406030204" charset="0"/>
                <a:cs typeface="Cambria" panose="02040503050406030204" charset="0"/>
              </a:rPr>
              <a:t>The hypernetwork is a network that predicts the weights of another larger  network.</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language model is based on SBert, it accepts the image's text and produces the text embedding </a:t>
            </a:r>
            <a:r>
              <a:rPr lang="en-US" sz="1600" b="1">
                <a:latin typeface="Cambria" panose="02040503050406030204" charset="0"/>
                <a:cs typeface="Cambria" panose="02040503050406030204" charset="0"/>
              </a:rPr>
              <a:t>Et</a:t>
            </a:r>
            <a:r>
              <a:rPr lang="en-US" sz="1400">
                <a:latin typeface="Cambria" panose="02040503050406030204" charset="0"/>
                <a:cs typeface="Cambria" panose="02040503050406030204" charset="0"/>
              </a:rPr>
              <a:t>. </a:t>
            </a:r>
          </a:p>
          <a:p>
            <a:r>
              <a:rPr lang="en-US" sz="1400">
                <a:latin typeface="Cambria" panose="02040503050406030204" charset="0"/>
                <a:cs typeface="Cambria" panose="02040503050406030204" charset="0"/>
              </a:rPr>
              <a:t>The vision model accepts the image as input and produces the visual embedding </a:t>
            </a:r>
            <a:r>
              <a:rPr lang="en-US" sz="1600" b="1">
                <a:latin typeface="Cambria" panose="02040503050406030204" charset="0"/>
                <a:cs typeface="Cambria" panose="02040503050406030204" charset="0"/>
              </a:rPr>
              <a:t>Ev(768)</a:t>
            </a:r>
          </a:p>
          <a:p>
            <a:r>
              <a:rPr lang="en-US" sz="1600" b="1">
                <a:latin typeface="Cambria" panose="02040503050406030204" charset="0"/>
                <a:cs typeface="Cambria" panose="02040503050406030204" charset="0"/>
              </a:rPr>
              <a:t>Ev</a:t>
            </a:r>
            <a:r>
              <a:rPr lang="en-US" sz="1400">
                <a:latin typeface="Cambria" panose="02040503050406030204" charset="0"/>
                <a:cs typeface="Cambria" panose="02040503050406030204" charset="0"/>
              </a:rPr>
              <a:t> is then fed to the weight mapping module, producing a set of weights </a:t>
            </a:r>
            <a:r>
              <a:rPr lang="en-US" sz="1600" b="1">
                <a:latin typeface="Cambria" panose="02040503050406030204" charset="0"/>
                <a:cs typeface="Cambria" panose="02040503050406030204" charset="0"/>
              </a:rPr>
              <a:t>θ</a:t>
            </a:r>
            <a:r>
              <a:rPr lang="en-US" sz="1400">
                <a:latin typeface="Cambria" panose="02040503050406030204" charset="0"/>
                <a:cs typeface="Cambria" panose="02040503050406030204" charset="0"/>
              </a:rPr>
              <a:t>.</a:t>
            </a:r>
          </a:p>
          <a:p>
            <a:r>
              <a:rPr lang="en-US" sz="1400">
                <a:latin typeface="Cambria" panose="02040503050406030204" charset="0"/>
                <a:cs typeface="Cambria" panose="02040503050406030204" charset="0"/>
              </a:rPr>
              <a:t> The decoder is defined as a function </a:t>
            </a:r>
            <a:r>
              <a:rPr lang="en-US" sz="1600" b="1">
                <a:latin typeface="Cambria" panose="02040503050406030204" charset="0"/>
                <a:cs typeface="Cambria" panose="02040503050406030204" charset="0"/>
              </a:rPr>
              <a:t>f(Et,θ)</a:t>
            </a:r>
            <a:r>
              <a:rPr lang="en-US" sz="1400">
                <a:latin typeface="Cambria" panose="02040503050406030204" charset="0"/>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hateful or not hateful?</a:t>
            </a:r>
          </a:p>
          <a:p>
            <a:pPr marL="0" indent="0">
              <a:buNone/>
            </a:pPr>
            <a:endParaRPr lang="en-US" sz="1400">
              <a:latin typeface="Cambria" panose="02040503050406030204" charset="0"/>
              <a:cs typeface="Cambria" panose="02040503050406030204" charset="0"/>
            </a:endParaRPr>
          </a:p>
        </p:txBody>
      </p:sp>
      <p:pic>
        <p:nvPicPr>
          <p:cNvPr id="4" name="Picture 3"/>
          <p:cNvPicPr>
            <a:picLocks noChangeAspect="1"/>
          </p:cNvPicPr>
          <p:nvPr/>
        </p:nvPicPr>
        <p:blipFill>
          <a:blip r:embed="rId3"/>
          <a:stretch>
            <a:fillRect/>
          </a:stretch>
        </p:blipFill>
        <p:spPr>
          <a:xfrm>
            <a:off x="2915285" y="1505585"/>
            <a:ext cx="4242435" cy="2226310"/>
          </a:xfrm>
          <a:prstGeom prst="rect">
            <a:avLst/>
          </a:prstGeom>
        </p:spPr>
      </p:pic>
      <p:sp>
        <p:nvSpPr>
          <p:cNvPr id="62" name="Text Box 61"/>
          <p:cNvSpPr txBox="1"/>
          <p:nvPr/>
        </p:nvSpPr>
        <p:spPr>
          <a:xfrm>
            <a:off x="7183120" y="6167120"/>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8229600" cy="5694680"/>
          </a:xfrm>
        </p:spPr>
        <p:txBody>
          <a:bodyPr>
            <a:normAutofit lnSpcReduction="10000"/>
          </a:bodyPr>
          <a:lstStyle/>
          <a:p>
            <a:pPr marL="0" indent="0">
              <a:buNone/>
            </a:pPr>
            <a:r>
              <a:rPr lang="en-US" sz="2000">
                <a:latin typeface="Cambria" panose="02040503050406030204" charset="0"/>
                <a:cs typeface="Cambria" panose="02040503050406030204" charset="0"/>
              </a:rPr>
              <a:t>Training</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model is trained end-to-end with the vision model pretrained on ImageNet [11], and the weight mapping module .</a:t>
            </a:r>
          </a:p>
          <a:p>
            <a:r>
              <a:rPr lang="en-US" sz="1600">
                <a:latin typeface="Cambria" panose="02040503050406030204" charset="0"/>
                <a:cs typeface="Cambria" panose="02040503050406030204" charset="0"/>
              </a:rPr>
              <a:t>The language model is pretrained on Wikipedia [12] and its weights remain frozen for the entire training process. </a:t>
            </a:r>
          </a:p>
          <a:p>
            <a:r>
              <a:rPr lang="en-US" sz="1600">
                <a:latin typeface="Cambria" panose="02040503050406030204" charset="0"/>
                <a:cs typeface="Cambria" panose="02040503050406030204" charset="0"/>
              </a:rPr>
              <a:t>Adam optimizer (β1=0.5,β2=0.999) with learning rate 0.0001, which we decrease by half every five epochs, and a batch size of 4. </a:t>
            </a:r>
          </a:p>
          <a:p>
            <a:r>
              <a:rPr lang="en-US" sz="1600">
                <a:latin typeface="Cambria" panose="02040503050406030204" charset="0"/>
                <a:cs typeface="Cambria" panose="02040503050406030204" charset="0"/>
              </a:rPr>
              <a:t>All images are resized and padded to a resolution of 800x800, and randomly horizontally flipped with probability 0.5.</a:t>
            </a:r>
          </a:p>
          <a:p>
            <a:pPr marL="0" indent="0">
              <a:buNone/>
            </a:pPr>
            <a:endParaRPr lang="en-US" sz="16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Results and future work </a:t>
            </a:r>
          </a:p>
          <a:p>
            <a:r>
              <a:rPr lang="en-US" sz="1600">
                <a:latin typeface="Cambria" panose="02040503050406030204" charset="0"/>
                <a:cs typeface="Cambria" panose="02040503050406030204" charset="0"/>
              </a:rPr>
              <a:t>Using the complete model as described in the previous section the  AUC score acheived is 0.6707.</a:t>
            </a:r>
          </a:p>
          <a:p>
            <a:r>
              <a:rPr lang="en-US" sz="1600">
                <a:latin typeface="Cambria" panose="02040503050406030204" charset="0"/>
                <a:cs typeface="Cambria" panose="02040503050406030204" charset="0"/>
              </a:rPr>
              <a:t> Attention mechanism can be utilized to allow the network to only focus on the important parts of the image .</a:t>
            </a:r>
          </a:p>
          <a:p>
            <a:r>
              <a:rPr lang="en-US" sz="1600">
                <a:latin typeface="Cambria" panose="02040503050406030204" charset="0"/>
                <a:cs typeface="Cambria" panose="02040503050406030204" charset="0"/>
              </a:rPr>
              <a:t>Avoiding the processing of the text regions can help focus the network on the important parts of the images and increase the efficiency of the network</a:t>
            </a:r>
          </a:p>
          <a:p>
            <a:pPr marL="0" indent="0">
              <a:buNone/>
            </a:pPr>
            <a:r>
              <a:rPr lang="en-US" sz="1600">
                <a:latin typeface="Cambria" panose="02040503050406030204" charset="0"/>
                <a:cs typeface="Cambria" panose="02040503050406030204" charset="0"/>
              </a:rPr>
              <a:t>          </a:t>
            </a:r>
            <a:r>
              <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rPr>
              <a:t>https://arxiv.org/pdf/1609.09106.pdf</a:t>
            </a: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https://medium.com/pytorch/bootstrapping-a-multimodal-project-using-mmf-a-pytorch-powered-multimodal-framework-464f75164af7</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https://www.linkedin.com/pulse/training-better-text-classifiers-less-data-transfer-pikusa-ph-d-/</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buNone/>
            </a:pPr>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p:txBody>
      </p:sp>
      <p:sp>
        <p:nvSpPr>
          <p:cNvPr id="62" name="Text Box 61"/>
          <p:cNvSpPr txBox="1"/>
          <p:nvPr/>
        </p:nvSpPr>
        <p:spPr>
          <a:xfrm>
            <a:off x="7183120" y="6382385"/>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a:t>Just a joke? A Social impact of Internet </a:t>
            </a:r>
            <a:r>
              <a:rPr lang="en-US" sz="3600" b="1" dirty="0" smtClean="0"/>
              <a:t>memes</a:t>
            </a:r>
            <a:endParaRPr lang="en-IN" sz="3600" b="1" dirty="0"/>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a:t>Source: </a:t>
            </a:r>
            <a:r>
              <a:rPr lang="en-US" sz="1400" dirty="0">
                <a:hlinkClick r:id="rId2"/>
              </a:rPr>
              <a:t>https://www.researchgate.net/publication/341738736_Just_a_Joke_The_Social_Impact_of_Internet_Memes</a:t>
            </a:r>
            <a:endParaRPr lang="en-US" sz="1400" dirty="0"/>
          </a:p>
          <a:p>
            <a:r>
              <a:rPr lang="en-US" sz="1400" dirty="0"/>
              <a:t>Date of publish: April,2020</a:t>
            </a:r>
          </a:p>
          <a:p>
            <a:r>
              <a:rPr lang="en-US" sz="1400" dirty="0"/>
              <a:t>Highlights:</a:t>
            </a:r>
          </a:p>
          <a:p>
            <a:pPr>
              <a:buFont typeface="Arial" panose="020B0604020202020204" pitchFamily="34" charset="0"/>
              <a:buChar char="•"/>
            </a:pPr>
            <a:r>
              <a:rPr lang="en-US" sz="1400" dirty="0"/>
              <a:t>The term 'meme' was coined by Richard Dawkins in 1976 to describe small  units of culture that spread from person to person by copying or imitation”.</a:t>
            </a:r>
          </a:p>
          <a:p>
            <a:pPr>
              <a:buFont typeface="Arial" panose="020B0604020202020204" pitchFamily="34" charset="0"/>
              <a:buChar char="•"/>
            </a:pPr>
            <a:r>
              <a:rPr lang="en-US" sz="1400" dirty="0"/>
              <a:t>Whitney Phillips's This Is Why We Can't Have Nice Things is a book about the complexities of online communities, hate, and freedom of speech. Phillips discusses the act of Internet “trolling” – pranking, unsuspecting targets for personal entertainment.</a:t>
            </a:r>
          </a:p>
          <a:p>
            <a:pPr>
              <a:buFont typeface="Arial" panose="020B0604020202020204" pitchFamily="34" charset="0"/>
              <a:buChar char="•"/>
            </a:pPr>
            <a:r>
              <a:rPr lang="en-US" sz="1400" dirty="0"/>
              <a:t> The Internet allows people to become both authors and consumers with extreme ease.</a:t>
            </a:r>
          </a:p>
          <a:p>
            <a:pPr>
              <a:buFont typeface="Arial" panose="020B0604020202020204" pitchFamily="34" charset="0"/>
              <a:buChar char="•"/>
            </a:pPr>
            <a:r>
              <a:rPr lang="en-US" sz="1400" dirty="0"/>
              <a:t>The ability to publish anything, unfiltered, has generated an interesting tapestry of content. Any person with Internet access can post their thoughts online.</a:t>
            </a:r>
          </a:p>
          <a:p>
            <a:pPr>
              <a:buFont typeface="Arial" panose="020B0604020202020204" pitchFamily="34" charset="0"/>
              <a:buChar char="•"/>
            </a:pPr>
            <a:r>
              <a:rPr lang="en-US" sz="1400" dirty="0"/>
              <a:t>“[Digital media] make it possible for the first time in history to produce, edit, process, store, copy, distribute, and retrieve knowledge [using a single] technical medium.”9 With these new advantages, the meme found a space to thrive: the Internet.</a:t>
            </a:r>
          </a:p>
          <a:p>
            <a:pPr>
              <a:buFont typeface="Arial" panose="020B0604020202020204" pitchFamily="34" charset="0"/>
              <a:buChar char="•"/>
            </a:pPr>
            <a:r>
              <a:rPr lang="en-US" sz="1400" dirty="0"/>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p>
          <a:p>
            <a:pPr>
              <a:buFont typeface="Arial" panose="020B0604020202020204" pitchFamily="34" charset="0"/>
              <a:buChar char="•"/>
            </a:pPr>
            <a:r>
              <a:rPr lang="en-IN" sz="1400" dirty="0"/>
              <a:t>Memes to Process Trauma.</a:t>
            </a:r>
            <a:endParaRPr lang="en-US" sz="14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endParaRPr lang="en-US" sz="1200" dirty="0"/>
          </a:p>
          <a:p>
            <a:endParaRPr lang="en-US" sz="1200" dirty="0"/>
          </a:p>
          <a:p>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98" y="196948"/>
            <a:ext cx="10515600" cy="1325563"/>
          </a:xfrm>
        </p:spPr>
        <p:txBody>
          <a:bodyPr>
            <a:normAutofit fontScale="90000"/>
          </a:bodyPr>
          <a:lstStyle/>
          <a:p>
            <a:r>
              <a:rPr lang="en-US" sz="3600" b="1" dirty="0"/>
              <a:t>Hateful </a:t>
            </a:r>
            <a:r>
              <a:rPr lang="en-US" sz="3600" b="1" dirty="0" smtClean="0"/>
              <a:t>Memes: </a:t>
            </a:r>
            <a:br>
              <a:rPr lang="en-US" sz="3600" b="1" dirty="0" smtClean="0"/>
            </a:br>
            <a:r>
              <a:rPr lang="en-US" sz="3600" b="1" dirty="0" smtClean="0"/>
              <a:t/>
            </a:r>
            <a:br>
              <a:rPr lang="en-US" sz="3600" b="1" dirty="0" smtClean="0"/>
            </a:br>
            <a:endParaRPr lang="en-IN" sz="3600" b="1" dirty="0"/>
          </a:p>
        </p:txBody>
      </p:sp>
      <p:sp>
        <p:nvSpPr>
          <p:cNvPr id="3" name="Content Placeholder 2"/>
          <p:cNvSpPr>
            <a:spLocks noGrp="1"/>
          </p:cNvSpPr>
          <p:nvPr>
            <p:ph idx="1"/>
          </p:nvPr>
        </p:nvSpPr>
        <p:spPr/>
        <p:txBody>
          <a:bodyPr/>
          <a:lstStyle/>
          <a:p>
            <a:endParaRPr lang="en-US" dirty="0" smtClean="0"/>
          </a:p>
          <a:p>
            <a:pPr>
              <a:buNone/>
            </a:pPr>
            <a:r>
              <a:rPr lang="en-US" dirty="0" smtClean="0"/>
              <a:t>     Non </a:t>
            </a:r>
            <a:r>
              <a:rPr lang="en-US" dirty="0"/>
              <a:t>Hateful Memes</a:t>
            </a:r>
          </a:p>
          <a:p>
            <a:endParaRPr lang="en-IN" dirty="0"/>
          </a:p>
        </p:txBody>
      </p:sp>
      <p:pic>
        <p:nvPicPr>
          <p:cNvPr id="4" name="Picture 3" descr="meme1.jpg"/>
          <p:cNvPicPr>
            <a:picLocks noChangeAspect="1"/>
          </p:cNvPicPr>
          <p:nvPr/>
        </p:nvPicPr>
        <p:blipFill>
          <a:blip r:embed="rId2"/>
          <a:stretch>
            <a:fillRect/>
          </a:stretch>
        </p:blipFill>
        <p:spPr>
          <a:xfrm>
            <a:off x="1125415" y="2919046"/>
            <a:ext cx="3727939" cy="3938954"/>
          </a:xfrm>
          <a:prstGeom prst="rect">
            <a:avLst/>
          </a:prstGeom>
        </p:spPr>
      </p:pic>
      <p:pic>
        <p:nvPicPr>
          <p:cNvPr id="6" name="Picture 5" descr="meme3.jpg"/>
          <p:cNvPicPr>
            <a:picLocks noChangeAspect="1"/>
          </p:cNvPicPr>
          <p:nvPr/>
        </p:nvPicPr>
        <p:blipFill>
          <a:blip r:embed="rId3"/>
          <a:stretch>
            <a:fillRect/>
          </a:stretch>
        </p:blipFill>
        <p:spPr>
          <a:xfrm>
            <a:off x="6796966" y="3200400"/>
            <a:ext cx="4316511" cy="3657600"/>
          </a:xfrm>
          <a:prstGeom prst="rect">
            <a:avLst/>
          </a:prstGeom>
        </p:spPr>
      </p:pic>
      <p:sp>
        <p:nvSpPr>
          <p:cNvPr id="7" name="TextBox 6"/>
          <p:cNvSpPr txBox="1"/>
          <p:nvPr/>
        </p:nvSpPr>
        <p:spPr>
          <a:xfrm>
            <a:off x="7399605" y="1969476"/>
            <a:ext cx="2743201" cy="830997"/>
          </a:xfrm>
          <a:prstGeom prst="rect">
            <a:avLst/>
          </a:prstGeom>
          <a:noFill/>
        </p:spPr>
        <p:txBody>
          <a:bodyPr wrap="square" rtlCol="0">
            <a:spAutoFit/>
          </a:bodyPr>
          <a:lstStyle/>
          <a:p>
            <a:endParaRPr lang="en-US" sz="2000" dirty="0" smtClean="0"/>
          </a:p>
          <a:p>
            <a:r>
              <a:rPr lang="en-US" sz="2800" dirty="0" smtClean="0"/>
              <a:t>Hateful </a:t>
            </a:r>
            <a:r>
              <a:rPr lang="en-US" sz="2800" dirty="0"/>
              <a:t>Memes</a:t>
            </a:r>
            <a:endParaRPr lang="en-IN" sz="2800" dirty="0"/>
          </a:p>
        </p:txBody>
      </p:sp>
      <p:sp>
        <p:nvSpPr>
          <p:cNvPr id="8" name="TextBox 7"/>
          <p:cNvSpPr txBox="1"/>
          <p:nvPr/>
        </p:nvSpPr>
        <p:spPr>
          <a:xfrm>
            <a:off x="5205046" y="4557934"/>
            <a:ext cx="914400" cy="400110"/>
          </a:xfrm>
          <a:prstGeom prst="rect">
            <a:avLst/>
          </a:prstGeom>
          <a:noFill/>
        </p:spPr>
        <p:txBody>
          <a:bodyPr wrap="square" rtlCol="0">
            <a:spAutoFit/>
          </a:bodyPr>
          <a:lstStyle/>
          <a:p>
            <a:r>
              <a:rPr lang="en-US" sz="2000" dirty="0" smtClean="0"/>
              <a:t>      </a:t>
            </a:r>
            <a:r>
              <a:rPr lang="en-US" sz="2000" dirty="0" err="1" smtClean="0"/>
              <a:t>vs</a:t>
            </a:r>
            <a:endParaRPr lang="en-IN" sz="2000" dirty="0"/>
          </a:p>
        </p:txBody>
      </p:sp>
      <p:sp>
        <p:nvSpPr>
          <p:cNvPr id="9" name="Rectangle 8"/>
          <p:cNvSpPr/>
          <p:nvPr/>
        </p:nvSpPr>
        <p:spPr>
          <a:xfrm>
            <a:off x="239150" y="675249"/>
            <a:ext cx="10592971" cy="1477328"/>
          </a:xfrm>
          <a:prstGeom prst="rect">
            <a:avLst/>
          </a:prstGeom>
        </p:spPr>
        <p:txBody>
          <a:bodyPr wrap="square">
            <a:spAutoFit/>
          </a:bodyPr>
          <a:lstStyle/>
          <a:p>
            <a:r>
              <a:rPr lang="en-US" dirty="0" smtClean="0"/>
              <a:t>Our goal is to predict whether a meme is hateful or non-hateful. This is a binary classification problem with multimodal input data consisting of the meme image itself (the image mode) and a string representing the text in the meme image (the text mode).Given a meme image file, and a string representing the text in the meme image, our trained model should output the probability that the meme is hateful, where a meme would be classified as hateful if this probability is larger than 0.5.</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4037" y="168812"/>
            <a:ext cx="2920992" cy="646331"/>
          </a:xfrm>
          <a:prstGeom prst="rect">
            <a:avLst/>
          </a:prstGeom>
          <a:noFill/>
        </p:spPr>
        <p:txBody>
          <a:bodyPr wrap="none" rtlCol="0">
            <a:spAutoFit/>
          </a:bodyPr>
          <a:lstStyle/>
          <a:p>
            <a:r>
              <a:rPr lang="en-US" sz="3600" dirty="0"/>
              <a:t>Rise of memes</a:t>
            </a:r>
            <a:endParaRPr lang="en-IN" sz="3600" dirty="0"/>
          </a:p>
        </p:txBody>
      </p:sp>
      <p:pic>
        <p:nvPicPr>
          <p:cNvPr id="3" name="Picture 2" descr="meme2.png"/>
          <p:cNvPicPr>
            <a:picLocks noChangeAspect="1"/>
          </p:cNvPicPr>
          <p:nvPr/>
        </p:nvPicPr>
        <p:blipFill>
          <a:blip r:embed="rId2"/>
          <a:stretch>
            <a:fillRect/>
          </a:stretch>
        </p:blipFill>
        <p:spPr>
          <a:xfrm>
            <a:off x="253218" y="703085"/>
            <a:ext cx="11676185" cy="5533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5083" y="-1"/>
            <a:ext cx="11788726" cy="7540526"/>
          </a:xfrm>
          <a:prstGeom prst="rect">
            <a:avLst/>
          </a:prstGeom>
          <a:noFill/>
        </p:spPr>
        <p:txBody>
          <a:bodyPr wrap="square" rtlCol="0">
            <a:spAutoFit/>
          </a:bodyPr>
          <a:lstStyle/>
          <a:p>
            <a:r>
              <a:rPr lang="en-IN" altLang="en-US" sz="2800" b="1" dirty="0"/>
              <a:t>Data sets </a:t>
            </a:r>
          </a:p>
          <a:p>
            <a:r>
              <a:rPr lang="en-IN" altLang="en-US" sz="2000" dirty="0"/>
              <a:t>1.Meme generator</a:t>
            </a:r>
          </a:p>
          <a:p>
            <a:endParaRPr lang="en-IN" altLang="en-US" sz="2000" dirty="0"/>
          </a:p>
          <a:p>
            <a:pPr marL="514350" indent="-514350">
              <a:buFont typeface="+mj-lt"/>
              <a:buAutoNum type="arabicPeriod"/>
            </a:pPr>
            <a:endParaRPr lang="en-IN" altLang="en-US" sz="2800" dirty="0"/>
          </a:p>
          <a:p>
            <a:endParaRPr lang="en-IN" altLang="en-US" sz="2800" dirty="0"/>
          </a:p>
          <a:p>
            <a:r>
              <a:rPr lang="en-US" altLang="en-US" sz="2000" dirty="0" smtClean="0"/>
              <a:t>2. </a:t>
            </a:r>
            <a:r>
              <a:rPr lang="en-US" sz="2000" dirty="0" err="1" smtClean="0"/>
              <a:t>Flickr</a:t>
            </a:r>
            <a:r>
              <a:rPr lang="en-US" sz="2000" dirty="0" smtClean="0"/>
              <a:t> images: </a:t>
            </a:r>
            <a:r>
              <a:rPr lang="en-US" sz="2000" dirty="0" smtClean="0">
                <a:hlinkClick r:id="rId3"/>
              </a:rPr>
              <a:t>http://graphics.cs.cmu.edu/projects/im2gps/flickr_code.html</a:t>
            </a:r>
            <a:endParaRPr lang="en-US" sz="2000" dirty="0" smtClean="0"/>
          </a:p>
          <a:p>
            <a:r>
              <a:rPr lang="en-US" sz="2000" dirty="0" smtClean="0"/>
              <a:t>3. </a:t>
            </a:r>
            <a:r>
              <a:rPr lang="en-US" sz="2000" dirty="0" err="1" smtClean="0"/>
              <a:t>Drivendata</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4. </a:t>
            </a:r>
            <a:r>
              <a:rPr lang="en-US" sz="2000" dirty="0" smtClean="0"/>
              <a:t>Reference: Gomez, R., </a:t>
            </a:r>
            <a:r>
              <a:rPr lang="en-US" sz="2000" dirty="0" err="1" smtClean="0"/>
              <a:t>Gibert</a:t>
            </a:r>
            <a:r>
              <a:rPr lang="en-US" sz="2000" dirty="0" smtClean="0"/>
              <a:t>, J., Gomez, L. and </a:t>
            </a:r>
            <a:r>
              <a:rPr lang="en-US" sz="2000" dirty="0" err="1" smtClean="0"/>
              <a:t>Karatzas</a:t>
            </a:r>
            <a:r>
              <a:rPr lang="en-US" sz="2000" dirty="0" smtClean="0"/>
              <a:t>, D., 2019. Exploring Hate Speech Detection in Multimodal Publications. </a:t>
            </a:r>
            <a:r>
              <a:rPr lang="en-US" sz="2000" dirty="0" err="1" smtClean="0"/>
              <a:t>ArXiv</a:t>
            </a:r>
            <a:r>
              <a:rPr lang="en-US" sz="2000" dirty="0" smtClean="0"/>
              <a:t>,.</a:t>
            </a:r>
            <a:endParaRPr lang="en-US" sz="2000" dirty="0" smtClean="0"/>
          </a:p>
          <a:p>
            <a:r>
              <a:rPr lang="en-US" sz="2000" dirty="0" smtClean="0">
                <a:hlinkClick r:id="rId4"/>
              </a:rPr>
              <a:t>https://drive.google.com/file/d/1S9mMhZFkntNnYdO-1dZXwF_8XIiFcmlF/view</a:t>
            </a:r>
            <a:endParaRPr lang="en-US" sz="2000" dirty="0" smtClean="0"/>
          </a:p>
          <a:p>
            <a:r>
              <a:rPr lang="en-US" sz="2000" dirty="0" smtClean="0"/>
              <a:t>Dataset </a:t>
            </a:r>
            <a:r>
              <a:rPr lang="en-US" sz="2000" dirty="0" err="1" smtClean="0"/>
              <a:t>containsLabels</a:t>
            </a:r>
            <a:r>
              <a:rPr lang="en-US" sz="2000" dirty="0" smtClean="0"/>
              <a:t>(0-NotHate,1 </a:t>
            </a:r>
            <a:r>
              <a:rPr lang="en-US" sz="2000" dirty="0" smtClean="0"/>
              <a:t>-Racist, 2- Sexist,3 - Homophobe,4 - Religion, 5 –</a:t>
            </a:r>
            <a:r>
              <a:rPr lang="en-US" sz="2000" dirty="0" smtClean="0"/>
              <a:t>Other Hate</a:t>
            </a:r>
            <a:r>
              <a:rPr lang="en-US" sz="2000" dirty="0" smtClean="0"/>
              <a:t>), Text extracted from the images using OCR</a:t>
            </a:r>
            <a:r>
              <a:rPr lang="en-US" sz="2000" dirty="0" smtClean="0"/>
              <a:t>, Contain </a:t>
            </a:r>
            <a:r>
              <a:rPr lang="en-US" sz="2000" dirty="0" smtClean="0"/>
              <a:t>the tweets IDs used in the 3 splits</a:t>
            </a:r>
          </a:p>
          <a:p>
            <a:endParaRPr lang="en-US" sz="2000" dirty="0" smtClean="0"/>
          </a:p>
          <a:p>
            <a:endParaRPr lang="en-US" sz="2000" dirty="0" smtClean="0"/>
          </a:p>
          <a:p>
            <a:r>
              <a:rPr lang="en-US" sz="2000" dirty="0" smtClean="0"/>
              <a:t> </a:t>
            </a:r>
            <a:endParaRPr lang="en-IN" altLang="en-US" sz="2000" dirty="0"/>
          </a:p>
        </p:txBody>
      </p:sp>
      <p:pic>
        <p:nvPicPr>
          <p:cNvPr id="4" name="Picture 3"/>
          <p:cNvPicPr>
            <a:picLocks noChangeAspect="1"/>
          </p:cNvPicPr>
          <p:nvPr/>
        </p:nvPicPr>
        <p:blipFill>
          <a:blip r:embed="rId5"/>
          <a:stretch>
            <a:fillRect/>
          </a:stretch>
        </p:blipFill>
        <p:spPr>
          <a:xfrm>
            <a:off x="342167" y="822180"/>
            <a:ext cx="10426700" cy="1073150"/>
          </a:xfrm>
          <a:prstGeom prst="rect">
            <a:avLst/>
          </a:prstGeom>
        </p:spPr>
      </p:pic>
      <p:pic>
        <p:nvPicPr>
          <p:cNvPr id="5" name="Picture 4" descr="meme4.jpg"/>
          <p:cNvPicPr>
            <a:picLocks noChangeAspect="1"/>
          </p:cNvPicPr>
          <p:nvPr/>
        </p:nvPicPr>
        <p:blipFill>
          <a:blip r:embed="rId6"/>
          <a:stretch>
            <a:fillRect/>
          </a:stretch>
        </p:blipFill>
        <p:spPr>
          <a:xfrm>
            <a:off x="393892" y="2658794"/>
            <a:ext cx="10086537" cy="21242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2833036" cy="1411705"/>
          </a:xfrm>
        </p:spPr>
        <p:txBody>
          <a:bodyPr>
            <a:normAutofit/>
          </a:bodyPr>
          <a:lstStyle/>
          <a:p>
            <a:r>
              <a:rPr lang="en-US" sz="2800" b="1" dirty="0"/>
              <a:t>Works done </a:t>
            </a:r>
            <a:r>
              <a:rPr lang="en-US" sz="3600" b="1" dirty="0"/>
              <a:t>: </a:t>
            </a:r>
            <a:endParaRPr lang="en-IN" sz="3600" b="1" dirty="0"/>
          </a:p>
        </p:txBody>
      </p:sp>
      <p:sp>
        <p:nvSpPr>
          <p:cNvPr id="3" name="Content Placeholder 2"/>
          <p:cNvSpPr>
            <a:spLocks noGrp="1"/>
          </p:cNvSpPr>
          <p:nvPr>
            <p:ph idx="1"/>
          </p:nvPr>
        </p:nvSpPr>
        <p:spPr>
          <a:xfrm>
            <a:off x="658446" y="1253330"/>
            <a:ext cx="10515600" cy="5604670"/>
          </a:xfrm>
        </p:spPr>
        <p:txBody>
          <a:bodyPr>
            <a:normAutofit fontScale="25000" lnSpcReduction="20000"/>
          </a:bodyPr>
          <a:lstStyle/>
          <a:p>
            <a:pPr indent="0" algn="just">
              <a:lnSpc>
                <a:spcPct val="107000"/>
              </a:lnSpc>
              <a:spcAft>
                <a:spcPts val="800"/>
              </a:spcAft>
              <a:buNone/>
              <a:tabLst>
                <a:tab pos="3589020" algn="l"/>
              </a:tabLst>
            </a:pPr>
            <a:r>
              <a:rPr lang="en-IN" sz="5600" b="1" dirty="0">
                <a:effectLst/>
                <a:latin typeface="Times New Roman" panose="02020603050405020304" pitchFamily="18" charset="0"/>
                <a:ea typeface="Calibri" panose="020F0502020204030204" pitchFamily="34" charset="0"/>
              </a:rPr>
              <a:t>Reference  Paper 1 </a:t>
            </a:r>
            <a:r>
              <a:rPr lang="en-IN" sz="4800" b="1" dirty="0">
                <a:effectLst/>
                <a:latin typeface="Times New Roman" panose="02020603050405020304" pitchFamily="18" charset="0"/>
                <a:ea typeface="Calibri" panose="020F0502020204030204" pitchFamily="34" charset="0"/>
              </a:rPr>
              <a:t>: “Multimodal Hate Speech Detection in Memes.”</a:t>
            </a:r>
          </a:p>
          <a:p>
            <a:pPr marL="457200" algn="just">
              <a:lnSpc>
                <a:spcPct val="107000"/>
              </a:lnSpc>
              <a:spcAft>
                <a:spcPts val="800"/>
              </a:spcAft>
              <a:tabLst>
                <a:tab pos="3589020" algn="l"/>
              </a:tabLst>
            </a:pPr>
            <a:r>
              <a:rPr lang="en-IN" sz="4800" dirty="0">
                <a:effectLst/>
                <a:latin typeface="Times New Roman" panose="02020603050405020304" pitchFamily="18" charset="0"/>
                <a:ea typeface="Calibri" panose="020F0502020204030204" pitchFamily="34" charset="0"/>
              </a:rPr>
              <a:t>Author: Benet Oriol </a:t>
            </a:r>
            <a:r>
              <a:rPr lang="en-IN" sz="4800" dirty="0" err="1">
                <a:effectLst/>
                <a:latin typeface="Times New Roman" panose="02020603050405020304" pitchFamily="18" charset="0"/>
                <a:ea typeface="Calibri" panose="020F0502020204030204" pitchFamily="34" charset="0"/>
              </a:rPr>
              <a:t>Sabat</a:t>
            </a:r>
            <a:r>
              <a:rPr lang="en-IN" sz="4800" dirty="0">
                <a:latin typeface="Times New Roman" panose="02020603050405020304" pitchFamily="18" charset="0"/>
                <a:ea typeface="Calibri" panose="020F0502020204030204" pitchFamily="34" charset="0"/>
              </a:rPr>
              <a:t>.</a:t>
            </a:r>
            <a:endParaRPr lang="en-IN" sz="4800"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Times New Roman" panose="02020603050405020304" pitchFamily="18" charset="0"/>
                <a:ea typeface="Calibri" panose="020F0502020204030204" pitchFamily="34" charset="0"/>
              </a:rPr>
              <a:t>Work Summary</a:t>
            </a:r>
            <a:r>
              <a:rPr lang="en-IN" sz="5600" dirty="0">
                <a:effectLst/>
                <a:latin typeface="Times New Roman" panose="02020603050405020304" pitchFamily="18" charset="0"/>
                <a:ea typeface="Calibri" panose="020F0502020204030204" pitchFamily="34" charset="0"/>
              </a:rPr>
              <a:t>  </a:t>
            </a:r>
            <a:r>
              <a:rPr lang="en-IN" sz="4800" dirty="0">
                <a:effectLst/>
                <a:latin typeface="Times New Roman" panose="02020603050405020304" pitchFamily="18" charset="0"/>
                <a:ea typeface="Calibri" panose="020F0502020204030204" pitchFamily="34" charset="0"/>
              </a:rPr>
              <a:t>:  </a:t>
            </a:r>
            <a:r>
              <a:rPr lang="en-IN" sz="5600" dirty="0">
                <a:effectLst/>
                <a:latin typeface="Times New Roman" panose="02020603050405020304" pitchFamily="18" charset="0"/>
                <a:ea typeface="Calibri" panose="020F0502020204030204" pitchFamily="34" charset="0"/>
              </a:rPr>
              <a:t>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r>
              <a:rPr lang="en-IN" sz="6400" dirty="0">
                <a:effectLst/>
                <a:latin typeface="Times New Roman" panose="02020603050405020304" pitchFamily="18" charset="0"/>
                <a:ea typeface="Calibri" panose="020F0502020204030204" pitchFamily="34" charset="0"/>
              </a:rPr>
              <a:t>.</a:t>
            </a:r>
          </a:p>
          <a:p>
            <a:pPr marL="514350" indent="-285750">
              <a:lnSpc>
                <a:spcPct val="107000"/>
              </a:lnSpc>
              <a:spcAft>
                <a:spcPts val="800"/>
              </a:spcAft>
              <a:buFont typeface="Wingdings" panose="05000000000000000000" pitchFamily="2" charset="2"/>
              <a:buChar char="q"/>
              <a:tabLst>
                <a:tab pos="3589020" algn="l"/>
              </a:tabLst>
            </a:pPr>
            <a:r>
              <a:rPr lang="en-IN" sz="5600" b="1" dirty="0">
                <a:effectLst/>
                <a:latin typeface="Times New Roman" panose="02020603050405020304" pitchFamily="18" charset="0"/>
                <a:ea typeface="Calibri" panose="020F0502020204030204" pitchFamily="34" charset="0"/>
              </a:rPr>
              <a:t>Introduction</a:t>
            </a:r>
            <a:r>
              <a:rPr lang="en-IN" sz="6400" b="1" dirty="0">
                <a:effectLst/>
                <a:latin typeface="Times New Roman" panose="02020603050405020304" pitchFamily="18" charset="0"/>
                <a:ea typeface="Calibri" panose="020F0502020204030204" pitchFamily="34" charset="0"/>
              </a:rPr>
              <a:t> </a:t>
            </a:r>
            <a:r>
              <a:rPr lang="en-IN" sz="4000" b="1" dirty="0">
                <a:effectLst/>
                <a:latin typeface="Times New Roman" panose="02020603050405020304" pitchFamily="18" charset="0"/>
                <a:ea typeface="Calibri" panose="020F0502020204030204" pitchFamily="34" charset="0"/>
              </a:rPr>
              <a:t> </a:t>
            </a:r>
            <a:r>
              <a:rPr lang="en-IN" sz="8000" b="1" dirty="0">
                <a:effectLst/>
                <a:latin typeface="Times New Roman" panose="02020603050405020304" pitchFamily="18" charset="0"/>
                <a:ea typeface="Calibri" panose="020F0502020204030204" pitchFamily="34" charset="0"/>
              </a:rPr>
              <a:t>:</a:t>
            </a:r>
            <a:endParaRPr lang="en-IN" sz="80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Times New Roman" panose="02020603050405020304" pitchFamily="18" charset="0"/>
              <a:buAutoNum type="arabicPeriod"/>
              <a:tabLst>
                <a:tab pos="3589020" algn="l"/>
              </a:tabLst>
            </a:pPr>
            <a:r>
              <a:rPr lang="en-IN" sz="5600" dirty="0">
                <a:effectLst/>
                <a:latin typeface="Times New Roman" panose="02020603050405020304" pitchFamily="18" charset="0"/>
                <a:ea typeface="Calibri" panose="020F0502020204030204" pitchFamily="34" charset="0"/>
              </a:rPr>
              <a:t>Memes are a form of </a:t>
            </a:r>
            <a:r>
              <a:rPr lang="en-IN" sz="5600" dirty="0" err="1" smtClean="0">
                <a:effectLst/>
                <a:latin typeface="Times New Roman" panose="02020603050405020304" pitchFamily="18" charset="0"/>
                <a:ea typeface="Calibri" panose="020F0502020204030204" pitchFamily="34" charset="0"/>
              </a:rPr>
              <a:t>humourist</a:t>
            </a:r>
            <a:r>
              <a:rPr lang="en-IN" sz="5600" dirty="0" smtClean="0">
                <a:effectLst/>
                <a:latin typeface="Times New Roman" panose="02020603050405020304" pitchFamily="18" charset="0"/>
                <a:ea typeface="Calibri" panose="020F0502020204030204" pitchFamily="34" charset="0"/>
              </a:rPr>
              <a:t> </a:t>
            </a:r>
            <a:r>
              <a:rPr lang="en-IN" sz="5600" dirty="0">
                <a:effectLst/>
                <a:latin typeface="Times New Roman" panose="02020603050405020304" pitchFamily="18" charset="0"/>
                <a:ea typeface="Calibri" panose="020F0502020204030204" pitchFamily="34" charset="0"/>
              </a:rPr>
              <a:t>content which is normally based on an image, and most of the time some sort of text such as a caption.</a:t>
            </a:r>
          </a:p>
          <a:p>
            <a:pPr marL="342900" lvl="0" indent="-342900" algn="just">
              <a:lnSpc>
                <a:spcPct val="107000"/>
              </a:lnSpc>
              <a:buFont typeface="Times New Roman" panose="02020603050405020304" pitchFamily="18" charset="0"/>
              <a:buAutoNum type="arabicPeriod"/>
              <a:tabLst>
                <a:tab pos="3589020" algn="l"/>
              </a:tabLst>
            </a:pPr>
            <a:r>
              <a:rPr lang="en-IN" sz="5600" dirty="0">
                <a:effectLst/>
                <a:latin typeface="Times New Roman" panose="02020603050405020304" pitchFamily="18" charset="0"/>
                <a:ea typeface="Calibri" panose="020F0502020204030204" pitchFamily="34" charset="0"/>
              </a:rPr>
              <a:t>This format has also been used to produce hate speech in the form of dark humour.</a:t>
            </a:r>
          </a:p>
          <a:p>
            <a:pPr marL="342900" lvl="0" indent="-342900" algn="just">
              <a:lnSpc>
                <a:spcPct val="107000"/>
              </a:lnSpc>
              <a:spcAft>
                <a:spcPts val="800"/>
              </a:spcAft>
              <a:buFont typeface="Times New Roman" panose="02020603050405020304" pitchFamily="18" charset="0"/>
              <a:buAutoNum type="arabicPeriod"/>
              <a:tabLst>
                <a:tab pos="3589020" algn="l"/>
              </a:tabLst>
            </a:pPr>
            <a:r>
              <a:rPr lang="en-IN" sz="5600" dirty="0">
                <a:effectLst/>
                <a:latin typeface="Times New Roman" panose="02020603050405020304" pitchFamily="18" charset="0"/>
                <a:ea typeface="Calibri" panose="020F0502020204030204" pitchFamily="34" charset="0"/>
              </a:rPr>
              <a:t>The multimodal (combined) analysis of image and text for hate speech has been a limitedly explored task, and can be used to tackle the hate memes problem.</a:t>
            </a:r>
            <a:endParaRPr lang="en-IN" sz="48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5600" dirty="0">
                <a:effectLst/>
                <a:latin typeface="Times New Roman" panose="02020603050405020304" pitchFamily="18" charset="0"/>
                <a:ea typeface="Calibri" panose="020F0502020204030204" pitchFamily="34" charset="0"/>
              </a:rPr>
              <a:t>Purpose : </a:t>
            </a:r>
          </a:p>
          <a:p>
            <a:pPr marL="457200" algn="just">
              <a:lnSpc>
                <a:spcPct val="107000"/>
              </a:lnSpc>
              <a:spcAft>
                <a:spcPts val="800"/>
              </a:spcAft>
              <a:tabLst>
                <a:tab pos="3589020" algn="l"/>
              </a:tabLst>
            </a:pPr>
            <a:r>
              <a:rPr lang="en-IN" sz="5600" dirty="0">
                <a:effectLst/>
                <a:latin typeface="Times New Roman" panose="02020603050405020304" pitchFamily="18" charset="0"/>
                <a:ea typeface="Calibri" panose="020F0502020204030204" pitchFamily="34" charset="0"/>
              </a:rPr>
              <a:t>To create a tool to automatically predict hate speech on memes,  using both image and text modalities.</a:t>
            </a:r>
          </a:p>
          <a:p>
            <a:pPr indent="0" algn="just">
              <a:lnSpc>
                <a:spcPct val="107000"/>
              </a:lnSpc>
              <a:spcAft>
                <a:spcPts val="800"/>
              </a:spcAft>
              <a:buNone/>
              <a:tabLst>
                <a:tab pos="3589020" algn="l"/>
              </a:tabLst>
            </a:pPr>
            <a:endParaRPr lang="en-IN" sz="5600" b="1"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Times New Roman" panose="02020603050405020304" pitchFamily="18" charset="0"/>
                <a:ea typeface="Calibri" panose="020F0502020204030204" pitchFamily="34" charset="0"/>
              </a:rPr>
              <a:t>Specifications : </a:t>
            </a:r>
            <a:endParaRPr lang="en-IN" sz="56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mj-lt"/>
              <a:buAutoNum type="arabicPeriod"/>
              <a:tabLst>
                <a:tab pos="3589020" algn="l"/>
              </a:tabLst>
            </a:pPr>
            <a:r>
              <a:rPr lang="en-IN" sz="5600" dirty="0" err="1">
                <a:effectLst/>
                <a:latin typeface="Times New Roman" panose="02020603050405020304" pitchFamily="18" charset="0"/>
                <a:ea typeface="Calibri" panose="020F0502020204030204" pitchFamily="34" charset="0"/>
              </a:rPr>
              <a:t>Pytorch</a:t>
            </a:r>
            <a:r>
              <a:rPr lang="en-IN" sz="5600" dirty="0">
                <a:effectLst/>
                <a:latin typeface="Times New Roman" panose="02020603050405020304" pitchFamily="18" charset="0"/>
                <a:ea typeface="Calibri" panose="020F0502020204030204" pitchFamily="34" charset="0"/>
              </a:rPr>
              <a:t> API as the basic deep learning framework for development</a:t>
            </a:r>
          </a:p>
          <a:p>
            <a:pPr marL="342900" lvl="0" indent="-342900" algn="just">
              <a:lnSpc>
                <a:spcPct val="107000"/>
              </a:lnSpc>
              <a:spcAft>
                <a:spcPts val="800"/>
              </a:spcAft>
              <a:buFont typeface="+mj-lt"/>
              <a:buAutoNum type="arabicPeriod"/>
              <a:tabLst>
                <a:tab pos="3589020" algn="l"/>
              </a:tabLst>
            </a:pPr>
            <a:r>
              <a:rPr lang="en-IN" sz="5600" dirty="0">
                <a:effectLst/>
                <a:latin typeface="Times New Roman" panose="02020603050405020304" pitchFamily="18" charset="0"/>
                <a:ea typeface="Calibri" panose="020F0502020204030204" pitchFamily="34" charset="0"/>
              </a:rPr>
              <a:t>Python language.</a:t>
            </a:r>
          </a:p>
          <a:p>
            <a:pPr marL="0" indent="0">
              <a:buNone/>
            </a:pP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3371" y="999393"/>
            <a:ext cx="11256352" cy="6190762"/>
          </a:xfrm>
        </p:spPr>
        <p:txBody>
          <a:bodyPr>
            <a:normAutofit fontScale="775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Methods : </a:t>
            </a:r>
            <a:r>
              <a:rPr lang="en-IN" sz="1900" dirty="0">
                <a:effectLst/>
                <a:latin typeface="Times New Roman" panose="02020603050405020304" pitchFamily="18" charset="0"/>
                <a:ea typeface="Calibri" panose="020F0502020204030204" pitchFamily="34" charset="0"/>
              </a:rPr>
              <a:t> </a:t>
            </a:r>
          </a:p>
          <a:p>
            <a:pPr marL="342900" lvl="0"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Pretrained embedding for text and images and train a classifier with these embeddings </a:t>
            </a:r>
          </a:p>
          <a:p>
            <a:pPr marL="342900" lvl="0" indent="-342900" algn="just">
              <a:lnSpc>
                <a:spcPct val="107000"/>
              </a:lnSpc>
              <a:spcAft>
                <a:spcPts val="800"/>
              </a:spcAft>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Implementations of BERT and VGG-16 features.</a:t>
            </a:r>
          </a:p>
          <a:p>
            <a:pPr marL="0" indent="0" algn="just">
              <a:lnSpc>
                <a:spcPct val="107000"/>
              </a:lnSpc>
              <a:spcAft>
                <a:spcPts val="800"/>
              </a:spcAft>
              <a:buNone/>
              <a:tabLst>
                <a:tab pos="3589020" algn="l"/>
              </a:tabLst>
            </a:pPr>
            <a:endParaRPr lang="en-IN" sz="19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Hate speech detection</a:t>
            </a:r>
            <a:r>
              <a:rPr lang="en-IN" sz="1900" dirty="0">
                <a:effectLst/>
                <a:latin typeface="Times New Roman" panose="02020603050405020304" pitchFamily="18" charset="0"/>
                <a:ea typeface="Calibri" panose="020F0502020204030204" pitchFamily="34" charset="0"/>
              </a:rPr>
              <a:t> : </a:t>
            </a: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Dataset : </a:t>
            </a:r>
          </a:p>
          <a:p>
            <a:pPr marL="800100" lvl="1"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Memes from Google images.(Hate memes.)</a:t>
            </a:r>
          </a:p>
          <a:p>
            <a:pPr lvl="3"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racist meme, jew meme, muslim meme</a:t>
            </a:r>
            <a:r>
              <a:rPr lang="en-IN" sz="21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r>
              <a:rPr lang="en-IN" sz="1900" dirty="0">
                <a:effectLst/>
                <a:latin typeface="Times New Roman" panose="02020603050405020304" pitchFamily="18" charset="0"/>
                <a:ea typeface="Calibri" panose="020F0502020204030204" pitchFamily="34" charset="0"/>
              </a:rPr>
              <a:t>2. Memes from Reddit Memes dataset(Non-Hateful Memes</a:t>
            </a:r>
            <a:r>
              <a:rPr lang="en-IN" sz="16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endParaRPr lang="en-IN" sz="1500" dirty="0">
              <a:effectLst/>
              <a:latin typeface="Times New Roman" panose="02020603050405020304" pitchFamily="18" charset="0"/>
              <a:ea typeface="Calibri" panose="020F0502020204030204" pitchFamily="3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Architecture : </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Using OCR – Extract the text of the image(pytesseract)</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Text Embeddings – BERT (bert-base-multilingual-cased.)</a:t>
            </a:r>
          </a:p>
          <a:p>
            <a:pPr marL="1143000" lvl="2" indent="-228600">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Image Embeddings – VGG-16 (Pre-trained on ImageNet) </a:t>
            </a:r>
          </a:p>
          <a:p>
            <a:pPr lvl="2">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Fusion and the classifier  - </a:t>
            </a:r>
          </a:p>
          <a:p>
            <a:pPr marL="914400" lvl="2" indent="0">
              <a:lnSpc>
                <a:spcPct val="107000"/>
              </a:lnSpc>
              <a:buNone/>
              <a:tabLst>
                <a:tab pos="3589020" algn="l"/>
              </a:tabLst>
            </a:pPr>
            <a:endParaRPr lang="en-IN" sz="19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tabLst>
                <a:tab pos="3589020" algn="l"/>
              </a:tabLst>
            </a:pPr>
            <a:endParaRPr lang="en-IN" sz="8000" dirty="0">
              <a:effectLst/>
              <a:latin typeface="Times New Roman" panose="02020603050405020304" pitchFamily="18" charset="0"/>
              <a:ea typeface="Calibri" panose="020F0502020204030204" pitchFamily="34" charset="0"/>
            </a:endParaRP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 </a:t>
            </a:r>
            <a:endParaRPr lang="en-IN"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77169" y="2585629"/>
            <a:ext cx="6403370" cy="22364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8031"/>
            <a:ext cx="10515600" cy="6276975"/>
          </a:xfrm>
        </p:spPr>
        <p:txBody>
          <a:bodyPr>
            <a:normAutofit/>
          </a:bodyPr>
          <a:lstStyle/>
          <a:p>
            <a:pPr marL="0" indent="0" algn="just">
              <a:lnSpc>
                <a:spcPct val="107000"/>
              </a:lnSpc>
              <a:spcAft>
                <a:spcPts val="800"/>
              </a:spcAft>
              <a:buNone/>
              <a:tabLst>
                <a:tab pos="3589020" algn="l"/>
              </a:tabLst>
            </a:pPr>
            <a:endParaRPr lang="en-IN" sz="14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2000" b="1"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Experiments </a:t>
            </a:r>
            <a:r>
              <a:rPr lang="en-IN" sz="1800" dirty="0">
                <a:effectLst/>
                <a:latin typeface="Times New Roman" panose="02020603050405020304" pitchFamily="18" charset="0"/>
                <a:ea typeface="Calibri" panose="020F0502020204030204" pitchFamily="34" charset="0"/>
              </a:rPr>
              <a:t>: </a:t>
            </a:r>
          </a:p>
          <a:p>
            <a:pPr marL="800100" lvl="1" indent="-342900" algn="just">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Text descriptors : VGG-16 and BERT</a:t>
            </a:r>
          </a:p>
          <a:p>
            <a:pPr marL="800100" lvl="1" indent="-342900" algn="just">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Classifier : A Multi-Layer Perceptron (MLP) with two Hidden Layers, Hidden size = 100</a:t>
            </a:r>
          </a:p>
          <a:p>
            <a:pPr marL="800100" lvl="1" indent="-342900" algn="just">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Optimizer: SGD with momentum, learning rate = 0.01, momentum = 0.9, Batch size = 30.</a:t>
            </a:r>
          </a:p>
          <a:p>
            <a:pPr marL="800100" lvl="1" indent="-342900" algn="just">
              <a:lnSpc>
                <a:spcPct val="107000"/>
              </a:lnSpc>
              <a:spcAft>
                <a:spcPts val="800"/>
              </a:spcAft>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Result : Large loss functions.</a:t>
            </a:r>
            <a:endParaRPr lang="en-IN" sz="1800" dirty="0">
              <a:effectLst/>
              <a:latin typeface="Times New Roman" panose="02020603050405020304" pitchFamily="18" charset="0"/>
              <a:ea typeface="Calibri" panose="020F0502020204030204" pitchFamily="34" charset="0"/>
            </a:endParaRP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Optimizer : Adam with β1 = 0.9 and β2 = 0.999.</a:t>
            </a:r>
          </a:p>
          <a:p>
            <a:pPr lvl="3" algn="just">
              <a:lnSpc>
                <a:spcPct val="107000"/>
              </a:lnSpc>
              <a:spcAft>
                <a:spcPts val="800"/>
              </a:spcAft>
              <a:buFont typeface="+mj-lt"/>
              <a:buAutoNum type="romanLcPeriod"/>
              <a:tabLst>
                <a:tab pos="3589020" algn="l"/>
              </a:tabLst>
            </a:pPr>
            <a:r>
              <a:rPr lang="en-IN" dirty="0">
                <a:effectLst/>
                <a:latin typeface="Times New Roman" panose="02020603050405020304" pitchFamily="18" charset="0"/>
                <a:ea typeface="Calibri" panose="020F0502020204030204" pitchFamily="34" charset="0"/>
              </a:rPr>
              <a:t>Improved accuracy (84%)</a:t>
            </a: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Possible Other Descriptor : XLNET model which has been proved to outperform BERT.</a:t>
            </a:r>
          </a:p>
          <a:p>
            <a:pPr marL="0" indent="0" algn="just">
              <a:lnSpc>
                <a:spcPct val="107000"/>
              </a:lnSpc>
              <a:spcAft>
                <a:spcPts val="800"/>
              </a:spcAft>
              <a:buNone/>
              <a:tabLst>
                <a:tab pos="3589020" algn="l"/>
              </a:tabLst>
            </a:pPr>
            <a:endParaRPr lang="en-IN"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Conclusion </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rPr>
              <a:t>The quality of the annotations </a:t>
            </a:r>
            <a:r>
              <a:rPr lang="en-IN" sz="1600" dirty="0">
                <a:latin typeface="Times New Roman" panose="02020603050405020304" pitchFamily="18" charset="0"/>
                <a:ea typeface="Calibri" panose="020F0502020204030204" pitchFamily="34" charset="0"/>
              </a:rPr>
              <a:t>was </a:t>
            </a:r>
            <a:r>
              <a:rPr lang="en-IN" sz="1600" dirty="0">
                <a:effectLst/>
                <a:latin typeface="Times New Roman" panose="02020603050405020304" pitchFamily="18" charset="0"/>
                <a:ea typeface="Calibri" panose="020F0502020204030204" pitchFamily="34" charset="0"/>
              </a:rPr>
              <a:t>very bad, and this has probably been one of the main limitation of the project and reasons to get much worse training and evaluation of the model.</a:t>
            </a: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708" y="684578"/>
            <a:ext cx="10963030" cy="6173422"/>
          </a:xfrm>
        </p:spPr>
        <p:txBody>
          <a:bodyPr/>
          <a:lstStyle/>
          <a:p>
            <a:pPr marL="0" indent="0">
              <a:lnSpc>
                <a:spcPct val="107000"/>
              </a:lnSpc>
              <a:spcAft>
                <a:spcPts val="800"/>
              </a:spcAft>
              <a:buNone/>
              <a:tabLst>
                <a:tab pos="3589020" algn="l"/>
              </a:tabLst>
            </a:pPr>
            <a:r>
              <a:rPr lang="en-IN" sz="1600" b="1" dirty="0">
                <a:effectLst/>
                <a:latin typeface="Times New Roman" panose="02020603050405020304" pitchFamily="18" charset="0"/>
                <a:ea typeface="Calibri" panose="020F0502020204030204" pitchFamily="34" charset="0"/>
              </a:rPr>
              <a:t>Reference  Paper 2 : </a:t>
            </a:r>
            <a:r>
              <a:rPr lang="en-IN" sz="1600" dirty="0">
                <a:effectLst/>
                <a:latin typeface="Times New Roman" panose="02020603050405020304" pitchFamily="18" charset="0"/>
                <a:ea typeface="Calibri" panose="020F0502020204030204" pitchFamily="34" charset="0"/>
              </a:rPr>
              <a:t>“VISUALBERT: A SIMPLE AND PERFORMANT BASELINE FOR VISION AND LANGUAGE”</a:t>
            </a: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Authors: </a:t>
            </a:r>
            <a:r>
              <a:rPr lang="en-IN" sz="1600" dirty="0" err="1">
                <a:effectLst/>
                <a:latin typeface="Times New Roman" panose="02020603050405020304" pitchFamily="18" charset="0"/>
                <a:ea typeface="Calibri" panose="020F0502020204030204" pitchFamily="34" charset="0"/>
              </a:rPr>
              <a:t>Liunian</a:t>
            </a:r>
            <a:r>
              <a:rPr lang="en-IN" sz="1600" dirty="0">
                <a:effectLst/>
                <a:latin typeface="Times New Roman" panose="02020603050405020304" pitchFamily="18" charset="0"/>
                <a:ea typeface="Calibri" panose="020F0502020204030204" pitchFamily="34" charset="0"/>
              </a:rPr>
              <a:t> Harold Li, Mark </a:t>
            </a:r>
            <a:r>
              <a:rPr lang="en-IN" sz="1600" dirty="0" err="1">
                <a:effectLst/>
                <a:latin typeface="Times New Roman" panose="02020603050405020304" pitchFamily="18" charset="0"/>
                <a:ea typeface="Calibri" panose="020F0502020204030204" pitchFamily="34" charset="0"/>
              </a:rPr>
              <a:t>Yatskar</a:t>
            </a:r>
            <a:r>
              <a:rPr lang="en-IN" sz="1600" dirty="0">
                <a:effectLst/>
                <a:latin typeface="Times New Roman" panose="02020603050405020304" pitchFamily="18" charset="0"/>
                <a:ea typeface="Calibri" panose="020F0502020204030204" pitchFamily="34" charset="0"/>
              </a:rPr>
              <a:t>, Da Yin , Cho-</a:t>
            </a:r>
            <a:r>
              <a:rPr lang="en-IN" sz="1600" dirty="0" err="1">
                <a:effectLst/>
                <a:latin typeface="Times New Roman" panose="02020603050405020304" pitchFamily="18" charset="0"/>
                <a:ea typeface="Calibri" panose="020F0502020204030204" pitchFamily="34" charset="0"/>
              </a:rPr>
              <a:t>Jui</a:t>
            </a:r>
            <a:r>
              <a:rPr lang="en-IN" sz="1600" dirty="0">
                <a:effectLst/>
                <a:latin typeface="Times New Roman" panose="02020603050405020304" pitchFamily="18" charset="0"/>
                <a:ea typeface="Calibri" panose="020F0502020204030204" pitchFamily="34" charset="0"/>
              </a:rPr>
              <a:t> Hsieh &amp;   Kai-Wei Chang</a:t>
            </a:r>
          </a:p>
          <a:p>
            <a:pPr>
              <a:lnSpc>
                <a:spcPct val="107000"/>
              </a:lnSpc>
              <a:spcAft>
                <a:spcPts val="800"/>
              </a:spcAft>
              <a:buFont typeface="Wingdings" panose="05000000000000000000" pitchFamily="2" charset="2"/>
              <a:buChar char="q"/>
              <a:tabLst>
                <a:tab pos="3589020" algn="l"/>
              </a:tabLst>
            </a:pPr>
            <a:r>
              <a:rPr lang="en-IN" sz="1600" b="1" dirty="0">
                <a:effectLst/>
                <a:latin typeface="Times New Roman" panose="02020603050405020304" pitchFamily="18" charset="0"/>
                <a:ea typeface="Calibri" panose="020F0502020204030204" pitchFamily="34" charset="0"/>
              </a:rPr>
              <a:t>Work Summary</a:t>
            </a:r>
            <a:r>
              <a:rPr lang="en-IN" sz="16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They propose VisualBERT, a simple and flexible framework for modeling a broad range of vision-and-language tasks.</a:t>
            </a:r>
          </a:p>
          <a:p>
            <a:pPr lvl="1">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Further they propose two visually-grounded language model objectives for pre-training VisualBERT on image caption data.</a:t>
            </a:r>
          </a:p>
          <a:p>
            <a:pPr>
              <a:buFont typeface="Wingdings" panose="05000000000000000000" pitchFamily="2" charset="2"/>
              <a:buChar char="q"/>
            </a:pPr>
            <a:r>
              <a:rPr lang="en-IN" sz="1600" b="1" dirty="0">
                <a:effectLst/>
                <a:latin typeface="Times New Roman" panose="02020603050405020304" pitchFamily="18" charset="0"/>
                <a:ea typeface="Calibri" panose="020F0502020204030204" pitchFamily="34" charset="0"/>
              </a:rPr>
              <a:t>Introduction : </a:t>
            </a:r>
          </a:p>
          <a:p>
            <a:r>
              <a:rPr lang="en-IN" sz="1600" dirty="0">
                <a:effectLst/>
                <a:latin typeface="Times New Roman" panose="02020603050405020304" pitchFamily="18" charset="0"/>
                <a:ea typeface="Calibri" panose="020F0502020204030204" pitchFamily="34" charset="0"/>
              </a:rPr>
              <a:t>VisualBERT - Integration of  “BERT” a recent Transformer-based model for natural language processing, and pretrained object proposals systems such as “Faster-RCNN”. </a:t>
            </a:r>
          </a:p>
          <a:p>
            <a:r>
              <a:rPr lang="en-IN" sz="1600" dirty="0">
                <a:effectLst/>
                <a:latin typeface="Times New Roman" panose="02020603050405020304" pitchFamily="18" charset="0"/>
                <a:ea typeface="Calibri" panose="020F0502020204030204" pitchFamily="34" charset="0"/>
              </a:rPr>
              <a:t>The text and image inputs are “jointly processed” by multiple Transformer layers in VisualBERT.</a:t>
            </a:r>
          </a:p>
          <a:p>
            <a:pPr marL="1143000" lvl="2" indent="-228600">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Pre-training VisualBERT on image caption data(COCO)-  Part of the text is masked and the model learns to predict the masked words based on the remaining text and visual context; </a:t>
            </a:r>
          </a:p>
          <a:p>
            <a:pPr marL="1143000" lvl="2" indent="-228600">
              <a:lnSpc>
                <a:spcPct val="107000"/>
              </a:lnSpc>
              <a:spcAft>
                <a:spcPts val="800"/>
              </a:spcAft>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 The model is trained to determine whether the provided text matches the image. </a:t>
            </a:r>
          </a:p>
          <a:p>
            <a:endParaRPr lang="en-IN" sz="1600" dirty="0">
              <a:effectLst/>
              <a:latin typeface="Times New Roman" panose="02020603050405020304" pitchFamily="18" charset="0"/>
              <a:ea typeface="Calibri" panose="020F0502020204030204" pitchFamily="34" charset="0"/>
            </a:endParaRPr>
          </a:p>
          <a:p>
            <a:pPr marL="0" indent="0">
              <a:buNone/>
            </a:pP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1780</Words>
  <Application>WPS Presentation</Application>
  <PresentationFormat>Custom</PresentationFormat>
  <Paragraphs>198</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Literature Survey</vt:lpstr>
      <vt:lpstr>Just a joke? A Social impact of Internet memes</vt:lpstr>
      <vt:lpstr>Hateful Memes:   </vt:lpstr>
      <vt:lpstr>Slide 4</vt:lpstr>
      <vt:lpstr>Slide 5</vt:lpstr>
      <vt:lpstr>Works done : </vt:lpstr>
      <vt:lpstr>Slide 7</vt:lpstr>
      <vt:lpstr>Slide 8</vt:lpstr>
      <vt:lpstr>Slide 9</vt:lpstr>
      <vt:lpstr>Slide 10</vt:lpstr>
      <vt:lpstr>Slide 11</vt:lpstr>
      <vt:lpstr>Slide 12</vt:lpstr>
      <vt:lpstr>Reference  paper 3:  Multimodal Meme Dataset (MultiOFF) for Identifying Offensive Content in       Image and Text    https://www.aclweb.org/anthology/2020.trac-1.6.pdf</vt:lpstr>
      <vt:lpstr> Multimodal Approach:</vt:lpstr>
      <vt:lpstr>continueed..</vt:lpstr>
      <vt:lpstr>Hateful Memes Challenge 2020, SEP 22     Yuval Nirkin   Assaf Rabinowitz   Yoni Solel</vt:lpstr>
      <vt:lpstr>Model Description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USER</cp:lastModifiedBy>
  <cp:revision>42</cp:revision>
  <dcterms:created xsi:type="dcterms:W3CDTF">2020-10-24T06:44:00Z</dcterms:created>
  <dcterms:modified xsi:type="dcterms:W3CDTF">2020-10-24T13:43:17Z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