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9"/>
  </p:handoutMasterIdLst>
  <p:sldIdLst>
    <p:sldId id="256" r:id="rId3"/>
    <p:sldId id="257" r:id="rId4"/>
    <p:sldId id="258" r:id="rId5"/>
    <p:sldId id="259" r:id="rId6"/>
    <p:sldId id="260" r:id="rId8"/>
    <p:sldId id="261" r:id="rId9"/>
    <p:sldId id="265" r:id="rId10"/>
    <p:sldId id="266" r:id="rId11"/>
    <p:sldId id="267" r:id="rId12"/>
    <p:sldId id="268"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23D91-7B86-4AE2-ACED-11F6209AA336}"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54FC27-FC2A-4A8D-9943-002653B84E76}" type="slidenum">
              <a:rPr lang="en-IN" smtClean="0"/>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21B3E-31D6-42D2-A593-5F3207623B2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24777-B8F0-4CC9-8106-D472180B798D}" type="slidenum">
              <a:rPr lang="en-IN" smtClean="0"/>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124777-B8F0-4CC9-8106-D472180B798D}"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39124777-B8F0-4CC9-8106-D472180B798D}"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Slide Image Placeholder 1"/>
          <p:cNvSpPr>
            <a:spLocks noGrp="1" noRot="1"/>
          </p:cNvSpPr>
          <p:nvPr>
            <p:ph type="sldImg"/>
          </p:nvPr>
        </p:nvSpPr>
        <p:spPr/>
      </p:sp>
      <p:sp>
        <p:nvSpPr>
          <p:cNvPr id="11266" name="Text Placeholder 2"/>
          <p:cNvSpPr>
            <a:spLocks noGrp="1"/>
          </p:cNvSpPr>
          <p:nvPr>
            <p:ph type="body"/>
          </p:nvPr>
        </p:nvSpPr>
        <p:spPr/>
        <p:txBody>
          <a:bodyPr lIns="91440" tIns="45720" rIns="91440" bIns="45720" anchor="t"/>
          <a:p>
            <a:pPr lvl="0"/>
            <a:endParaRPr lang="en-US" altLang="zh-CN"/>
          </a:p>
        </p:txBody>
      </p:sp>
      <p:sp>
        <p:nvSpPr>
          <p:cNvPr id="11267" name="Footer Placeholder 3"/>
          <p:cNvSpPr>
            <a:spLocks noGrp="1"/>
          </p:cNvSpPr>
          <p:nvPr>
            <p:ph type="ftr" sz="quarter"/>
          </p:nvPr>
        </p:nvSpPr>
        <p:spPr>
          <a:xfrm>
            <a:off x="0" y="8685213"/>
            <a:ext cx="2971800" cy="458787"/>
          </a:xfrm>
          <a:prstGeom prst="rect">
            <a:avLst/>
          </a:prstGeom>
          <a:noFill/>
          <a:ln w="9525">
            <a:noFill/>
          </a:ln>
        </p:spPr>
        <p:txBody>
          <a:bodyPr vert="horz" lIns="91440" tIns="45720" rIns="91440" bIns="45720" anchor="b"/>
          <a:p>
            <a:pPr lvl="0"/>
            <a:r>
              <a:rPr lang="en-US" altLang="zh-CN" sz="1200"/>
              <a:t>Varun Bohara</a:t>
            </a:r>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Image Placeholder 1"/>
          <p:cNvSpPr>
            <a:spLocks noGrp="1" noRot="1"/>
          </p:cNvSpPr>
          <p:nvPr>
            <p:ph type="sldImg"/>
          </p:nvPr>
        </p:nvSpPr>
        <p:spPr/>
      </p:sp>
      <p:sp>
        <p:nvSpPr>
          <p:cNvPr id="13314" name="Text Placeholder 2"/>
          <p:cNvSpPr>
            <a:spLocks noGrp="1"/>
          </p:cNvSpPr>
          <p:nvPr>
            <p:ph type="body"/>
          </p:nvPr>
        </p:nvSpPr>
        <p:spPr/>
        <p:txBody>
          <a:bodyPr lIns="91440" tIns="45720" rIns="91440" bIns="45720" anchor="t"/>
          <a:p>
            <a:pPr lvl="0"/>
            <a:endParaRPr lang="en-US" altLang="zh-CN"/>
          </a:p>
        </p:txBody>
      </p:sp>
      <p:sp>
        <p:nvSpPr>
          <p:cNvPr id="13315" name="Footer Placeholder 3"/>
          <p:cNvSpPr>
            <a:spLocks noGrp="1"/>
          </p:cNvSpPr>
          <p:nvPr>
            <p:ph type="ftr" sz="quarter"/>
          </p:nvPr>
        </p:nvSpPr>
        <p:spPr>
          <a:xfrm>
            <a:off x="0" y="8685213"/>
            <a:ext cx="2971800" cy="458787"/>
          </a:xfrm>
          <a:prstGeom prst="rect">
            <a:avLst/>
          </a:prstGeom>
          <a:noFill/>
          <a:ln w="9525">
            <a:noFill/>
          </a:ln>
        </p:spPr>
        <p:txBody>
          <a:bodyPr vert="horz" lIns="91440" tIns="45720" rIns="91440" bIns="45720" anchor="b"/>
          <a:p>
            <a:pPr lvl="0"/>
            <a:r>
              <a:rPr lang="en-US" altLang="zh-CN" sz="1200"/>
              <a:t>Varun Bohara</a:t>
            </a:r>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897EF2-AEAD-4CD5-9CC2-50E14DC81F92}"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67C5BD0-D0F2-4037-9F5A-26C3CC7ABC2C}"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784F30F-6C6F-4C3B-93D0-C07060B928DD}"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D75FE80-55C0-450B-B2D3-D4978AAC8216}"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BDF0052-A594-4C91-9EE2-32993C80D7B0}"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DE742E8-3F84-420C-8BDC-51327945DFF8}"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41FEC9F-6C6E-499A-8A1D-DD5204AE659D}"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B85FE0-7F70-4227-9383-D79D9CC9B8A6}"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2ADDD-7AB3-4D2E-8A5D-D09F28B3BBAC}"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946DA-1D84-4D90-ABF4-873BC1641129}"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3DD3FA-DE5D-41C6-BF74-15AF0A41901A}"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BFFCA-D871-48FC-B125-9B7E672F2620}"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0A25B-082D-42BE-9910-66472924083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75290"/>
            <a:ext cx="9144000" cy="1187971"/>
          </a:xfrm>
        </p:spPr>
        <p:txBody>
          <a:bodyPr/>
          <a:lstStyle/>
          <a:p>
            <a:r>
              <a:rPr lang="en-US" sz="2800" b="1" dirty="0"/>
              <a:t>Exploring Hate Speech Detection in Multimodal Publications</a:t>
            </a:r>
            <a:r>
              <a:rPr lang="en-US" sz="2800" dirty="0"/>
              <a:t> </a:t>
            </a:r>
            <a:endParaRPr lang="en-US" sz="2800" dirty="0"/>
          </a:p>
          <a:p>
            <a:r>
              <a:rPr lang="en-IN" sz="2000" i="1" dirty="0"/>
              <a:t>       Raul Gomez , Jaume Gibert , Lluis Gomez , Dimosthenis Karatzas, WACV 2020</a:t>
            </a:r>
            <a:endParaRPr lang="en-IN" sz="2000" i="1" dirty="0"/>
          </a:p>
        </p:txBody>
      </p:sp>
      <p:sp>
        <p:nvSpPr>
          <p:cNvPr id="4" name="TextBox 3"/>
          <p:cNvSpPr txBox="1"/>
          <p:nvPr/>
        </p:nvSpPr>
        <p:spPr>
          <a:xfrm>
            <a:off x="1043148" y="2491977"/>
            <a:ext cx="10828421"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a:t>Target </a:t>
            </a:r>
            <a:r>
              <a:rPr lang="en-IN" dirty="0"/>
              <a:t>: Problem of Hate Speech detection in multimodal publications</a:t>
            </a:r>
            <a:endParaRPr lang="en-IN" dirty="0"/>
          </a:p>
          <a:p>
            <a:endParaRPr lang="en-IN" dirty="0"/>
          </a:p>
          <a:p>
            <a:pPr marL="285750" indent="-285750">
              <a:buFont typeface="Arial" panose="020B0604020202020204" pitchFamily="34" charset="0"/>
              <a:buChar char="•"/>
            </a:pPr>
            <a:r>
              <a:rPr lang="en-US" dirty="0"/>
              <a:t>Even though images are useful for the hate speech detection task, current multimodal models cannot outperform models analyzing only text</a:t>
            </a:r>
            <a:r>
              <a:rPr lang="en-IN" dirty="0"/>
              <a:t> and discuss </a:t>
            </a:r>
            <a:r>
              <a:rPr lang="en-IN" b="1" dirty="0"/>
              <a:t>Why.</a:t>
            </a:r>
            <a:endParaRPr lang="en-IN" b="1" dirty="0"/>
          </a:p>
          <a:p>
            <a:endParaRPr lang="en-IN" dirty="0"/>
          </a:p>
          <a:p>
            <a:pPr marL="285750" indent="-285750">
              <a:buFont typeface="Arial" panose="020B0604020202020204" pitchFamily="34" charset="0"/>
              <a:buChar char="•"/>
            </a:pPr>
            <a:r>
              <a:rPr lang="en-IN" dirty="0"/>
              <a:t>MMHS150K –</a:t>
            </a:r>
            <a:endParaRPr lang="en-IN" dirty="0"/>
          </a:p>
          <a:p>
            <a:pPr marL="742950" lvl="1" indent="-285750">
              <a:buFont typeface="Arial" panose="020B0604020202020204" pitchFamily="34" charset="0"/>
              <a:buChar char="•"/>
            </a:pPr>
            <a:r>
              <a:rPr lang="en-IN" dirty="0"/>
              <a:t>Gathered   : Twitter API</a:t>
            </a:r>
            <a:endParaRPr lang="en-IN" dirty="0"/>
          </a:p>
          <a:p>
            <a:pPr marL="742950" lvl="1" indent="-285750">
              <a:buFont typeface="Arial" panose="020B0604020202020204" pitchFamily="34" charset="0"/>
              <a:buChar char="•"/>
            </a:pPr>
            <a:r>
              <a:rPr lang="en-IN" dirty="0"/>
              <a:t>Annotated : Amazon Mechanical Turk.</a:t>
            </a:r>
            <a:endParaRPr lang="en-IN" dirty="0"/>
          </a:p>
          <a:p>
            <a:pPr lvl="1"/>
            <a:endParaRPr lang="en-IN" dirty="0"/>
          </a:p>
        </p:txBody>
      </p:sp>
      <p:sp>
        <p:nvSpPr>
          <p:cNvPr id="5" name="Slide Number Placeholder 4"/>
          <p:cNvSpPr>
            <a:spLocks noGrp="1"/>
          </p:cNvSpPr>
          <p:nvPr>
            <p:ph type="sldNum" sz="quarter" idx="12"/>
          </p:nvPr>
        </p:nvSpPr>
        <p:spPr/>
        <p:txBody>
          <a:bodyPr/>
          <a:lstStyle/>
          <a:p>
            <a:fld id="{7870A25B-082D-42BE-9910-664729240837}" type="slidenum">
              <a:rPr lang="en-IN" sz="1600" smtClean="0"/>
            </a:fld>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a:latin typeface="Agency FB" panose="020B0503020202020204" charset="0"/>
                <a:cs typeface="Agency FB" panose="020B0503020202020204" charset="0"/>
                <a:sym typeface="+mn-ea"/>
              </a:rPr>
            </a:br>
            <a:r>
              <a:rPr lang="en-US" b="1">
                <a:latin typeface="Agency FB" panose="020B0503020202020204" charset="0"/>
                <a:cs typeface="Agency FB" panose="020B0503020202020204" charset="0"/>
                <a:sym typeface="+mn-ea"/>
              </a:rPr>
              <a:t>Multimodal Approach</a:t>
            </a:r>
            <a:br>
              <a:rPr 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p>
            <a:r>
              <a:rPr lang="en-IN" altLang="en-US" sz="2800">
                <a:sym typeface="+mn-ea"/>
              </a:rPr>
              <a:t>Early fusion :</a:t>
            </a:r>
            <a:endParaRPr lang="en-IN" altLang="en-US" sz="2800"/>
          </a:p>
          <a:p>
            <a:pPr lvl="1"/>
            <a:r>
              <a:rPr lang="en-IN" altLang="en-US" sz="2000">
                <a:sym typeface="+mn-ea"/>
              </a:rPr>
              <a:t>outputs of unimodal features extracted fro different data streams are integrated into single large vector </a:t>
            </a:r>
            <a:endParaRPr lang="en-IN" altLang="en-US" sz="2000"/>
          </a:p>
          <a:p>
            <a:endParaRPr lang="en-IN" altLang="en-US" sz="2000"/>
          </a:p>
        </p:txBody>
      </p:sp>
      <p:sp>
        <p:nvSpPr>
          <p:cNvPr id="5" name="Slide Number Placeholder 4"/>
          <p:cNvSpPr>
            <a:spLocks noGrp="1"/>
          </p:cNvSpPr>
          <p:nvPr>
            <p:ph type="sldNum" sz="quarter" idx="12"/>
          </p:nvPr>
        </p:nvSpPr>
        <p:spPr/>
        <p:txBody>
          <a:bodyPr/>
          <a:p>
            <a:fld id="{7870A25B-082D-42BE-9910-664729240837}" type="slidenum">
              <a:rPr lang="en-IN" smtClean="0"/>
            </a:fld>
            <a:endParaRPr lang="en-IN"/>
          </a:p>
        </p:txBody>
      </p:sp>
      <p:pic>
        <p:nvPicPr>
          <p:cNvPr id="6" name="Content Placeholder 4" descr="Screenshot (54)"/>
          <p:cNvPicPr>
            <a:picLocks noChangeAspect="1"/>
          </p:cNvPicPr>
          <p:nvPr>
            <p:ph sz="half" idx="2"/>
          </p:nvPr>
        </p:nvPicPr>
        <p:blipFill>
          <a:blip r:embed="rId1"/>
          <a:stretch>
            <a:fillRect/>
          </a:stretch>
        </p:blipFill>
        <p:spPr>
          <a:xfrm>
            <a:off x="6172200" y="2509520"/>
            <a:ext cx="5181600" cy="2982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anchor="ctr">
            <a:normAutofit fontScale="90000"/>
          </a:bodyPr>
          <a:p>
            <a:pPr algn="ctr"/>
            <a:r>
              <a:rPr lang="en-US" altLang="zh-CN" sz="3600">
                <a:latin typeface="Cambria" panose="02040503050406030204" charset="0"/>
              </a:rPr>
              <a:t>Analysis of Implemented Approach</a:t>
            </a:r>
            <a:br>
              <a:rPr lang="en-US" altLang="zh-CN" sz="3600">
                <a:latin typeface="Cambria" panose="02040503050406030204" charset="0"/>
              </a:rPr>
            </a:br>
            <a:r>
              <a:rPr lang="en-US" altLang="zh-CN" sz="2000">
                <a:latin typeface="Cambria" panose="02040503050406030204" charset="0"/>
              </a:rPr>
              <a:t>Hateful Memes Challenge</a:t>
            </a:r>
            <a:br>
              <a:rPr lang="en-US" altLang="zh-CN" sz="2000">
                <a:latin typeface="Cambria" panose="02040503050406030204" charset="0"/>
              </a:rPr>
            </a:br>
            <a:r>
              <a:rPr lang="en-US" altLang="zh-CN" sz="2000">
                <a:latin typeface="Cambria" panose="02040503050406030204" charset="0"/>
              </a:rPr>
              <a:t>2020, SEP 22    </a:t>
            </a:r>
            <a:br>
              <a:rPr lang="en-US" altLang="zh-CN" sz="2000">
                <a:latin typeface="Cambria" panose="02040503050406030204" charset="0"/>
              </a:rPr>
            </a:br>
            <a:r>
              <a:rPr lang="en-US" altLang="zh-CN" sz="2000">
                <a:latin typeface="Cambria" panose="02040503050406030204" charset="0"/>
              </a:rPr>
              <a:t>Yuval Nirkin   Assaf Rabinowitz   Yoni Solel</a:t>
            </a:r>
            <a:endParaRPr lang="en-US" altLang="zh-CN" sz="2000">
              <a:latin typeface="Cambria" panose="02040503050406030204" charset="0"/>
            </a:endParaRPr>
          </a:p>
        </p:txBody>
      </p:sp>
      <p:sp>
        <p:nvSpPr>
          <p:cNvPr id="3" name="Content Placeholder 2"/>
          <p:cNvSpPr>
            <a:spLocks noGrp="1"/>
          </p:cNvSpPr>
          <p:nvPr>
            <p:ph idx="1"/>
          </p:nvPr>
        </p:nvSpPr>
        <p:spPr/>
        <p:txBody>
          <a:bodyPr/>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Data Processing </a:t>
            </a: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Text embedding :SBERT	         </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Image Embedding: MobileNetV3 </a:t>
            </a: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1" i="0" u="none" strike="noStrike" kern="1200" cap="none" spc="0" normalizeH="0" baseline="0" noProof="1">
                <a:solidFill>
                  <a:schemeClr val="tx1"/>
                </a:solidFill>
                <a:latin typeface="Cambria" panose="02040503050406030204" charset="0"/>
                <a:ea typeface="+mn-ea"/>
                <a:cs typeface="Cambria" panose="02040503050406030204" charset="0"/>
              </a:rPr>
              <a:t>Hypernetworks</a:t>
            </a:r>
            <a:endParaRPr kumimoji="0" lang="en-US" sz="2000" b="1"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i="0" u="none" strike="noStrike" kern="1200" cap="none" spc="0" normalizeH="0" baseline="0" noProof="1">
                <a:solidFill>
                  <a:schemeClr val="tx1"/>
                </a:solidFill>
                <a:latin typeface="Cambria" panose="02040503050406030204" charset="0"/>
                <a:ea typeface="+mn-ea"/>
                <a:cs typeface="Cambria" panose="02040503050406030204" charset="0"/>
              </a:rPr>
              <a:t>Decoder</a:t>
            </a: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250" b="0" i="0" u="none" strike="noStrike" kern="1200" cap="none" spc="0" normalizeH="0" baseline="0" noProof="1">
              <a:solidFill>
                <a:schemeClr val="tx1"/>
              </a:solidFill>
              <a:latin typeface="Cambria" panose="02040503050406030204" charset="0"/>
              <a:ea typeface="+mn-ea"/>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1"/>
          <p:cNvSpPr>
            <a:spLocks noGrp="1"/>
          </p:cNvSpPr>
          <p:nvPr>
            <p:ph type="title"/>
          </p:nvPr>
        </p:nvSpPr>
        <p:spPr/>
        <p:txBody>
          <a:bodyPr anchor="ctr"/>
          <a:p>
            <a:r>
              <a:rPr lang="en-US" altLang="zh-CN">
                <a:latin typeface="Cambria" panose="02040503050406030204" charset="0"/>
              </a:rPr>
              <a:t>Model Description</a:t>
            </a:r>
            <a:endParaRPr lang="en-US" altLang="zh-CN">
              <a:latin typeface="Cambria" panose="02040503050406030204" charset="0"/>
            </a:endParaRPr>
          </a:p>
        </p:txBody>
      </p:sp>
      <p:sp>
        <p:nvSpPr>
          <p:cNvPr id="3" name="Content Placeholder 2"/>
          <p:cNvSpPr>
            <a:spLocks noGrp="1"/>
          </p:cNvSpPr>
          <p:nvPr>
            <p:ph idx="1"/>
          </p:nvPr>
        </p:nvSpPr>
        <p:spPr>
          <a:xfrm>
            <a:off x="457200" y="3937000"/>
            <a:ext cx="8229600" cy="2768600"/>
          </a:xfrm>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model based onto the hypernetwork. </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		</a:t>
            </a:r>
            <a:r>
              <a:rPr kumimoji="0" lang="en-US" sz="1200" b="0" i="0" u="none" strike="noStrike" kern="1200" cap="none" spc="0" normalizeH="0" baseline="0" noProof="1">
                <a:solidFill>
                  <a:schemeClr val="tx1"/>
                </a:solidFill>
                <a:latin typeface="Cambria" panose="02040503050406030204" charset="0"/>
                <a:ea typeface="+mn-ea"/>
                <a:cs typeface="Cambria" panose="02040503050406030204" charset="0"/>
              </a:rPr>
              <a:t>The hypernetwork is a network that predicts the weights of another larger  network.</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language model is based on SBert, it accepts the image's text and produces the text embedding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Et</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vision model accepts the image as input and produces the visual embedding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Ev(768)</a:t>
            </a:r>
            <a:endPar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Ev</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is then fed to the weight mapping module, producing a set of weights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θ</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The decoder is defined as a function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f(Et,θ)</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hateful or not hateful?</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p:txBody>
      </p:sp>
      <p:pic>
        <p:nvPicPr>
          <p:cNvPr id="12291" name="Picture 3"/>
          <p:cNvPicPr>
            <a:picLocks noChangeAspect="1"/>
          </p:cNvPicPr>
          <p:nvPr/>
        </p:nvPicPr>
        <p:blipFill>
          <a:blip r:embed="rId1"/>
          <a:stretch>
            <a:fillRect/>
          </a:stretch>
        </p:blipFill>
        <p:spPr>
          <a:xfrm>
            <a:off x="2914650" y="1504950"/>
            <a:ext cx="4243388" cy="22272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1800">
                <a:latin typeface="Cambria" panose="02040503050406030204" charset="0"/>
                <a:cs typeface="Cambria" panose="02040503050406030204" charset="0"/>
              </a:rPr>
              <a:t>Hypernetwork functional image representation</a:t>
            </a:r>
            <a:br>
              <a:rPr lang="en-US" sz="1800">
                <a:latin typeface="Cambria" panose="02040503050406030204" charset="0"/>
                <a:cs typeface="Cambria" panose="02040503050406030204" charset="0"/>
              </a:rPr>
            </a:br>
            <a:r>
              <a:rPr lang="en-US" sz="1800">
                <a:latin typeface="Cambria" panose="02040503050406030204" charset="0"/>
                <a:cs typeface="Cambria" panose="02040503050406030204" charset="0"/>
              </a:rPr>
              <a:t>Sylwester Klocek, Łukasz Maziarka, Maciej Wołczyk, Jacek Tabor, Jakub</a:t>
            </a:r>
            <a:br>
              <a:rPr lang="en-US" sz="1800">
                <a:latin typeface="Cambria" panose="02040503050406030204" charset="0"/>
                <a:cs typeface="Cambria" panose="02040503050406030204" charset="0"/>
              </a:rPr>
            </a:br>
            <a:r>
              <a:rPr lang="en-US" sz="1800">
                <a:latin typeface="Cambria" panose="02040503050406030204" charset="0"/>
                <a:cs typeface="Cambria" panose="02040503050406030204" charset="0"/>
              </a:rPr>
              <a:t>Nowak, and Marek Śmieja</a:t>
            </a:r>
            <a:endParaRPr lang="en-US" sz="1800">
              <a:latin typeface="Cambria" panose="02040503050406030204" charset="0"/>
              <a:cs typeface="Cambria" panose="02040503050406030204" charset="0"/>
            </a:endParaRPr>
          </a:p>
        </p:txBody>
      </p:sp>
      <p:sp>
        <p:nvSpPr>
          <p:cNvPr id="3" name="Content Placeholder 2"/>
          <p:cNvSpPr>
            <a:spLocks noGrp="1"/>
          </p:cNvSpPr>
          <p:nvPr>
            <p:ph sz="half" idx="1"/>
          </p:nvPr>
        </p:nvSpPr>
        <p:spPr>
          <a:xfrm>
            <a:off x="1485900" y="1844675"/>
            <a:ext cx="4032504" cy="4525963"/>
          </a:xfrm>
        </p:spPr>
        <p:txBody>
          <a:bodyPr/>
          <a:p>
            <a:r>
              <a:rPr lang="en-US" sz="1600">
                <a:latin typeface="Times New Roman" panose="02020603050405020304" charset="0"/>
                <a:cs typeface="Times New Roman" panose="02020603050405020304" charset="0"/>
              </a:rPr>
              <a:t>The aim of this paper is a proof of concept that one can effectively construct and train functional representations of images.</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By a functional (or deep) representation of an image we understand a function (neural network) I : R</a:t>
            </a:r>
            <a:r>
              <a:rPr lang="en-US" sz="1600" baseline="30000">
                <a:latin typeface="Times New Roman" panose="02020603050405020304" charset="0"/>
                <a:cs typeface="Times New Roman" panose="02020603050405020304" charset="0"/>
              </a:rPr>
              <a:t>2</a:t>
            </a:r>
            <a:r>
              <a:rPr lang="en-US" sz="1600">
                <a:latin typeface="Times New Roman" panose="02020603050405020304" charset="0"/>
                <a:cs typeface="Times New Roman" panose="02020603050405020304" charset="0"/>
              </a:rPr>
              <a:t> → R</a:t>
            </a:r>
            <a:r>
              <a:rPr lang="en-US" sz="1600" baseline="30000">
                <a:latin typeface="Times New Roman" panose="02020603050405020304" charset="0"/>
                <a:cs typeface="Times New Roman" panose="02020603050405020304" charset="0"/>
              </a:rPr>
              <a:t>3  </a:t>
            </a:r>
            <a:endParaRPr lang="en-US" sz="1600" baseline="30000">
              <a:latin typeface="Times New Roman" panose="02020603050405020304" charset="0"/>
              <a:cs typeface="Times New Roman" panose="02020603050405020304" charset="0"/>
            </a:endParaRPr>
          </a:p>
          <a:p>
            <a:endParaRPr lang="en-US" sz="1600" baseline="300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Which given a point (with arbitrary coordinates) (x, y) in the plane </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returns the point in [0, 1]</a:t>
            </a:r>
            <a:r>
              <a:rPr lang="en-US" sz="1600" baseline="30000">
                <a:latin typeface="Times New Roman" panose="02020603050405020304" charset="0"/>
                <a:cs typeface="Times New Roman" panose="02020603050405020304" charset="0"/>
              </a:rPr>
              <a:t>3 </a:t>
            </a:r>
            <a:r>
              <a:rPr lang="en-US" sz="1600">
                <a:latin typeface="Times New Roman" panose="02020603050405020304" charset="0"/>
                <a:cs typeface="Times New Roman" panose="02020603050405020304" charset="0"/>
              </a:rPr>
              <a:t>representing the RGB values of the color of the </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image at (x, y).</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5877560" y="1844675"/>
            <a:ext cx="5408295" cy="381698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p:nvPr>
            <p:ph idx="1"/>
          </p:nvPr>
        </p:nvSpPr>
        <p:spPr>
          <a:xfrm>
            <a:off x="457200" y="1276350"/>
            <a:ext cx="8229600" cy="5442585"/>
          </a:xfrm>
        </p:spPr>
        <p:txBody>
          <a:bodyPr/>
          <a:p>
            <a:r>
              <a:rPr lang="en-US">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Hypernetwork model</a:t>
            </a:r>
            <a:endParaRPr lang="en-US">
              <a:latin typeface="Times New Roman" panose="02020603050405020304" charset="0"/>
              <a:cs typeface="Times New Roman" panose="02020603050405020304" charset="0"/>
            </a:endParaRPr>
          </a:p>
          <a:p>
            <a:pPr lvl="2"/>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rPr>
              <a:t>Let f : [0, 1]</a:t>
            </a:r>
            <a:r>
              <a:rPr lang="en-US" sz="1800" baseline="30000">
                <a:latin typeface="Times New Roman" panose="02020603050405020304" charset="0"/>
                <a:cs typeface="Times New Roman" panose="02020603050405020304" charset="0"/>
              </a:rPr>
              <a:t>2</a:t>
            </a:r>
            <a:r>
              <a:rPr lang="en-US" sz="1800">
                <a:latin typeface="Times New Roman" panose="02020603050405020304" charset="0"/>
                <a:cs typeface="Times New Roman" panose="02020603050405020304" charset="0"/>
              </a:rPr>
              <a:t> → [0, 255]</a:t>
            </a:r>
            <a:r>
              <a:rPr lang="en-US" sz="1800" baseline="30000">
                <a:latin typeface="Times New Roman" panose="02020603050405020304" charset="0"/>
                <a:cs typeface="Times New Roman" panose="02020603050405020304" charset="0"/>
              </a:rPr>
              <a:t>3</a:t>
            </a:r>
            <a:r>
              <a:rPr lang="en-US" sz="1800">
                <a:latin typeface="Times New Roman" panose="02020603050405020304" charset="0"/>
                <a:cs typeface="Times New Roman" panose="02020603050405020304" charset="0"/>
              </a:rPr>
              <a:t> be a function describing the image.  To improve this discrete representation,the aim is at creating a function:</a:t>
            </a:r>
            <a:endParaRPr lang="en-US" sz="1800">
              <a:latin typeface="Times New Roman" panose="02020603050405020304" charset="0"/>
              <a:cs typeface="Times New Roman" panose="02020603050405020304" charset="0"/>
            </a:endParaRPr>
          </a:p>
          <a:p>
            <a:pPr lvl="4"/>
            <a:r>
              <a:rPr lang="en-US" sz="1600">
                <a:latin typeface="Times New Roman" panose="02020603050405020304" charset="0"/>
                <a:cs typeface="Times New Roman" panose="02020603050405020304" charset="0"/>
                <a:sym typeface="+mn-ea"/>
              </a:rPr>
              <a:t>Tθ(i, j) = T((i, j), θ) : [0, 1]</a:t>
            </a:r>
            <a:r>
              <a:rPr lang="en-US" sz="1600" baseline="30000">
                <a:latin typeface="Times New Roman" panose="02020603050405020304" charset="0"/>
                <a:cs typeface="Times New Roman" panose="02020603050405020304" charset="0"/>
                <a:sym typeface="+mn-ea"/>
              </a:rPr>
              <a:t>2 </a:t>
            </a:r>
            <a:r>
              <a:rPr lang="en-US" sz="1600">
                <a:latin typeface="Times New Roman" panose="02020603050405020304" charset="0"/>
                <a:cs typeface="Times New Roman" panose="02020603050405020304" charset="0"/>
                <a:sym typeface="+mn-ea"/>
              </a:rPr>
              <a:t>× Θ → [0, 255]</a:t>
            </a:r>
            <a:r>
              <a:rPr lang="en-US" sz="1600" baseline="30000">
                <a:latin typeface="Times New Roman" panose="02020603050405020304" charset="0"/>
                <a:cs typeface="Times New Roman" panose="02020603050405020304" charset="0"/>
                <a:sym typeface="+mn-ea"/>
              </a:rPr>
              <a:t>3   </a:t>
            </a:r>
            <a:endParaRPr lang="en-US" sz="16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rPr>
              <a:t>The approach to this task is by introducing a hypernetwork</a:t>
            </a:r>
            <a:endParaRPr lang="en-US" sz="1800">
              <a:latin typeface="Times New Roman" panose="02020603050405020304" charset="0"/>
              <a:cs typeface="Times New Roman" panose="02020603050405020304" charset="0"/>
            </a:endParaRPr>
          </a:p>
          <a:p>
            <a:pPr lvl="4"/>
            <a:r>
              <a:rPr lang="en-US" sz="1600">
                <a:latin typeface="Times New Roman" panose="02020603050405020304" charset="0"/>
                <a:cs typeface="Times New Roman" panose="02020603050405020304" charset="0"/>
              </a:rPr>
              <a:t>Hϕ :  (x</a:t>
            </a:r>
            <a:r>
              <a:rPr lang="en-US" sz="1600">
                <a:latin typeface="Times New Roman" panose="02020603050405020304" charset="0"/>
                <a:cs typeface="Times New Roman" panose="02020603050405020304" charset="0"/>
                <a:sym typeface="+mn-ea"/>
              </a:rPr>
              <a:t>∈ X)</a:t>
            </a:r>
            <a:r>
              <a:rPr lang="en-US" sz="1600">
                <a:latin typeface="Times New Roman" panose="02020603050405020304" charset="0"/>
                <a:cs typeface="Times New Roman" panose="02020603050405020304" charset="0"/>
              </a:rPr>
              <a:t> → (θ ∈ Θ)</a:t>
            </a:r>
            <a:br>
              <a:rPr lang="en-US" sz="1600">
                <a:latin typeface="Times New Roman" panose="02020603050405020304" charset="0"/>
                <a:cs typeface="Times New Roman" panose="02020603050405020304" charset="0"/>
              </a:rPr>
            </a:br>
            <a:r>
              <a:rPr lang="en-US" sz="1000">
                <a:latin typeface="Times New Roman" panose="02020603050405020304" charset="0"/>
                <a:cs typeface="Times New Roman" panose="02020603050405020304" charset="0"/>
              </a:rPr>
              <a:t>for an image x ∈ X returns weights θ to the corresponding target network Tθ.</a:t>
            </a:r>
            <a:endParaRPr lang="en-US" sz="10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To use the above model, we need to train the weights ϕ of the hypernetwork.</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For this purpose, we minimize classical mean squared error (MSE) over training images.</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More precisely, we take an input image x ∈ X and pass it to Hϕ. </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The hypernetwork returns weights θ to target network Tθ.</a:t>
            </a:r>
            <a:endParaRPr lang="en-US">
              <a:latin typeface="Times New Roman" panose="02020603050405020304" charset="0"/>
              <a:cs typeface="Times New Roman" panose="02020603050405020304" charset="0"/>
            </a:endParaRPr>
          </a:p>
          <a:p>
            <a:pPr lvl="3"/>
            <a:endParaRPr lang="en-US">
              <a:latin typeface="Times New Roman" panose="02020603050405020304" charset="0"/>
              <a:cs typeface="Times New Roman" panose="02020603050405020304" charset="0"/>
            </a:endParaRPr>
          </a:p>
          <a:p>
            <a:pPr marL="1828800" lvl="4" indent="0">
              <a:buNone/>
            </a:pPr>
            <a:endParaRPr lang="en-US" baseline="30000">
              <a:latin typeface="Times New Roman" panose="02020603050405020304" charset="0"/>
              <a:cs typeface="Times New Roman" panose="02020603050405020304" charset="0"/>
            </a:endParaRPr>
          </a:p>
        </p:txBody>
      </p:sp>
      <p:sp>
        <p:nvSpPr>
          <p:cNvPr id="7" name="Title 6"/>
          <p:cNvSpPr>
            <a:spLocks noGrp="1"/>
          </p:cNvSpPr>
          <p:nvPr>
            <p:ph type="title"/>
          </p:nvPr>
        </p:nvSpPr>
        <p:spPr>
          <a:xfrm>
            <a:off x="838200" y="365125"/>
            <a:ext cx="10515600" cy="737235"/>
          </a:xfrm>
        </p:spPr>
        <p:txBody>
          <a:bodyPr/>
          <a:p>
            <a:r>
              <a:rPr lang="en-US" sz="2800">
                <a:latin typeface="Cambria" panose="02040503050406030204" charset="0"/>
                <a:cs typeface="Cambria" panose="02040503050406030204" charset="0"/>
              </a:rPr>
              <a:t>Functional Representation of an Image</a:t>
            </a:r>
            <a:endParaRPr lang="en-US" sz="2800">
              <a:latin typeface="Cambria" panose="02040503050406030204" charset="0"/>
              <a:cs typeface="Cambria" panose="02040503050406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l="10845" r="5992"/>
          <a:stretch>
            <a:fillRect/>
          </a:stretch>
        </p:blipFill>
        <p:spPr>
          <a:xfrm>
            <a:off x="811530" y="539115"/>
            <a:ext cx="4720590" cy="5515610"/>
          </a:xfrm>
          <a:prstGeom prst="rect">
            <a:avLst/>
          </a:prstGeom>
          <a:noFill/>
          <a:ln w="9525">
            <a:noFill/>
          </a:ln>
        </p:spPr>
      </p:pic>
      <p:sp>
        <p:nvSpPr>
          <p:cNvPr id="5" name="Text Box 4"/>
          <p:cNvSpPr txBox="1"/>
          <p:nvPr/>
        </p:nvSpPr>
        <p:spPr>
          <a:xfrm>
            <a:off x="5909945" y="1374140"/>
            <a:ext cx="4998720" cy="4769485"/>
          </a:xfrm>
          <a:prstGeom prst="rect">
            <a:avLst/>
          </a:prstGeom>
          <a:noFill/>
        </p:spPr>
        <p:txBody>
          <a:bodyPr wrap="square" rtlCol="0">
            <a:spAutoFit/>
          </a:bodyPr>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The first one is common and takes part in</a:t>
            </a:r>
            <a:endParaRPr lang="en-US" sz="1400">
              <a:latin typeface="Times New Roman" panose="02020603050405020304" charset="0"/>
              <a:cs typeface="Times New Roman" panose="02020603050405020304" charset="0"/>
            </a:endParaRPr>
          </a:p>
          <a:p>
            <a:pPr algn="l"/>
            <a:r>
              <a:rPr lang="en-US" sz="1400">
                <a:latin typeface="Times New Roman" panose="02020603050405020304" charset="0"/>
                <a:cs typeface="Times New Roman" panose="02020603050405020304" charset="0"/>
              </a:rPr>
              <a:t>     generating weights for all of the target network’s </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     layers. </a:t>
            </a:r>
            <a:endParaRPr lang="en-US" sz="14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Second part, on the other hand, contains several </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branches. Each branch calculates weights for a</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different layer of target network.</a:t>
            </a:r>
            <a:endParaRPr lang="en-US" sz="14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Common Layers:</a:t>
            </a:r>
            <a:endParaRPr lang="en-US" sz="14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The task of common layers is to extract meaningful features.</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This extraction is performed using Naive Inception Module followed by four convolution layers.</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Inception module leverages three different convolutions and average pooling.</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It improves network accuracy and does not negatively influence training time.</a:t>
            </a:r>
            <a:endParaRPr lang="en-US" sz="1200">
              <a:latin typeface="Times New Roman" panose="02020603050405020304" charset="0"/>
              <a:cs typeface="Times New Roman" panose="02020603050405020304" charset="0"/>
            </a:endParaRPr>
          </a:p>
          <a:p>
            <a:pPr marL="285750" lvl="0" indent="-285750" algn="l">
              <a:buFont typeface="Arial" panose="020B0604020202020204" pitchFamily="34" charset="0"/>
              <a:buChar char="•"/>
            </a:pPr>
            <a:r>
              <a:rPr lang="en-US" sz="1400">
                <a:latin typeface="Times New Roman" panose="02020603050405020304" charset="0"/>
                <a:cs typeface="Times New Roman" panose="02020603050405020304" charset="0"/>
              </a:rPr>
              <a:t>Seprate Layers:</a:t>
            </a:r>
            <a:endParaRPr lang="en-US" sz="14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There are multiple branches responsible for converting extracted features into actual weights of target network.</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Batch normalization is used after each layer of hypernetwork and ReLU is chosen as the activation function.</a:t>
            </a:r>
            <a:endParaRPr lang="en-US" sz="1200">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endParaRPr lang="en-US" sz="1200">
              <a:latin typeface="Times New Roman" panose="02020603050405020304" charset="0"/>
              <a:cs typeface="Times New Roman" panose="02020603050405020304" charset="0"/>
            </a:endParaRPr>
          </a:p>
          <a:p>
            <a:pPr marL="0" indent="0">
              <a:buNone/>
            </a:pPr>
            <a:endParaRPr lang="en-US" sz="1200">
              <a:solidFill>
                <a:schemeClr val="accent1"/>
              </a:solidFill>
              <a:effectLst>
                <a:outerShdw blurRad="38100" dist="25400" dir="5400000" algn="ctr" rotWithShape="0">
                  <a:srgbClr val="6E747A">
                    <a:alpha val="43000"/>
                  </a:srgbClr>
                </a:outerShdw>
              </a:effectLst>
            </a:endParaRPr>
          </a:p>
          <a:p>
            <a:pPr marL="0" indent="0">
              <a:buNone/>
            </a:pPr>
            <a:r>
              <a:rPr lang="en-US" sz="1200">
                <a:solidFill>
                  <a:schemeClr val="accent1"/>
                </a:solidFill>
                <a:effectLst>
                  <a:outerShdw blurRad="38100" dist="25400" dir="5400000" algn="ctr" rotWithShape="0">
                    <a:srgbClr val="6E747A">
                      <a:alpha val="43000"/>
                    </a:srgbClr>
                  </a:outerShdw>
                </a:effectLst>
                <a:sym typeface="+mn-ea"/>
              </a:rPr>
              <a:t>https://arxiv.org/pdf/1902.10404.pdf</a:t>
            </a:r>
            <a:endParaRPr lang="en-US" sz="1200">
              <a:solidFill>
                <a:schemeClr val="accent1"/>
              </a:solidFill>
              <a:effectLst>
                <a:outerShdw blurRad="38100" dist="25400" dir="5400000" algn="ctr" rotWithShape="0">
                  <a:srgbClr val="6E747A">
                    <a:alpha val="43000"/>
                  </a:srgbClr>
                </a:outerShdw>
              </a:effectLst>
              <a:sym typeface="+mn-ea"/>
            </a:endParaRPr>
          </a:p>
          <a:p>
            <a:pPr marL="0" indent="0">
              <a:buNone/>
            </a:pPr>
            <a:r>
              <a:rPr lang="en-US" sz="1200">
                <a:solidFill>
                  <a:schemeClr val="accent1"/>
                </a:solidFill>
                <a:effectLst>
                  <a:outerShdw blurRad="38100" dist="25400" dir="5400000" algn="ctr" rotWithShape="0">
                    <a:srgbClr val="6E747A">
                      <a:alpha val="43000"/>
                    </a:srgbClr>
                  </a:outerShdw>
                </a:effectLst>
              </a:rPr>
              <a:t>https://ieeexplore.ieee.org/document/8014884</a:t>
            </a:r>
            <a:endParaRPr lang="en-US" sz="1200">
              <a:solidFill>
                <a:schemeClr val="accent1"/>
              </a:solidFill>
              <a:effectLst>
                <a:outerShdw blurRad="38100" dist="25400" dir="5400000" algn="ctr" rotWithShape="0">
                  <a:srgbClr val="6E747A">
                    <a:alpha val="43000"/>
                  </a:srgbClr>
                </a:outerShdw>
              </a:effectLst>
            </a:endParaRPr>
          </a:p>
          <a:p>
            <a:pPr marL="742950" lvl="1" indent="-285750" algn="l">
              <a:buFont typeface="Arial" panose="020B0604020202020204" pitchFamily="34" charset="0"/>
              <a:buChar char="•"/>
            </a:pPr>
            <a:endParaRPr lang="en-US" sz="1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323" y="875324"/>
            <a:ext cx="11457353" cy="5720862"/>
          </a:xfrm>
        </p:spPr>
        <p:txBody>
          <a:bodyPr/>
          <a:lstStyle/>
          <a:p>
            <a:pPr marL="0" indent="0" algn="ctr">
              <a:buNone/>
            </a:pPr>
            <a:r>
              <a:rPr lang="en-IN" b="1" dirty="0"/>
              <a:t>MMHS150k dataset</a:t>
            </a:r>
            <a:r>
              <a:rPr lang="en-IN" dirty="0"/>
              <a:t>:</a:t>
            </a:r>
            <a:endParaRPr lang="en-IN" dirty="0"/>
          </a:p>
          <a:p>
            <a:pPr marL="0" indent="0" algn="ctr">
              <a:buNone/>
            </a:pPr>
            <a:endParaRPr lang="en-IN" dirty="0"/>
          </a:p>
          <a:p>
            <a:pPr lvl="1"/>
            <a:r>
              <a:rPr lang="en-US" sz="1800" dirty="0"/>
              <a:t>Not hate tweets -  112, 845                     </a:t>
            </a:r>
            <a:endParaRPr lang="en-US" sz="1800" dirty="0"/>
          </a:p>
          <a:p>
            <a:pPr marL="457200" lvl="1" indent="0">
              <a:buNone/>
            </a:pPr>
            <a:endParaRPr lang="en-US" sz="1800" dirty="0"/>
          </a:p>
          <a:p>
            <a:pPr lvl="1"/>
            <a:r>
              <a:rPr lang="en-US" sz="1800" dirty="0"/>
              <a:t>Hate tweets - 36, 978 </a:t>
            </a:r>
            <a:endParaRPr lang="en-US" sz="1800" dirty="0"/>
          </a:p>
          <a:p>
            <a:pPr lvl="1"/>
            <a:endParaRPr lang="en-US" sz="1800" dirty="0"/>
          </a:p>
          <a:p>
            <a:pPr lvl="1"/>
            <a:r>
              <a:rPr lang="en-US" sz="1800" dirty="0"/>
              <a:t>Category-Wise: </a:t>
            </a:r>
            <a:endParaRPr lang="en-US" sz="1400" dirty="0"/>
          </a:p>
          <a:p>
            <a:pPr lvl="2"/>
            <a:r>
              <a:rPr lang="en-US" sz="1600" dirty="0"/>
              <a:t> Racist                         : 11, 925</a:t>
            </a:r>
            <a:endParaRPr lang="en-US" sz="1600" dirty="0"/>
          </a:p>
          <a:p>
            <a:pPr lvl="2"/>
            <a:r>
              <a:rPr lang="en-US" sz="1600" dirty="0"/>
              <a:t> Sexist                         : 3, 495</a:t>
            </a:r>
            <a:endParaRPr lang="en-US" sz="1600" dirty="0"/>
          </a:p>
          <a:p>
            <a:pPr lvl="2"/>
            <a:r>
              <a:rPr lang="en-US" sz="1600" dirty="0"/>
              <a:t>Homophobic             : 3, 870 </a:t>
            </a:r>
            <a:endParaRPr lang="en-US" sz="1600" dirty="0"/>
          </a:p>
          <a:p>
            <a:pPr lvl="2"/>
            <a:r>
              <a:rPr lang="en-US" sz="1600" dirty="0"/>
              <a:t>Religion-based hate : 163 </a:t>
            </a:r>
            <a:endParaRPr lang="en-US" sz="1600" dirty="0"/>
          </a:p>
          <a:p>
            <a:pPr lvl="2"/>
            <a:r>
              <a:rPr lang="en-US" sz="1600" dirty="0"/>
              <a:t>Other hate tweets    : 5, 811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fld>
            <a:endParaRPr lang="en-IN" sz="1600"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29936" t="24046" r="29375" b="22393"/>
          <a:stretch>
            <a:fillRect/>
          </a:stretch>
        </p:blipFill>
        <p:spPr>
          <a:xfrm>
            <a:off x="5462953" y="1711569"/>
            <a:ext cx="5722829" cy="42711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Methodology</a:t>
            </a:r>
            <a:endParaRPr lang="en-IN" sz="2800" b="1" dirty="0"/>
          </a:p>
        </p:txBody>
      </p:sp>
      <p:sp>
        <p:nvSpPr>
          <p:cNvPr id="3" name="Content Placeholder 2"/>
          <p:cNvSpPr>
            <a:spLocks noGrp="1"/>
          </p:cNvSpPr>
          <p:nvPr>
            <p:ph idx="1"/>
          </p:nvPr>
        </p:nvSpPr>
        <p:spPr>
          <a:xfrm>
            <a:off x="838200" y="1912855"/>
            <a:ext cx="11113168" cy="4718300"/>
          </a:xfrm>
        </p:spPr>
        <p:txBody>
          <a:bodyPr/>
          <a:lstStyle/>
          <a:p>
            <a:r>
              <a:rPr lang="en-IN" sz="2400" dirty="0"/>
              <a:t>Unimodal Treatment </a:t>
            </a:r>
            <a:r>
              <a:rPr lang="en-IN" dirty="0"/>
              <a:t>: </a:t>
            </a:r>
            <a:endParaRPr lang="en-IN" dirty="0"/>
          </a:p>
          <a:p>
            <a:pPr marL="0" indent="0">
              <a:buNone/>
            </a:pPr>
            <a:endParaRPr lang="en-IN" dirty="0"/>
          </a:p>
          <a:p>
            <a:pPr lvl="1"/>
            <a:r>
              <a:rPr lang="en-IN" sz="2000" dirty="0"/>
              <a:t>Image Feature Extractor  - Pretrained Google Inception v3 architecture (Modifying its layers weights)</a:t>
            </a:r>
            <a:endParaRPr lang="en-IN" sz="2000" dirty="0"/>
          </a:p>
          <a:p>
            <a:pPr lvl="1"/>
            <a:r>
              <a:rPr lang="en-IN" sz="2000" dirty="0"/>
              <a:t>Tweet Text Feature Extractor – Single layer LSTM with </a:t>
            </a:r>
            <a:r>
              <a:rPr lang="en-IN" sz="2000" dirty="0" err="1"/>
              <a:t>GloVE</a:t>
            </a:r>
            <a:endParaRPr lang="en-IN" sz="2000" dirty="0"/>
          </a:p>
          <a:p>
            <a:pPr lvl="1"/>
            <a:r>
              <a:rPr lang="en-IN" sz="2000" dirty="0"/>
              <a:t>Image text – OCR to extract the text and LSTM </a:t>
            </a:r>
            <a:endParaRPr lang="en-IN" sz="2000" dirty="0"/>
          </a:p>
          <a:p>
            <a:pPr marL="0" indent="0">
              <a:buNone/>
            </a:pPr>
            <a:endParaRPr lang="en-IN"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fld>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7" y="876645"/>
            <a:ext cx="10515600" cy="5844829"/>
          </a:xfrm>
        </p:spPr>
        <p:txBody>
          <a:bodyPr>
            <a:normAutofit/>
          </a:bodyPr>
          <a:lstStyle/>
          <a:p>
            <a:r>
              <a:rPr lang="en-IN" sz="2400" dirty="0"/>
              <a:t>Multimodal Architectures </a:t>
            </a:r>
            <a:r>
              <a:rPr lang="en-IN" sz="1600" dirty="0"/>
              <a:t>:</a:t>
            </a:r>
            <a:endParaRPr lang="en-IN" sz="1600" dirty="0"/>
          </a:p>
          <a:p>
            <a:pPr lvl="1"/>
            <a:r>
              <a:rPr lang="en-IN" sz="2000" dirty="0"/>
              <a:t>FCM(</a:t>
            </a:r>
            <a:r>
              <a:rPr lang="en-IN" sz="1600" dirty="0"/>
              <a:t>Feature Concatenation Model</a:t>
            </a:r>
            <a:r>
              <a:rPr lang="en-IN" sz="2000" dirty="0"/>
              <a:t>) : </a:t>
            </a:r>
            <a:endParaRPr lang="en-IN" sz="20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7953" y="1519470"/>
            <a:ext cx="8135485" cy="2695951"/>
          </a:xfrm>
          <a:prstGeom prst="rect">
            <a:avLst/>
          </a:prstGeom>
        </p:spPr>
      </p:pic>
      <p:sp>
        <p:nvSpPr>
          <p:cNvPr id="8" name="TextBox 7"/>
          <p:cNvSpPr txBox="1"/>
          <p:nvPr/>
        </p:nvSpPr>
        <p:spPr>
          <a:xfrm>
            <a:off x="1017953" y="4476231"/>
            <a:ext cx="93237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image is fed to the Inception v3 architecture and the 2048 dimensional feature vector after the last average pooling layer is used as the visual representation.</a:t>
            </a:r>
            <a:endParaRPr lang="en-US" dirty="0"/>
          </a:p>
          <a:p>
            <a:endParaRPr lang="en-US" dirty="0"/>
          </a:p>
          <a:p>
            <a:pPr marL="285750" indent="-285750">
              <a:buFont typeface="Arial" panose="020B0604020202020204" pitchFamily="34" charset="0"/>
              <a:buChar char="•"/>
            </a:pPr>
            <a:r>
              <a:rPr lang="en-US" dirty="0"/>
              <a:t>Concatenation of image text , tweet text feature vectors with image feature vector.</a:t>
            </a:r>
            <a:endParaRPr lang="en-US" dirty="0"/>
          </a:p>
          <a:p>
            <a:endParaRPr lang="en-US" dirty="0"/>
          </a:p>
          <a:p>
            <a:pPr marL="285750" indent="-285750">
              <a:buFont typeface="Arial" panose="020B0604020202020204" pitchFamily="34" charset="0"/>
              <a:buChar char="•"/>
            </a:pPr>
            <a:r>
              <a:rPr lang="en-US" dirty="0"/>
              <a:t>Fully connected layers with batch normalization and ReLu layers until dimension is reduced to two,  the number of classes, in the last classification layer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277" y="754917"/>
            <a:ext cx="11777785" cy="6044468"/>
          </a:xfrm>
        </p:spPr>
        <p:txBody>
          <a:bodyPr>
            <a:normAutofit/>
          </a:bodyPr>
          <a:lstStyle/>
          <a:p>
            <a:r>
              <a:rPr lang="en-IN" sz="2000" dirty="0"/>
              <a:t>TKM</a:t>
            </a:r>
            <a:r>
              <a:rPr lang="en-IN" sz="1600" dirty="0"/>
              <a:t>( Textual Kernels Model ): </a:t>
            </a:r>
            <a:endParaRPr lang="en-IN" sz="1600" dirty="0"/>
          </a:p>
          <a:p>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938" y="1178061"/>
            <a:ext cx="6478029" cy="5048955"/>
          </a:xfrm>
          <a:prstGeom prst="rect">
            <a:avLst/>
          </a:prstGeom>
        </p:spPr>
      </p:pic>
      <p:sp>
        <p:nvSpPr>
          <p:cNvPr id="7" name="TextBox 6"/>
          <p:cNvSpPr txBox="1"/>
          <p:nvPr/>
        </p:nvSpPr>
        <p:spPr>
          <a:xfrm>
            <a:off x="6478954" y="1453438"/>
            <a:ext cx="5470769" cy="4154984"/>
          </a:xfrm>
          <a:prstGeom prst="rect">
            <a:avLst/>
          </a:prstGeom>
          <a:noFill/>
        </p:spPr>
        <p:txBody>
          <a:bodyPr wrap="square" rtlCol="0">
            <a:spAutoFit/>
          </a:bodyPr>
          <a:lstStyle/>
          <a:p>
            <a:r>
              <a:rPr lang="en-US" b="1" dirty="0"/>
              <a:t>Aim</a:t>
            </a:r>
            <a:r>
              <a:rPr lang="en-US" dirty="0"/>
              <a:t>: </a:t>
            </a:r>
            <a:r>
              <a:rPr lang="en-US" sz="1600" dirty="0"/>
              <a:t>To capture interactions between the two modalities more expressively than concatenation models</a:t>
            </a:r>
            <a:endParaRPr lang="en-US" sz="1600" dirty="0"/>
          </a:p>
          <a:p>
            <a:endParaRPr lang="en-US" sz="1600" dirty="0"/>
          </a:p>
          <a:p>
            <a:pPr marL="285750" indent="-285750">
              <a:buFont typeface="Arial" panose="020B0604020202020204" pitchFamily="34" charset="0"/>
              <a:buChar char="•"/>
            </a:pPr>
            <a:r>
              <a:rPr lang="en-US" sz="1600" dirty="0"/>
              <a:t>Using tweet text encoded vector:</a:t>
            </a:r>
            <a:endParaRPr lang="en-US" sz="1600" dirty="0"/>
          </a:p>
          <a:p>
            <a:pPr marL="742950" lvl="1" indent="-285750">
              <a:buFont typeface="Arial" panose="020B0604020202020204" pitchFamily="34" charset="0"/>
              <a:buChar char="•"/>
            </a:pPr>
            <a:r>
              <a:rPr lang="en-US" sz="1600" dirty="0"/>
              <a:t>Learn K</a:t>
            </a:r>
            <a:r>
              <a:rPr lang="en-US" sz="1050" dirty="0"/>
              <a:t>t</a:t>
            </a:r>
            <a:r>
              <a:rPr lang="en-US" sz="1600" dirty="0"/>
              <a:t> text dependent kernels using independent fully connected layers </a:t>
            </a:r>
            <a:endParaRPr lang="en-US" sz="1600" dirty="0"/>
          </a:p>
          <a:p>
            <a:pPr marL="285750" indent="-285750">
              <a:buFont typeface="Arial" panose="020B0604020202020204" pitchFamily="34" charset="0"/>
              <a:buChar char="•"/>
            </a:pPr>
            <a:r>
              <a:rPr lang="en-US" sz="1600" dirty="0"/>
              <a:t>Similarly for image text encoded vector</a:t>
            </a:r>
            <a:r>
              <a:rPr lang="en-US" dirty="0"/>
              <a:t>, </a:t>
            </a:r>
            <a:r>
              <a:rPr lang="en-US" sz="1600" dirty="0"/>
              <a:t>learning</a:t>
            </a:r>
            <a:r>
              <a:rPr lang="en-US" dirty="0"/>
              <a:t> </a:t>
            </a:r>
            <a:r>
              <a:rPr lang="en-US" sz="1600" dirty="0"/>
              <a:t>K</a:t>
            </a:r>
            <a:r>
              <a:rPr lang="en-US" sz="1100" dirty="0"/>
              <a:t>it </a:t>
            </a:r>
            <a:r>
              <a:rPr lang="en-US" sz="1600" dirty="0"/>
              <a:t>kernels</a:t>
            </a:r>
            <a:r>
              <a:rPr lang="en-US" dirty="0"/>
              <a:t>.</a:t>
            </a:r>
            <a:endParaRPr lang="en-US" dirty="0"/>
          </a:p>
          <a:p>
            <a:endParaRPr lang="en-US" sz="1800" dirty="0"/>
          </a:p>
          <a:p>
            <a:endParaRPr lang="en-US" sz="1800" dirty="0"/>
          </a:p>
          <a:p>
            <a:pPr marL="285750" indent="-285750">
              <a:buFont typeface="Arial" panose="020B0604020202020204" pitchFamily="34" charset="0"/>
              <a:buChar char="•"/>
            </a:pPr>
            <a:r>
              <a:rPr lang="en-US" sz="1600" dirty="0"/>
              <a:t>Then, the textual kernels are convolved with the visual feature map </a:t>
            </a:r>
            <a:r>
              <a:rPr lang="en-US" sz="1600" dirty="0" err="1"/>
              <a:t>suin</a:t>
            </a:r>
            <a:r>
              <a:rPr lang="en-US" sz="1600" dirty="0"/>
              <a:t> the channel dimension at each spatial location, </a:t>
            </a:r>
            <a:r>
              <a:rPr lang="en-US" sz="1600" dirty="0" err="1"/>
              <a:t>relting</a:t>
            </a:r>
            <a:r>
              <a:rPr lang="en-US" sz="1600" dirty="0"/>
              <a:t> in a 8×8×(K</a:t>
            </a:r>
            <a:r>
              <a:rPr lang="en-US" sz="1200" dirty="0"/>
              <a:t>i</a:t>
            </a:r>
            <a:r>
              <a:rPr lang="en-US" sz="1600" dirty="0"/>
              <a:t>+K</a:t>
            </a:r>
            <a:r>
              <a:rPr lang="en-US" sz="1200" dirty="0"/>
              <a:t>it</a:t>
            </a:r>
            <a:r>
              <a:rPr lang="en-US" sz="1600" dirty="0"/>
              <a:t>) multimodal feature map.</a:t>
            </a:r>
            <a:endParaRPr lang="en-US" sz="1600" dirty="0"/>
          </a:p>
          <a:p>
            <a:pPr marL="285750" indent="-285750">
              <a:buFont typeface="Arial" panose="020B0604020202020204" pitchFamily="34" charset="0"/>
              <a:buChar char="•"/>
            </a:pPr>
            <a:r>
              <a:rPr lang="en-US" sz="1600" dirty="0"/>
              <a:t>Then tweet text and image text encoded vectors are concatenated </a:t>
            </a:r>
            <a:r>
              <a:rPr lang="en-IN" sz="1600" dirty="0"/>
              <a:t>at each spatial dimension.</a:t>
            </a:r>
            <a:endParaRPr lang="en-IN" sz="1600" dirty="0"/>
          </a:p>
          <a:p>
            <a:endParaRPr lang="en-IN" sz="1600" dirty="0"/>
          </a:p>
          <a:p>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751204"/>
            <a:ext cx="10515600" cy="6106796"/>
          </a:xfrm>
        </p:spPr>
        <p:txBody>
          <a:bodyPr>
            <a:normAutofit/>
          </a:bodyPr>
          <a:lstStyle/>
          <a:p>
            <a:r>
              <a:rPr lang="en-IN" sz="2000" dirty="0"/>
              <a:t>Results : </a:t>
            </a:r>
            <a:endParaRPr lang="en-IN" sz="2000" dirty="0"/>
          </a:p>
          <a:p>
            <a:endParaRPr lang="en-IN" sz="2000" dirty="0"/>
          </a:p>
          <a:p>
            <a:r>
              <a:rPr lang="en-US" sz="1600" dirty="0"/>
              <a:t>Despite the model trained only with images proves that they are useful for hate speech detection, the proposed multimodal models are not able to improve the detection compared to the textual models.</a:t>
            </a:r>
            <a:endParaRPr lang="en-US" sz="1600" dirty="0"/>
          </a:p>
          <a:p>
            <a:endParaRPr lang="en-US" sz="1600" dirty="0"/>
          </a:p>
          <a:p>
            <a:endParaRPr lang="en-US" sz="1400" dirty="0"/>
          </a:p>
          <a:p>
            <a:endParaRPr lang="en-US" sz="1400" dirty="0"/>
          </a:p>
          <a:p>
            <a:endParaRPr lang="en-US" sz="1400" dirty="0"/>
          </a:p>
          <a:p>
            <a:endParaRPr lang="en-US" sz="1400" dirty="0"/>
          </a:p>
          <a:p>
            <a:pPr marL="0" indent="0">
              <a:buNone/>
            </a:pPr>
            <a:endParaRPr lang="en-US" sz="1400" dirty="0"/>
          </a:p>
          <a:p>
            <a:endParaRPr lang="en-US" sz="1400" dirty="0"/>
          </a:p>
          <a:p>
            <a:endParaRPr lang="en-US" sz="1400" dirty="0"/>
          </a:p>
          <a:p>
            <a:endParaRPr lang="en-US" sz="1400" dirty="0"/>
          </a:p>
          <a:p>
            <a:pPr marL="0" indent="0">
              <a:buNone/>
            </a:pPr>
            <a:endParaRPr lang="en-US" sz="1400" dirty="0"/>
          </a:p>
          <a:p>
            <a:r>
              <a:rPr lang="en-US" sz="2000" dirty="0"/>
              <a:t>Conclusion : </a:t>
            </a:r>
            <a:endParaRPr lang="en-US" sz="2000" dirty="0"/>
          </a:p>
          <a:p>
            <a:pPr marL="0" indent="0">
              <a:buNone/>
            </a:pPr>
            <a:endParaRPr lang="en-US" sz="400" dirty="0"/>
          </a:p>
          <a:p>
            <a:pPr lvl="1"/>
            <a:r>
              <a:rPr lang="en-US" sz="1600" dirty="0"/>
              <a:t>Training different textual, visual and multimodal models with that data, and found out that, despite the fact that images are useful for hate speech detection, the multimodal models do not outperform the textual models.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fld>
            <a:endParaRPr lang="en-IN"/>
          </a:p>
        </p:txBody>
      </p:sp>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l="23686" t="23712" r="49175" b="36289"/>
          <a:stretch>
            <a:fillRect/>
          </a:stretch>
        </p:blipFill>
        <p:spPr>
          <a:xfrm>
            <a:off x="2430780" y="2217420"/>
            <a:ext cx="5478779" cy="27670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09345" y="2097405"/>
            <a:ext cx="10515600" cy="1325563"/>
          </a:xfrm>
        </p:spPr>
        <p:txBody>
          <a:bodyPr>
            <a:noAutofit/>
          </a:bodyPr>
          <a:p>
            <a:r>
              <a:rPr lang="en-IN" altLang="en-US" sz="2000" b="1">
                <a:latin typeface="Agency FB" panose="020B0503020202020204" charset="0"/>
                <a:cs typeface="Agency FB" panose="020B0503020202020204" charset="0"/>
                <a:sym typeface="+mn-ea"/>
              </a:rPr>
              <a:t>Research paper Link :</a:t>
            </a:r>
            <a:r>
              <a:rPr lang="en-IN" altLang="en-US" sz="2000">
                <a:sym typeface="+mn-ea"/>
              </a:rPr>
              <a:t> </a:t>
            </a:r>
            <a:r>
              <a:rPr lang="en-IN" altLang="en-US" sz="2000">
                <a:solidFill>
                  <a:schemeClr val="accent1"/>
                </a:solidFill>
                <a:sym typeface="+mn-ea"/>
              </a:rPr>
              <a:t>https://www.aclweb.org/anthology/2020.trac-1.6.pdf</a:t>
            </a:r>
            <a:br>
              <a:rPr lang="en-IN" altLang="en-US" sz="2000">
                <a:solidFill>
                  <a:schemeClr val="accent1"/>
                </a:solidFill>
              </a:rPr>
            </a:br>
            <a:r>
              <a:rPr lang="en-IN" altLang="en-US" sz="2000" b="1">
                <a:latin typeface="Agency FB" panose="020B0503020202020204" charset="0"/>
                <a:cs typeface="Agency FB" panose="020B0503020202020204" charset="0"/>
                <a:sym typeface="+mn-ea"/>
              </a:rPr>
              <a:t>Dataset link:</a:t>
            </a:r>
            <a:r>
              <a:rPr lang="en-IN" altLang="en-US" sz="2000">
                <a:solidFill>
                  <a:schemeClr val="accent1"/>
                </a:solidFill>
                <a:sym typeface="+mn-ea"/>
              </a:rPr>
              <a:t>  https://drive.google.com/drive/folders/1ckOGoRmMwCEFo-k3UX7J2lnzg495WIS5</a:t>
            </a:r>
            <a:br>
              <a:rPr lang="en-IN" altLang="en-US" sz="2000">
                <a:solidFill>
                  <a:schemeClr val="accent1"/>
                </a:solidFill>
              </a:rPr>
            </a:br>
            <a:endParaRPr lang="en-IN" altLang="en-US" sz="2000">
              <a:solidFill>
                <a:schemeClr val="accent1"/>
              </a:solidFill>
            </a:endParaRPr>
          </a:p>
        </p:txBody>
      </p:sp>
      <p:sp>
        <p:nvSpPr>
          <p:cNvPr id="4" name="Slide Number Placeholder 3"/>
          <p:cNvSpPr>
            <a:spLocks noGrp="1"/>
          </p:cNvSpPr>
          <p:nvPr>
            <p:ph type="sldNum" sz="quarter" idx="12"/>
          </p:nvPr>
        </p:nvSpPr>
        <p:spPr/>
        <p:txBody>
          <a:bodyPr/>
          <a:p>
            <a:fld id="{7870A25B-082D-42BE-9910-664729240837}" type="slidenum">
              <a:rPr lang="en-IN" smtClean="0"/>
            </a:fld>
            <a:endParaRPr lang="en-IN"/>
          </a:p>
        </p:txBody>
      </p:sp>
      <p:pic>
        <p:nvPicPr>
          <p:cNvPr id="5" name="Picture 2" descr="Screenshot (75)"/>
          <p:cNvPicPr>
            <a:picLocks noChangeAspect="1"/>
          </p:cNvPicPr>
          <p:nvPr>
            <p:ph idx="1"/>
          </p:nvPr>
        </p:nvPicPr>
        <p:blipFill>
          <a:blip r:embed="rId1"/>
          <a:srcRect r="11153" b="66491"/>
          <a:stretch>
            <a:fillRect/>
          </a:stretch>
        </p:blipFill>
        <p:spPr>
          <a:xfrm>
            <a:off x="5950585" y="3653155"/>
            <a:ext cx="5529580" cy="2028190"/>
          </a:xfrm>
          <a:prstGeom prst="rect">
            <a:avLst/>
          </a:prstGeom>
        </p:spPr>
      </p:pic>
      <p:sp>
        <p:nvSpPr>
          <p:cNvPr id="6" name="Text Box 5"/>
          <p:cNvSpPr txBox="1"/>
          <p:nvPr/>
        </p:nvSpPr>
        <p:spPr>
          <a:xfrm>
            <a:off x="1012190" y="3653155"/>
            <a:ext cx="1565275" cy="1476375"/>
          </a:xfrm>
          <a:prstGeom prst="rect">
            <a:avLst/>
          </a:prstGeom>
          <a:noFill/>
        </p:spPr>
        <p:txBody>
          <a:bodyPr wrap="none" rtlCol="0" anchor="t">
            <a:spAutoFit/>
          </a:bodyPr>
          <a:p>
            <a:r>
              <a:rPr lang="en-US" altLang="zh-CN" b="1" kern="100">
                <a:latin typeface="Agency FB" panose="020B0503020202020204" charset="0"/>
                <a:ea typeface="SimSun" panose="02010600030101010101" pitchFamily="2" charset="-122"/>
                <a:cs typeface="Agency FB" panose="020B0503020202020204" charset="0"/>
                <a:sym typeface="Times New Roman" panose="02020603050405020304"/>
              </a:rPr>
              <a:t>Dataset consists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Image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Text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Label</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endParaRPr lang="en-US"/>
          </a:p>
        </p:txBody>
      </p:sp>
      <p:sp>
        <p:nvSpPr>
          <p:cNvPr id="7" name="Text Box 6"/>
          <p:cNvSpPr txBox="1"/>
          <p:nvPr/>
        </p:nvSpPr>
        <p:spPr>
          <a:xfrm>
            <a:off x="1012190" y="894715"/>
            <a:ext cx="10119360" cy="460375"/>
          </a:xfrm>
          <a:prstGeom prst="rect">
            <a:avLst/>
          </a:prstGeom>
          <a:noFill/>
        </p:spPr>
        <p:txBody>
          <a:bodyPr wrap="square" rtlCol="0">
            <a:spAutoFit/>
          </a:bodyPr>
          <a:p>
            <a:pPr marL="0" indent="0" algn="ctr">
              <a:buNone/>
            </a:pPr>
            <a:r>
              <a:rPr lang="en-US" sz="2400" b="1" dirty="0">
                <a:latin typeface="Agency FB" panose="020B0503020202020204" charset="0"/>
                <a:cs typeface="Agency FB" panose="020B0503020202020204" charset="0"/>
                <a:sym typeface="+mn-ea"/>
              </a:rPr>
              <a:t>Multimodal Meme Dataset (MultiOFF) for Identifying Offensive Content in Image and Text</a:t>
            </a:r>
            <a:endParaRPr lang="en-US" sz="2400" b="1" dirty="0">
              <a:latin typeface="Agency FB" panose="020B0503020202020204" charset="0"/>
              <a:cs typeface="Agency FB" panose="020B050302020202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b="1">
                <a:latin typeface="Agency FB" panose="020B0503020202020204" charset="0"/>
                <a:cs typeface="Agency FB" panose="020B0503020202020204" charset="0"/>
                <a:sym typeface="+mn-ea"/>
              </a:rPr>
            </a:br>
            <a:r>
              <a:rPr lang="en-IN" altLang="en-US" b="1">
                <a:latin typeface="Agency FB" panose="020B0503020202020204" charset="0"/>
                <a:cs typeface="Agency FB" panose="020B0503020202020204" charset="0"/>
                <a:sym typeface="+mn-ea"/>
              </a:rPr>
              <a:t>Baseline Models for Textual Data</a:t>
            </a:r>
            <a:br>
              <a:rPr lang="en-IN" alt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normAutofit fontScale="60000"/>
          </a:bodyPr>
          <a:p>
            <a:r>
              <a:rPr lang="en-IN" altLang="en-US" sz="3600" b="1">
                <a:sym typeface="+mn-ea"/>
              </a:rPr>
              <a:t>Logistic Regression </a:t>
            </a:r>
            <a:r>
              <a:rPr lang="en-IN" altLang="en-US" sz="3600">
                <a:sym typeface="+mn-ea"/>
              </a:rPr>
              <a:t>:If targeted class is linearly seperable</a:t>
            </a:r>
            <a:endParaRPr lang="en-IN" altLang="en-US" sz="3600"/>
          </a:p>
          <a:p>
            <a:r>
              <a:rPr lang="en-IN" altLang="en-US" sz="3600">
                <a:sym typeface="+mn-ea"/>
              </a:rPr>
              <a:t> Bag of Words approadch has been used.</a:t>
            </a:r>
            <a:endParaRPr lang="en-IN" altLang="en-US" sz="3600"/>
          </a:p>
          <a:p>
            <a:pPr marL="0" indent="0">
              <a:buNone/>
            </a:pPr>
            <a:r>
              <a:rPr lang="en-IN" altLang="en-US" sz="3600">
                <a:sym typeface="+mn-ea"/>
              </a:rPr>
              <a:t>		if p&gt; threshold :offensive</a:t>
            </a:r>
            <a:endParaRPr lang="en-IN" altLang="en-US" sz="3600"/>
          </a:p>
          <a:p>
            <a:pPr marL="0" indent="0">
              <a:buNone/>
            </a:pPr>
            <a:r>
              <a:rPr lang="en-IN" altLang="en-US" sz="3600">
                <a:sym typeface="+mn-ea"/>
              </a:rPr>
              <a:t>	          	 else not offensive</a:t>
            </a:r>
            <a:endParaRPr lang="en-US" sz="3600"/>
          </a:p>
          <a:p>
            <a:endParaRPr lang="en-US" sz="3600"/>
          </a:p>
          <a:p>
            <a:pPr marL="0" indent="0">
              <a:buNone/>
            </a:pPr>
            <a:endParaRPr lang="en-IN" altLang="en-US" sz="3200" b="1"/>
          </a:p>
          <a:p>
            <a:r>
              <a:rPr lang="en-IN" altLang="en-US" sz="3200" b="1">
                <a:sym typeface="+mn-ea"/>
              </a:rPr>
              <a:t>Naive Bayes (NB)</a:t>
            </a:r>
            <a:endParaRPr lang="en-IN" altLang="en-US" sz="3200" b="1"/>
          </a:p>
          <a:p>
            <a:r>
              <a:rPr lang="en-IN" altLang="en-US" sz="3200" b="1">
                <a:sym typeface="+mn-ea"/>
              </a:rPr>
              <a:t>A Deep Neural Network (DNN) </a:t>
            </a:r>
            <a:endParaRPr lang="en-IN" altLang="en-US" sz="3200" b="1"/>
          </a:p>
          <a:p>
            <a:pPr lvl="1"/>
            <a:r>
              <a:rPr lang="en-IN" altLang="en-US" sz="3200" b="1">
                <a:sym typeface="+mn-ea"/>
              </a:rPr>
              <a:t>Stacked LSTM</a:t>
            </a:r>
            <a:endParaRPr lang="en-IN" altLang="en-US" sz="3200" b="1"/>
          </a:p>
          <a:p>
            <a:pPr lvl="1"/>
            <a:r>
              <a:rPr lang="en-IN" altLang="en-US" sz="3200" b="1">
                <a:sym typeface="+mn-ea"/>
              </a:rPr>
              <a:t>Bidirectional LSTM (BiLSTM) </a:t>
            </a:r>
            <a:endParaRPr lang="en-IN" altLang="en-US" sz="2800"/>
          </a:p>
          <a:p>
            <a:endParaRPr lang="en-IN" altLang="en-US" sz="2800"/>
          </a:p>
        </p:txBody>
      </p:sp>
      <p:sp>
        <p:nvSpPr>
          <p:cNvPr id="4" name="Slide Number Placeholder 3"/>
          <p:cNvSpPr>
            <a:spLocks noGrp="1"/>
          </p:cNvSpPr>
          <p:nvPr>
            <p:ph type="sldNum" sz="quarter" idx="12"/>
          </p:nvPr>
        </p:nvSpPr>
        <p:spPr/>
        <p:txBody>
          <a:bodyPr/>
          <a:p>
            <a:fld id="{7870A25B-082D-42BE-9910-664729240837}" type="slidenum">
              <a:rPr lang="en-IN" smtClean="0"/>
            </a:fld>
            <a:endParaRPr lang="en-IN"/>
          </a:p>
        </p:txBody>
      </p:sp>
      <p:pic>
        <p:nvPicPr>
          <p:cNvPr id="5" name="Content Placeholder 4"/>
          <p:cNvPicPr>
            <a:picLocks noChangeAspect="1"/>
          </p:cNvPicPr>
          <p:nvPr>
            <p:ph sz="half" idx="2"/>
          </p:nvPr>
        </p:nvPicPr>
        <p:blipFill>
          <a:blip r:embed="rId1"/>
          <a:stretch>
            <a:fillRect/>
          </a:stretch>
        </p:blipFill>
        <p:spPr>
          <a:xfrm>
            <a:off x="5911215" y="2103120"/>
            <a:ext cx="2986405" cy="978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latin typeface="Agency FB" panose="020B0503020202020204" charset="0"/>
                <a:cs typeface="Agency FB" panose="020B0503020202020204" charset="0"/>
                <a:sym typeface="+mn-ea"/>
              </a:rPr>
              <a:t>Baseline Model for Images</a:t>
            </a:r>
            <a:br>
              <a:rPr lang="en-US" b="1">
                <a:latin typeface="Agency FB" panose="020B0503020202020204" charset="0"/>
                <a:cs typeface="Agency FB" panose="020B0503020202020204" charset="0"/>
              </a:rPr>
            </a:br>
            <a:endParaRPr lang="en-US"/>
          </a:p>
        </p:txBody>
      </p:sp>
      <p:sp>
        <p:nvSpPr>
          <p:cNvPr id="4" name="Content Placeholder 3"/>
          <p:cNvSpPr>
            <a:spLocks noGrp="1"/>
          </p:cNvSpPr>
          <p:nvPr>
            <p:ph sz="half" idx="2"/>
          </p:nvPr>
        </p:nvSpPr>
        <p:spPr/>
        <p:txBody>
          <a:bodyPr>
            <a:normAutofit fontScale="70000"/>
          </a:bodyPr>
          <a:p>
            <a:r>
              <a:rPr lang="en-IN" altLang="en-US">
                <a:sym typeface="+mn-ea"/>
              </a:rPr>
              <a:t>C</a:t>
            </a:r>
            <a:r>
              <a:rPr lang="en-US">
                <a:sym typeface="+mn-ea"/>
              </a:rPr>
              <a:t>onvolution layers 3x3 filter with a stride 1 and always used same padding </a:t>
            </a:r>
            <a:endParaRPr lang="en-US"/>
          </a:p>
          <a:p>
            <a:r>
              <a:rPr lang="en-IN" altLang="en-US">
                <a:sym typeface="+mn-ea"/>
              </a:rPr>
              <a:t>M</a:t>
            </a:r>
            <a:r>
              <a:rPr lang="en-US">
                <a:sym typeface="+mn-ea"/>
              </a:rPr>
              <a:t>axpool layer of 2x2 filter of stride 2. It follows this arrangement of convolution and max pool layers consistently throughout the whole architecture. </a:t>
            </a:r>
            <a:endParaRPr lang="en-US"/>
          </a:p>
          <a:p>
            <a:r>
              <a:rPr lang="en-US">
                <a:sym typeface="+mn-ea"/>
              </a:rPr>
              <a:t>Instead of a fully connected layer, a Global Average Pooling layer has been used which later is connected to a Dense layer with the Sigmoid activation function to predict class probability.</a:t>
            </a:r>
            <a:endParaRPr lang="en-US"/>
          </a:p>
          <a:p>
            <a:r>
              <a:rPr lang="en-US">
                <a:sym typeface="+mn-ea"/>
              </a:rPr>
              <a:t>The 16 in VGG16 refers to it has 16 layers that have weights. </a:t>
            </a:r>
            <a:endParaRPr lang="en-US"/>
          </a:p>
          <a:p>
            <a:endParaRPr lang="en-US"/>
          </a:p>
        </p:txBody>
      </p:sp>
      <p:sp>
        <p:nvSpPr>
          <p:cNvPr id="5" name="Slide Number Placeholder 4"/>
          <p:cNvSpPr>
            <a:spLocks noGrp="1"/>
          </p:cNvSpPr>
          <p:nvPr>
            <p:ph type="sldNum" sz="quarter" idx="12"/>
          </p:nvPr>
        </p:nvSpPr>
        <p:spPr/>
        <p:txBody>
          <a:bodyPr/>
          <a:p>
            <a:fld id="{7870A25B-082D-42BE-9910-664729240837}" type="slidenum">
              <a:rPr lang="en-IN" smtClean="0"/>
            </a:fld>
            <a:endParaRPr lang="en-IN"/>
          </a:p>
        </p:txBody>
      </p:sp>
      <p:pic>
        <p:nvPicPr>
          <p:cNvPr id="6" name="Content Placeholder 4"/>
          <p:cNvPicPr>
            <a:picLocks noChangeAspect="1"/>
          </p:cNvPicPr>
          <p:nvPr>
            <p:ph sz="half" idx="1"/>
          </p:nvPr>
        </p:nvPicPr>
        <p:blipFill>
          <a:blip r:embed="rId1"/>
          <a:stretch>
            <a:fillRect/>
          </a:stretch>
        </p:blipFill>
        <p:spPr>
          <a:xfrm>
            <a:off x="578485" y="1573530"/>
            <a:ext cx="4342130" cy="50615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6453</Words>
  <Application>WPS Presentation</Application>
  <PresentationFormat>Widescreen</PresentationFormat>
  <Paragraphs>193</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Agency FB</vt:lpstr>
      <vt:lpstr>Trebuchet MS</vt:lpstr>
      <vt:lpstr>Times New Roman</vt:lpstr>
      <vt:lpstr>Calibri</vt:lpstr>
      <vt:lpstr>Cambria</vt:lpstr>
      <vt:lpstr>Times New Roman</vt:lpstr>
      <vt:lpstr>Microsoft YaHei</vt:lpstr>
      <vt:lpstr>Arial Unicode MS</vt:lpstr>
      <vt:lpstr>Calibri Light</vt:lpstr>
      <vt:lpstr>Calibri</vt:lpstr>
      <vt:lpstr>Office Theme</vt:lpstr>
      <vt:lpstr>PowerPoint 演示文稿</vt:lpstr>
      <vt:lpstr>PowerPoint 演示文稿</vt:lpstr>
      <vt:lpstr>Methodology</vt:lpstr>
      <vt:lpstr>PowerPoint 演示文稿</vt:lpstr>
      <vt:lpstr>PowerPoint 演示文稿</vt:lpstr>
      <vt:lpstr>PowerPoint 演示文稿</vt:lpstr>
      <vt:lpstr>Research paper Link : https://www.aclweb.org/anthology/2020.trac-1.6.pdf Dataset link:  https://drive.google.com/drive/folders/1ckOGoRmMwCEFo-k3UX7J2lnzg495WIS5 </vt:lpstr>
      <vt:lpstr> Baseline Models for Textual Data </vt:lpstr>
      <vt:lpstr>Baseline Model for Images </vt:lpstr>
      <vt:lpstr> Multimodal Approach </vt:lpstr>
      <vt:lpstr>Analysis of Implemented Approach Hateful Memes Challenge 2020, SEP 22     Yuval Nirkin   Assaf Rabinowitz   Yoni Solel</vt:lpstr>
      <vt:lpstr>Model Description</vt:lpstr>
      <vt:lpstr>Hypernetwork functional image representation Sylwester Klocek, Łukasz Maziarka, Maciej Wołczyk, Jacek Tabor, Jakub Nowak, and Marek Śmieja</vt:lpstr>
      <vt:lpstr>Functional Representation of an Image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rao</dc:creator>
  <cp:lastModifiedBy>Admin</cp:lastModifiedBy>
  <cp:revision>47</cp:revision>
  <dcterms:created xsi:type="dcterms:W3CDTF">2020-10-30T19:27:00Z</dcterms:created>
  <dcterms:modified xsi:type="dcterms:W3CDTF">2020-11-01T12:03:47Z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