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3"/>
    <p:sldId id="263" r:id="rId4"/>
    <p:sldId id="265" r:id="rId5"/>
    <p:sldId id="267" r:id="rId6"/>
    <p:sldId id="268" r:id="rId7"/>
    <p:sldId id="26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howGuides="1">
      <p:cViewPr varScale="1">
        <p:scale>
          <a:sx n="73" d="100"/>
          <a:sy n="73" d="100"/>
        </p:scale>
        <p:origin x="-498" y="-102"/>
      </p:cViewPr>
      <p:guideLst>
        <p:guide orient="horz" pos="2156"/>
        <p:guide pos="3839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75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academic.oup.com/cercor/article/17/10/2322/311033" TargetMode="External"/><Relationship Id="rId2" Type="http://schemas.openxmlformats.org/officeDocument/2006/relationships/hyperlink" Target="https://www.mitpressjournals.org/doi/abs/10.1162/jocn.2008.20054" TargetMode="External"/><Relationship Id="rId1" Type="http://schemas.openxmlformats.org/officeDocument/2006/relationships/hyperlink" Target="https://quickdraw.withgoogle.com/data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uw-cmg/perovskite-oxide-stability-prediction" TargetMode="External"/><Relationship Id="rId2" Type="http://schemas.openxmlformats.org/officeDocument/2006/relationships/hyperlink" Target="https://pdf.sciencedirectassets.com/311593/1-s2.0-S2352340918X00043/1-s2.0-S2352340918305092/main.pdf?X-Amz-Security-Token=IQoJb3JpZ2luX2VjEKj//////////wEaCXVzLWVhc3QtMSJGMEQCIFUmZTy/9entYX0oLJNJ5THtho7Mfx1d0mtFvGlXRqJkAiAzrxWrfnhmx7MZiDk+jpxYb5EyudNWzupIgvMQpM0oZyq9AwjR//////////8BEAMaDDA1OTAwMzU0Njg2NSIME7wPuEx7csEsO5OlKpEDWvGgJvZfrZXL44oh44jLdcM4R1u0tso5ruDEqGKgfeHrFxTJHlF8CN0GO7WSuRZO6Pt/+JYzpahdOAtIBLyGDAL39+YFY+MwPVF6X13fs3JbR+AMMzlz/JFQ352IZXrxyuuV/82EfAfPDMudtczaD4AzsN6/99gX+aTVioKL1LCrWIeGZ5aZEoQgEDZ30lkJt8OoSrXx7KlZe7nRJpYd6kZEYn29mc1ClRe/DsZo5wK2m4kw4Cn1VZ899wI9fAk22hQBnPWeB6Exr7ejTocQLHhBvNj60tJ/NV1q275jVbXLs5yZ6Vrxp1s/WBlaoW0mB1ZHBfYgvXtI68kDf1j5zp0sAs1NEYzi3rh5r7QKh3r5c7ADQPBSowyZ8XIMXfw1o1zvq1VuBCVoJpXBhi2r5DY1nrH33KiZ4LOVLKgRw7OcVse2WQRzlA3Bve+Jcvl0FotEnIpsbvEpZVlRNdF0WMK1EaP7vcxZdFhZxtv/Z2MLaaVu6BBa621Vpq2cqRN0i1njhSIKFNDfjOaZMxT8zFkw3qHr+wU67AGPxml6/UdcCVmSixbGCLCjcCtb6FJFQhUxMgU1eooESZlr0t3+wN+LIbrD3OsJsCQaSOqPxJkNnNvOg0rIYqAJM7FSY8g1pKaOtOoONq3Y494iV6YtxhAbAJ7XSjz2StsJmnq9r/bMs2b7Pqy0TY/TLyEZShAfr1T+v0+wp+0dQBUhYGXtEP1HzIi9dcUF98JuG6cYFuVAomeCH6z+hdnBO9Zb4RMC4OyGCarQ5a+6Oe5/SUGobXrUyfI4oq5Xcw1Pa464LLraq3eenLz64/m6OvDRCLoyLgSg1XG0CaM9Sex63ficQcuB8w7pjw==&amp;X-Amz-Algorithm=AWS4-HMAC-SHA256&amp;X-Amz-Date=20201005T082249Z&amp;X-Amz-SignedHeaders=host&amp;X-Amz-Expires=300&amp;X-Amz-Credential=ASIAQ3PHCVTY23CGVXUR/20201005/us-east-1/s3/aws4_request&amp;X-Amz-Signature=54518121b8e6b91fbbdf68bd2af1ca85de5a83044bff8804f1a2492902fc619d&amp;hash=e54d564cd008cc55a48c797dae05f723fc9ed6d0b818900f56e1860942f99945&amp;host=68042c943591013ac2b2430a89b270f6af2c76d8dfd086a07176afe7c76c2c61&amp;pii=S2352340918305092&amp;tid=spdf-c3477d47-7e72-41e5-ab3f-a026974ff954&amp;sid=98c1f1f9795f4345b1392b99587aa4f9870fgxrqb&amp;type=client" TargetMode="External"/><Relationship Id="rId1" Type="http://schemas.openxmlformats.org/officeDocument/2006/relationships/hyperlink" Target="https://www.sciencedirect.com/science/article/pii/S2352340918305092?via=i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466455" y="4399280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Madhurika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Ganiger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57985" y="2287270"/>
            <a:ext cx="88734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Infant Cry Language Analysis and Recognition: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+mj-lt"/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Determine the reason for cry of the infants may be </a:t>
            </a:r>
            <a:r>
              <a:rPr lang="en-IN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hunger,sleepy,pain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I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https://www.kaggle.com/pengliu1997/infantcrying?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en-IN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IN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http://www.ieee-jas.org/fileZDHXBEN/journal/article/zdhxbywb/2019/3/PDF/jas-6-3-778.pdf</a:t>
            </a:r>
            <a:endParaRPr lang="en-IN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r>
              <a:rPr lang="en-US" alt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498715" y="6057265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	Varun Bohara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93215" y="1713230"/>
            <a:ext cx="4814570" cy="2221865"/>
          </a:xfrm>
        </p:spPr>
        <p:txBody>
          <a:bodyPr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become an important communication channel in times of emergency.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ubiquitousness of smartphones enables people to announce an emergency they’re observing in real-time.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more agencies are interested in programatically monitoring Twitter (i.e. disaster relief organizations and news agencies).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https://www.kaggle.com/c/nlp-getting-started</a:t>
            </a:r>
            <a:endParaRPr lang="en-US" sz="1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92645" y="869315"/>
            <a:ext cx="2400935" cy="4572000"/>
          </a:xfrm>
          <a:prstGeom prst="rect">
            <a:avLst/>
          </a:prstGeom>
        </p:spPr>
      </p:pic>
      <p:sp>
        <p:nvSpPr>
          <p:cNvPr id="9" name="Content Placeholder 5"/>
          <p:cNvSpPr/>
          <p:nvPr/>
        </p:nvSpPr>
        <p:spPr>
          <a:xfrm>
            <a:off x="1593215" y="1081405"/>
            <a:ext cx="4814570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 or Not? NLP with Disaster Tweets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Combating On​line Ho​st​ile Posts in ​Regional L​anguages dur​ing Emerge​ncy Si​tuation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215" y="1600200"/>
            <a:ext cx="9782175" cy="457200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subtask focuses on a variety of hostile posts in Hindi Devanagari script collected from Twitter and Facebook.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valid categories are fake news, hate speech, offensive, defamation, and non-hostile posts.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multi-label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where each post can belong to one or more of these hostile classes. However, the non-hostile posts cannot be grouped with any other class.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https://competitions.codalab.org/competitions/26654#learn_the_details-overview</a:t>
            </a:r>
            <a:endParaRPr lang="en-US" sz="14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40230" y="3408045"/>
            <a:ext cx="9288000" cy="27930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444740" y="4826000"/>
            <a:ext cx="355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	Varun Bohara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412" y="762000"/>
            <a:ext cx="93726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Quick Draw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These doodles are a unique data set that can: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Help developers train new neural networks,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Help researchers see patterns in how people around the world draw,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And help artists create things we haven’t begun to think of.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https://quickdraw.withgoogle.com/data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Neural Integration Of Speaker and Message.</a:t>
            </a:r>
            <a:endParaRPr lang="en-US" sz="2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 line Integration of Semantic Information from Speech and Gesture: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3" indent="0">
              <a:buFont typeface="Wingdings" panose="050000000000000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Insights from Event -related Brain Potential</a:t>
            </a:r>
            <a:endParaRPr lang="en-US" sz="2000" b="1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/>
              <a:buAutoNum type="arabicPeriod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3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Language Meets Action 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Wingdings" panose="050000000000000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The Neural Integration of Gesture and Speech </a:t>
            </a:r>
            <a:endParaRPr lang="en-US" sz="2000" b="1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/>
              <a:buAutoNum type="arabicPeriod"/>
            </a:pPr>
            <a:endParaRPr lang="en-US" sz="2000" b="1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262764" y="6381328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 Rao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1884" y="1292606"/>
            <a:ext cx="9505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thermodynamic stability of perovskite oxides</a:t>
            </a:r>
            <a:r>
              <a:rPr lang="en-US" sz="2400" b="1" dirty="0"/>
              <a:t>:</a:t>
            </a:r>
            <a:endParaRPr lang="en-US" sz="2400" b="1" dirty="0"/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b="1" dirty="0"/>
              <a:t>: 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thermodynamic stability of perovskite(Crystal structure).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5980" y="2849652"/>
            <a:ext cx="7272808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Data Article 1 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Data Article 2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2530" y="284988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dirty="0"/>
              <a:t>: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Custom 4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0070C0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2038</Words>
  <Application>WPS Presentation</Application>
  <PresentationFormat>Custom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Euphemia</vt:lpstr>
      <vt:lpstr>Segoe Print</vt:lpstr>
      <vt:lpstr>Times New Roman</vt:lpstr>
      <vt:lpstr>Calibri</vt:lpstr>
      <vt:lpstr>Wingdings</vt:lpstr>
      <vt:lpstr>Microsoft YaHei</vt:lpstr>
      <vt:lpstr>Arial Unicode MS</vt:lpstr>
      <vt:lpstr>Comic Sans MS</vt:lpstr>
      <vt:lpstr>Math 16x9</vt:lpstr>
      <vt:lpstr>PowerPoint 演示文稿</vt:lpstr>
      <vt:lpstr>PowerPoint 演示文稿</vt:lpstr>
      <vt:lpstr>PowerPoint 演示文稿</vt:lpstr>
      <vt:lpstr>Combating On​line Ho​st​ile Posts in ​Regional L​anguages dur​ing Emerge​ncy Si​tuation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Admin</cp:lastModifiedBy>
  <cp:revision>19</cp:revision>
  <dcterms:created xsi:type="dcterms:W3CDTF">2020-10-05T09:51:00Z</dcterms:created>
  <dcterms:modified xsi:type="dcterms:W3CDTF">2020-10-05T14:12:37Z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