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79" r:id="rId3"/>
    <p:sldId id="282" r:id="rId5"/>
    <p:sldId id="283" r:id="rId6"/>
    <p:sldId id="284" r:id="rId7"/>
    <p:sldId id="302" r:id="rId8"/>
    <p:sldId id="257" r:id="rId9"/>
    <p:sldId id="285" r:id="rId10"/>
    <p:sldId id="280" r:id="rId11"/>
    <p:sldId id="281" r:id="rId12"/>
    <p:sldId id="256" r:id="rId13"/>
    <p:sldId id="267" r:id="rId14"/>
    <p:sldId id="268" r:id="rId15"/>
    <p:sldId id="263" r:id="rId16"/>
    <p:sldId id="271" r:id="rId17"/>
    <p:sldId id="272" r:id="rId18"/>
    <p:sldId id="273" r:id="rId19"/>
    <p:sldId id="275" r:id="rId20"/>
    <p:sldId id="274" r:id="rId21"/>
    <p:sldId id="277" r:id="rId22"/>
  </p:sldIdLst>
  <p:sldSz cx="9144000" cy="5143500" type="screen16x9"/>
  <p:notesSz cx="6858000" cy="9144000"/>
  <p:embeddedFontLst>
    <p:embeddedFont>
      <p:font typeface="Economica" panose="02000506040000020004"/>
      <p:regular r:id="rId26"/>
    </p:embeddedFont>
    <p:embeddedFont>
      <p:font typeface="Open Sans" panose="020B0606030504020204"/>
      <p:regular r:id="rId27"/>
    </p:embeddedFont>
    <p:embeddedFont>
      <p:font typeface="Cambria" panose="02040503050406030204" charset="0"/>
      <p:regular r:id="rId28"/>
      <p:bold r:id="rId29"/>
      <p:italic r:id="rId30"/>
      <p:boldItalic r:id="rId31"/>
    </p:embeddedFont>
    <p:embeddedFont>
      <p:font typeface="PMingLiU-ExtB" panose="02020500000000000000" charset="-120"/>
      <p:regular r:id="rId32"/>
    </p:embeddedFont>
    <p:embeddedFont>
      <p:font typeface="Malgun Gothic" panose="020B0503020000020004" charset="-127"/>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54" y="91"/>
      </p:cViewPr>
      <p:guideLst>
        <p:guide orient="horz" pos="16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9f0f4aeee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f0f4aeee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9f0f4aeee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f0f4aeee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9pPr>
          </a:lstStyle>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3AADE1-27EE-4014-B194-B389A1EA2F5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6659B-BF6E-4DE8-8DA1-709FC145E0D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9pPr>
          </a:lstStyle>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stStyle>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1pPr>
            <a:lvl2pPr lvl="1">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2pPr>
            <a:lvl3pPr lvl="2">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3pPr>
            <a:lvl4pPr lvl="3">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4pPr>
            <a:lvl5pPr lvl="4">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5pPr>
            <a:lvl6pPr lvl="5">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6pPr>
            <a:lvl7pPr lvl="6">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7pPr>
            <a:lvl8pPr lvl="7">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8pPr>
            <a:lvl9pPr lvl="8">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9pPr>
          </a:lstStyle>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panose="020B0606030504020204"/>
              <a:buChar char="●"/>
              <a:defRPr sz="1800">
                <a:solidFill>
                  <a:schemeClr val="dk1"/>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1pPr>
            <a:lvl2pPr lvl="1"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2pPr>
            <a:lvl3pPr lvl="2"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3pPr>
            <a:lvl4pPr lvl="3"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4pPr>
            <a:lvl5pPr lvl="4"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5pPr>
            <a:lvl6pPr lvl="5"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6pPr>
            <a:lvl7pPr lvl="6"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7pPr>
            <a:lvl8pPr lvl="7"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8pPr>
            <a:lvl9pPr lvl="8"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arxiv.org/pdf/1811.10830.pdf" TargetMode="Externa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Times New Roman" panose="02020603050405020304" charset="0"/>
                <a:cs typeface="Times New Roman" panose="02020603050405020304" charset="0"/>
              </a:rPr>
              <a:t>Problem Statement</a:t>
            </a:r>
            <a:endParaRPr sz="2800" dirty="0">
              <a:latin typeface="Times New Roman" panose="02020603050405020304" charset="0"/>
              <a:cs typeface="Times New Roman" panose="02020603050405020304" charset="0"/>
            </a:endParaRPr>
          </a:p>
        </p:txBody>
      </p:sp>
      <p:sp>
        <p:nvSpPr>
          <p:cNvPr id="99" name="Google Shape;99;p19"/>
          <p:cNvSpPr txBox="1">
            <a:spLocks noGrp="1"/>
          </p:cNvSpPr>
          <p:nvPr>
            <p:ph type="body" idx="1"/>
          </p:nvPr>
        </p:nvSpPr>
        <p:spPr>
          <a:xfrm>
            <a:off x="533400" y="1383030"/>
            <a:ext cx="8610600" cy="25844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endParaRPr lang="en-US" sz="1600" dirty="0">
              <a:latin typeface="Cambria" panose="02040503050406030204" charset="0"/>
              <a:cs typeface="Cambria" panose="02040503050406030204" charset="0"/>
            </a:endParaRPr>
          </a:p>
          <a:p>
            <a:pPr marL="114300" indent="0">
              <a:buNone/>
            </a:pPr>
            <a:r>
              <a:rPr lang="en-US" sz="1600" dirty="0"/>
              <a:t>	</a:t>
            </a:r>
            <a:endParaRPr lang="en-US" sz="1600" dirty="0"/>
          </a:p>
          <a:p>
            <a:pPr marL="114300" indent="0">
              <a:buNone/>
            </a:pPr>
            <a:r>
              <a:rPr lang="en-US" sz="1600" dirty="0">
                <a:sym typeface="+mn-ea"/>
              </a:rPr>
              <a:t>	</a:t>
            </a:r>
            <a:endParaRPr lang="en-US" sz="1600" dirty="0"/>
          </a:p>
          <a:p>
            <a:pPr marL="0" lvl="0" indent="0" algn="l" rtl="0">
              <a:spcBef>
                <a:spcPts val="0"/>
              </a:spcBef>
              <a:spcAft>
                <a:spcPts val="1600"/>
              </a:spcAft>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461260" y="2052955"/>
            <a:ext cx="4420870" cy="10109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2400">
                <a:latin typeface="Times New Roman" panose="02020603050405020304" charset="0"/>
                <a:cs typeface="Times New Roman" panose="02020603050405020304" charset="0"/>
              </a:rPr>
              <a:t>Leveraging Visual Question Answering for</a:t>
            </a:r>
            <a:br>
              <a:rPr sz="2400">
                <a:latin typeface="Times New Roman" panose="02020603050405020304" charset="0"/>
                <a:cs typeface="Times New Roman" panose="02020603050405020304" charset="0"/>
              </a:rPr>
            </a:br>
            <a:r>
              <a:rPr sz="2400">
                <a:latin typeface="Times New Roman" panose="02020603050405020304" charset="0"/>
                <a:cs typeface="Times New Roman" panose="02020603050405020304" charset="0"/>
              </a:rPr>
              <a:t>Image-Caption Ranking</a:t>
            </a:r>
            <a:endParaRPr sz="2400">
              <a:latin typeface="Times New Roman" panose="02020603050405020304" charset="0"/>
              <a:cs typeface="Times New Roman" panose="02020603050405020304" charset="0"/>
            </a:endParaRPr>
          </a:p>
        </p:txBody>
      </p:sp>
      <p:sp>
        <p:nvSpPr>
          <p:cNvPr id="3" name="Text Box 0"/>
          <p:cNvSpPr txBox="1"/>
          <p:nvPr/>
        </p:nvSpPr>
        <p:spPr>
          <a:xfrm>
            <a:off x="2683510" y="3310255"/>
            <a:ext cx="3316605" cy="706755"/>
          </a:xfrm>
          <a:prstGeom prst="rect">
            <a:avLst/>
          </a:prstGeom>
          <a:noFill/>
        </p:spPr>
        <p:txBody>
          <a:bodyPr wrap="none" rtlCol="0">
            <a:spAutoFit/>
          </a:bodyPr>
          <a:lstStyle/>
          <a:p>
            <a:pPr algn="l"/>
            <a:r>
              <a:rPr lang="en-US" sz="1000">
                <a:latin typeface="Times New Roman" panose="02020603050405020304" charset="0"/>
                <a:cs typeface="Times New Roman" panose="02020603050405020304" charset="0"/>
              </a:rPr>
              <a:t>Xiao Lin Devi Parikh</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Bradley Department of Electrical and Computer Engineering,</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Virginia Tech</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{linxiao,parikh}@vt.edu</a:t>
            </a:r>
            <a:endParaRPr lang="en-US" sz="1000">
              <a:latin typeface="Times New Roman" panose="02020603050405020304" charset="0"/>
              <a:cs typeface="Times New Roman" panose="02020603050405020304" charset="0"/>
            </a:endParaRPr>
          </a:p>
        </p:txBody>
      </p:sp>
      <p:graphicFrame>
        <p:nvGraphicFramePr>
          <p:cNvPr id="2" name="Object 1">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3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Image caption ranking</a:t>
            </a:r>
            <a:endParaRPr 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1400">
                <a:latin typeface="Times New Roman" panose="02020603050405020304" charset="0"/>
                <a:cs typeface="Times New Roman" panose="02020603050405020304" charset="0"/>
              </a:rPr>
              <a:t>The image-caption ranking task is to retrieve relevant images given a query caption and relevant captions given a query image.</a:t>
            </a:r>
            <a:endParaRPr lang="en-US" sz="1400">
              <a:latin typeface="Times New Roman" panose="02020603050405020304" charset="0"/>
              <a:cs typeface="Times New Roman" panose="02020603050405020304" charset="0"/>
            </a:endParaRPr>
          </a:p>
          <a:p>
            <a:pPr>
              <a:buFont typeface="Arial" panose="020B0604020202020204" pitchFamily="34" charset="0"/>
              <a:buChar char="•"/>
            </a:pPr>
            <a:r>
              <a:rPr lang="en-US" sz="1400">
                <a:latin typeface="Times New Roman" panose="02020603050405020304" charset="0"/>
                <a:cs typeface="Times New Roman" panose="02020603050405020304" charset="0"/>
              </a:rPr>
              <a:t> During training we are given image-caption pairs (I, C) </a:t>
            </a:r>
            <a:endParaRPr lang="en-US" sz="1400">
              <a:latin typeface="Times New Roman" panose="02020603050405020304" charset="0"/>
              <a:cs typeface="Times New Roman" panose="02020603050405020304" charset="0"/>
            </a:endParaRPr>
          </a:p>
          <a:p>
            <a:pPr lvl="1">
              <a:buSzPct val="50000"/>
              <a:buFont typeface="Arial" panose="020B0604020202020204" pitchFamily="34" charset="0"/>
              <a:buChar char="•"/>
            </a:pPr>
            <a:r>
              <a:rPr lang="en-US" sz="1000">
                <a:latin typeface="Times New Roman" panose="02020603050405020304" charset="0"/>
                <a:cs typeface="Times New Roman" panose="02020603050405020304" charset="0"/>
              </a:rPr>
              <a:t>For each pair we sample K - 1 other images in addition to I so the image</a:t>
            </a:r>
            <a:br>
              <a:rPr lang="en-US" sz="10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retrieval task becomes retrieving I from K images given caption C. </a:t>
            </a:r>
            <a:endParaRPr lang="en-US" sz="1000">
              <a:latin typeface="Times New Roman" panose="02020603050405020304" charset="0"/>
              <a:cs typeface="Times New Roman" panose="02020603050405020304" charset="0"/>
            </a:endParaRPr>
          </a:p>
          <a:p>
            <a:pPr lvl="1">
              <a:buSzPct val="50000"/>
              <a:buFont typeface="Arial" panose="020B0604020202020204" pitchFamily="34" charset="0"/>
              <a:buChar char="•"/>
            </a:pPr>
            <a:r>
              <a:rPr lang="en-US" sz="1000">
                <a:latin typeface="Times New Roman" panose="02020603050405020304" charset="0"/>
                <a:cs typeface="Times New Roman" panose="02020603050405020304" charset="0"/>
              </a:rPr>
              <a:t>We also sample K-1 random captions in addition to C so the caption retrieval task becomes retrieving C from K given image I.</a:t>
            </a:r>
            <a:endParaRPr lang="en-US" sz="1000">
              <a:latin typeface="Times New Roman" panose="02020603050405020304" charset="0"/>
              <a:cs typeface="Times New Roman" panose="02020603050405020304" charset="0"/>
            </a:endParaRPr>
          </a:p>
          <a:p>
            <a:pPr>
              <a:buFont typeface="Arial" panose="020B0604020202020204" pitchFamily="34" charset="0"/>
              <a:buChar char="•"/>
            </a:pPr>
            <a:r>
              <a:rPr lang="en-US" sz="1000">
                <a:latin typeface="Times New Roman" panose="02020603050405020304" charset="0"/>
                <a:cs typeface="Times New Roman" panose="02020603050405020304" charset="0"/>
                <a:sym typeface="+mn-ea"/>
              </a:rPr>
              <a:t>The image-caption ranking models learn a ranking scoring function S(I, C) such that the corresponding retrieval probabilities are maximised:</a:t>
            </a:r>
            <a:endParaRPr lang="en-US" sz="1000">
              <a:latin typeface="Times New Roman" panose="02020603050405020304" charset="0"/>
              <a:cs typeface="Times New Roman" panose="02020603050405020304" charset="0"/>
            </a:endParaRPr>
          </a:p>
          <a:p>
            <a:pPr lvl="1">
              <a:buSzPct val="50000"/>
              <a:buFont typeface="Arial" panose="020B0604020202020204" pitchFamily="34" charset="0"/>
              <a:buChar char="•"/>
            </a:pPr>
            <a:endParaRPr lang="en-US" sz="1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001520" y="3622040"/>
            <a:ext cx="3820160" cy="648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Baseline model</a:t>
            </a:r>
            <a:endParaRPr 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11785" y="1044575"/>
            <a:ext cx="8520515" cy="3905250"/>
          </a:xfrm>
        </p:spPr>
        <p:txBody>
          <a:bodyPr/>
          <a:lstStyle/>
          <a:p>
            <a:pPr>
              <a:buFont typeface="Arial" panose="020B0604020202020204" pitchFamily="34" charset="0"/>
              <a:buChar char="•"/>
            </a:pPr>
            <a:r>
              <a:rPr lang="en-US" dirty="0">
                <a:latin typeface="Times New Roman" panose="02020603050405020304" charset="0"/>
                <a:cs typeface="Times New Roman" panose="02020603050405020304" charset="0"/>
              </a:rPr>
              <a:t>Model  projects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xI</a:t>
            </a:r>
            <a:r>
              <a:rPr lang="en-US" dirty="0">
                <a:latin typeface="Times New Roman" panose="02020603050405020304" charset="0"/>
                <a:cs typeface="Times New Roman" panose="02020603050405020304" charset="0"/>
              </a:rPr>
              <a:t> - dimensional CNN activation </a:t>
            </a:r>
            <a:r>
              <a:rPr lang="en-US" dirty="0" err="1">
                <a:latin typeface="Times New Roman" panose="02020603050405020304" charset="0"/>
                <a:cs typeface="Times New Roman" panose="02020603050405020304" charset="0"/>
              </a:rPr>
              <a:t>xI</a:t>
            </a:r>
            <a:r>
              <a:rPr lang="en-US" dirty="0">
                <a:latin typeface="Times New Roman" panose="02020603050405020304" charset="0"/>
                <a:cs typeface="Times New Roman" panose="02020603050405020304" charset="0"/>
              </a:rPr>
              <a:t> for image I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 dimensional RNN latent encoding </a:t>
            </a:r>
            <a:r>
              <a:rPr lang="en-US"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 for caption C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to the same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-dimensional common multi-modal embedding space as unit-norm vectors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I</a:t>
            </a:r>
            <a:r>
              <a:rPr lang="en-US" baseline="-25000"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and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C</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The multi-modal scoring function is defined as their dot product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S</a:t>
            </a:r>
            <a:r>
              <a:rPr lang="en-US" sz="1600" dirty="0">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(I, C) =&lt;</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I</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C</a:t>
            </a:r>
            <a:r>
              <a:rPr lang="en-US" dirty="0">
                <a:latin typeface="Times New Roman" panose="02020603050405020304" charset="0"/>
                <a:cs typeface="Times New Roman" panose="02020603050405020304" charset="0"/>
              </a:rPr>
              <a:t> &gt;.</a:t>
            </a:r>
            <a:endParaRPr lang="en-US" dirty="0">
              <a:latin typeface="Times New Roman" panose="02020603050405020304" charset="0"/>
              <a:cs typeface="Times New Roman" panose="02020603050405020304" charset="0"/>
            </a:endParaRPr>
          </a:p>
          <a:p>
            <a:pPr marL="114300" indent="0">
              <a:buNone/>
            </a:pP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sz="900" dirty="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3563620" y="2664460"/>
            <a:ext cx="2016760" cy="513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0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sz="2800">
                <a:latin typeface="Times New Roman" panose="02020603050405020304" charset="0"/>
                <a:cs typeface="Times New Roman" panose="02020603050405020304" charset="0"/>
              </a:rPr>
              <a:t>VQA </a:t>
            </a:r>
            <a:r>
              <a:rPr lang="en-US" sz="2800">
                <a:latin typeface="Times New Roman" panose="02020603050405020304" charset="0"/>
                <a:cs typeface="Times New Roman" panose="02020603050405020304" charset="0"/>
              </a:rPr>
              <a:t>and VQA-Caption</a:t>
            </a:r>
            <a:endParaRPr lang="en-US" sz="2800">
              <a:latin typeface="Times New Roman" panose="02020603050405020304" charset="0"/>
              <a:cs typeface="Times New Roman" panose="02020603050405020304" charset="0"/>
            </a:endParaRPr>
          </a:p>
        </p:txBody>
      </p:sp>
      <p:sp>
        <p:nvSpPr>
          <p:cNvPr id="111" name="Google Shape;111;p21"/>
          <p:cNvSpPr txBox="1">
            <a:spLocks noGrp="1"/>
          </p:cNvSpPr>
          <p:nvPr>
            <p:ph type="body" idx="1"/>
          </p:nvPr>
        </p:nvSpPr>
        <p:spPr>
          <a:xfrm>
            <a:off x="311785" y="704215"/>
            <a:ext cx="8520430" cy="397891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Arial" panose="020B0604020202020204" pitchFamily="34" charset="0"/>
              <a:buChar char="•"/>
            </a:pPr>
            <a:r>
              <a:rPr sz="1400">
                <a:latin typeface="Times New Roman" panose="02020603050405020304" charset="0"/>
                <a:cs typeface="Times New Roman" panose="02020603050405020304" charset="0"/>
                <a:sym typeface="+mn-ea"/>
              </a:rPr>
              <a:t>VQA is the task of given an image I and a free-form open-ended question Q</a:t>
            </a:r>
            <a:br>
              <a:rPr sz="1400">
                <a:latin typeface="Times New Roman" panose="02020603050405020304" charset="0"/>
                <a:cs typeface="Times New Roman" panose="02020603050405020304" charset="0"/>
                <a:sym typeface="+mn-ea"/>
              </a:rPr>
            </a:br>
            <a:r>
              <a:rPr sz="1400">
                <a:latin typeface="Times New Roman" panose="02020603050405020304" charset="0"/>
                <a:cs typeface="Times New Roman" panose="02020603050405020304" charset="0"/>
                <a:sym typeface="+mn-ea"/>
              </a:rPr>
              <a:t>about I, generating a natural language answer A to that question.</a:t>
            </a:r>
            <a:endParaRPr sz="1400">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sz="1400">
                <a:latin typeface="Times New Roman" panose="02020603050405020304" charset="0"/>
                <a:cs typeface="Times New Roman" panose="02020603050405020304" charset="0"/>
                <a:sym typeface="+mn-ea"/>
              </a:rPr>
              <a:t>Similarly,VQA-Caption task  takes a caption C of an image and a question</a:t>
            </a:r>
            <a:br>
              <a:rPr sz="1400">
                <a:latin typeface="Times New Roman" panose="02020603050405020304" charset="0"/>
                <a:cs typeface="Times New Roman" panose="02020603050405020304" charset="0"/>
                <a:sym typeface="+mn-ea"/>
              </a:rPr>
            </a:br>
            <a:r>
              <a:rPr sz="1400">
                <a:latin typeface="Times New Roman" panose="02020603050405020304" charset="0"/>
                <a:cs typeface="Times New Roman" panose="02020603050405020304" charset="0"/>
                <a:sym typeface="+mn-ea"/>
              </a:rPr>
              <a:t>Q about the image, then generates an answer A.</a:t>
            </a:r>
            <a:endParaRPr>
              <a:latin typeface="Times New Roman" panose="02020603050405020304" charset="0"/>
              <a:cs typeface="Times New Roman" panose="02020603050405020304" charset="0"/>
            </a:endParaRPr>
          </a:p>
          <a:p>
            <a:pPr marL="0" lvl="1"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During training, given triplets of </a:t>
            </a:r>
            <a:r>
              <a:rPr>
                <a:latin typeface="Times New Roman" panose="02020603050405020304" charset="0"/>
                <a:cs typeface="Times New Roman" panose="02020603050405020304" charset="0"/>
                <a:sym typeface="+mn-ea"/>
              </a:rPr>
              <a:t>question Q </a:t>
            </a:r>
            <a:r>
              <a:rPr lang="en-US">
                <a:latin typeface="Times New Roman" panose="02020603050405020304" charset="0"/>
                <a:cs typeface="Times New Roman" panose="02020603050405020304" charset="0"/>
                <a:sym typeface="+mn-ea"/>
              </a:rPr>
              <a:t>,</a:t>
            </a:r>
            <a:r>
              <a:rPr>
                <a:latin typeface="Times New Roman" panose="02020603050405020304" charset="0"/>
                <a:cs typeface="Times New Roman" panose="02020603050405020304" charset="0"/>
                <a:sym typeface="+mn-ea"/>
              </a:rPr>
              <a:t>ground truth answer A</a:t>
            </a:r>
            <a:endParaRPr>
              <a:latin typeface="Times New Roman" panose="02020603050405020304" charset="0"/>
              <a:cs typeface="Times New Roman" panose="02020603050405020304" charset="0"/>
            </a:endParaRPr>
          </a:p>
          <a:p>
            <a:pPr marL="742950" lvl="1" indent="-285750" algn="l" rtl="0">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I</a:t>
            </a:r>
            <a:r>
              <a:rPr>
                <a:latin typeface="Times New Roman" panose="02020603050405020304" charset="0"/>
                <a:cs typeface="Times New Roman" panose="02020603050405020304" charset="0"/>
              </a:rPr>
              <a:t>mage I,</a:t>
            </a:r>
            <a:endParaRPr>
              <a:latin typeface="Times New Roman" panose="02020603050405020304" charset="0"/>
              <a:cs typeface="Times New Roman" panose="02020603050405020304" charset="0"/>
            </a:endParaRPr>
          </a:p>
          <a:p>
            <a:pPr marL="1200150" lvl="2"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W</a:t>
            </a:r>
            <a:r>
              <a:rPr>
                <a:latin typeface="Times New Roman" panose="02020603050405020304" charset="0"/>
                <a:cs typeface="Times New Roman" panose="02020603050405020304" charset="0"/>
              </a:rPr>
              <a:t>e optimize the negative log-likelihood (NLL) loss to maximize the probability of the ground truth answer PI (A|Q, I) given by the VQA model.</a:t>
            </a:r>
            <a:endParaRPr>
              <a:latin typeface="Times New Roman" panose="02020603050405020304" charset="0"/>
              <a:cs typeface="Times New Roman" panose="02020603050405020304" charset="0"/>
            </a:endParaRPr>
          </a:p>
          <a:p>
            <a:pPr marL="742950" lvl="1"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C</a:t>
            </a:r>
            <a:r>
              <a:rPr>
                <a:latin typeface="Times New Roman" panose="02020603050405020304" charset="0"/>
                <a:cs typeface="Times New Roman" panose="02020603050405020304" charset="0"/>
              </a:rPr>
              <a:t>aption C, </a:t>
            </a:r>
            <a:endParaRPr>
              <a:latin typeface="Times New Roman" panose="02020603050405020304" charset="0"/>
              <a:cs typeface="Times New Roman" panose="02020603050405020304" charset="0"/>
            </a:endParaRPr>
          </a:p>
          <a:p>
            <a:pPr marL="1200150" lvl="2"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W</a:t>
            </a:r>
            <a:r>
              <a:rPr>
                <a:latin typeface="Times New Roman" panose="02020603050405020304" charset="0"/>
                <a:cs typeface="Times New Roman" panose="02020603050405020304" charset="0"/>
              </a:rPr>
              <a:t>e optimize the NLL loss to maximize the VQA-Caption model probability</a:t>
            </a:r>
            <a:br>
              <a:rPr>
                <a:latin typeface="Times New Roman" panose="02020603050405020304" charset="0"/>
                <a:cs typeface="Times New Roman" panose="02020603050405020304" charset="0"/>
              </a:rPr>
            </a:br>
            <a:r>
              <a:rPr>
                <a:latin typeface="Times New Roman" panose="02020603050405020304" charset="0"/>
                <a:cs typeface="Times New Roman" panose="02020603050405020304" charset="0"/>
              </a:rPr>
              <a:t> PC (A|Q, C).</a:t>
            </a:r>
            <a:endParaRPr>
              <a:latin typeface="Times New Roman" panose="02020603050405020304" charset="0"/>
              <a:cs typeface="Times New Roman" panose="02020603050405020304" charset="0"/>
            </a:endParaRPr>
          </a:p>
          <a:p>
            <a:pPr marL="285750" lvl="0" indent="-285750" algn="l" rtl="0">
              <a:lnSpc>
                <a:spcPct val="95000"/>
              </a:lnSpc>
              <a:spcBef>
                <a:spcPts val="0"/>
              </a:spcBef>
              <a:spcAft>
                <a:spcPts val="1600"/>
              </a:spcAft>
              <a:buFont typeface="Arial" panose="020B0604020202020204" pitchFamily="34" charset="0"/>
              <a:buChar char="•"/>
            </a:pPr>
            <a:endParaRPr sz="1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18440"/>
            <a:ext cx="8520430" cy="4360545"/>
          </a:xfrm>
        </p:spPr>
        <p:txBody>
          <a:bodyPr/>
          <a:lstStyle/>
          <a:p>
            <a:pPr>
              <a:buFont typeface="Arial" panose="020B0604020202020204" pitchFamily="34" charset="0"/>
              <a:buChar char="•"/>
            </a:pPr>
            <a:r>
              <a:rPr lang="en-US" sz="1600">
                <a:latin typeface="Times New Roman" panose="02020603050405020304" charset="0"/>
                <a:cs typeface="Times New Roman" panose="02020603050405020304" charset="0"/>
              </a:rPr>
              <a:t>For a VQA question (I, Q)</a:t>
            </a:r>
            <a:endParaRPr 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sz="1200">
                <a:latin typeface="Times New Roman" panose="02020603050405020304" charset="0"/>
                <a:cs typeface="Times New Roman" panose="02020603050405020304" charset="0"/>
              </a:rPr>
              <a:t>Image Encoding</a:t>
            </a:r>
            <a:endParaRPr lang="en-US" sz="1200">
              <a:latin typeface="Times New Roman" panose="02020603050405020304" charset="0"/>
              <a:cs typeface="Times New Roman" panose="02020603050405020304" charset="0"/>
            </a:endParaRPr>
          </a:p>
          <a:p>
            <a:pPr lvl="2">
              <a:buFont typeface="Arial" panose="020B0604020202020204" pitchFamily="34" charset="0"/>
              <a:buChar char="•"/>
            </a:pPr>
            <a:r>
              <a:rPr lang="en-US" sz="1200">
                <a:latin typeface="Times New Roman" panose="02020603050405020304" charset="0"/>
                <a:cs typeface="Times New Roman" panose="02020603050405020304" charset="0"/>
              </a:rPr>
              <a:t>Using the 19-layer VGGNet [46] as a 4,096-dimensional image encoding x</a:t>
            </a:r>
            <a:r>
              <a:rPr lang="en-US" sz="1200" baseline="-25000">
                <a:latin typeface="Times New Roman" panose="02020603050405020304" charset="0"/>
                <a:cs typeface="Times New Roman" panose="02020603050405020304" charset="0"/>
              </a:rPr>
              <a:t>I</a:t>
            </a: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lvl="1">
              <a:buFont typeface="Arial" panose="020B0604020202020204" pitchFamily="34" charset="0"/>
              <a:buChar char="•"/>
            </a:pPr>
            <a:r>
              <a:rPr lang="en-US" sz="1200">
                <a:latin typeface="Times New Roman" panose="02020603050405020304" charset="0"/>
                <a:cs typeface="Times New Roman" panose="02020603050405020304" charset="0"/>
              </a:rPr>
              <a:t>Question Encoding</a:t>
            </a:r>
            <a:endParaRPr lang="en-US" sz="1200">
              <a:latin typeface="Times New Roman" panose="02020603050405020304" charset="0"/>
              <a:cs typeface="Times New Roman" panose="02020603050405020304" charset="0"/>
            </a:endParaRPr>
          </a:p>
          <a:p>
            <a:pPr lvl="2">
              <a:buFont typeface="Arial" panose="020B0604020202020204" pitchFamily="34" charset="0"/>
              <a:buChar char="•"/>
            </a:pPr>
            <a:r>
              <a:rPr lang="en-US" sz="1200">
                <a:latin typeface="Times New Roman" panose="02020603050405020304" charset="0"/>
                <a:cs typeface="Times New Roman" panose="02020603050405020304" charset="0"/>
              </a:rPr>
              <a:t>Using a 2-layer RNN with 512 Long Short-Term Memory (LSTM) units per layer as a 2,048-dimensional question encoding x</a:t>
            </a:r>
            <a:r>
              <a:rPr lang="en-US" sz="1200" baseline="-25000">
                <a:latin typeface="Times New Roman" panose="02020603050405020304" charset="0"/>
                <a:cs typeface="Times New Roman" panose="02020603050405020304" charset="0"/>
              </a:rPr>
              <a:t>Q</a:t>
            </a: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Then x</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x</a:t>
            </a:r>
            <a:r>
              <a:rPr lang="en-US" sz="1600" baseline="-25000">
                <a:latin typeface="Times New Roman" panose="02020603050405020304" charset="0"/>
                <a:cs typeface="Times New Roman" panose="02020603050405020304" charset="0"/>
              </a:rPr>
              <a:t>Q</a:t>
            </a:r>
            <a:r>
              <a:rPr lang="en-US" sz="1600">
                <a:latin typeface="Times New Roman" panose="02020603050405020304" charset="0"/>
                <a:cs typeface="Times New Roman" panose="02020603050405020304" charset="0"/>
              </a:rPr>
              <a:t>  are projected into a common 1,024-dimensional multi-modal space as z</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z</a:t>
            </a:r>
            <a:r>
              <a:rPr lang="en-US" sz="1600" baseline="-25000">
                <a:latin typeface="Times New Roman" panose="02020603050405020304" charset="0"/>
                <a:cs typeface="Times New Roman" panose="02020603050405020304" charset="0"/>
              </a:rPr>
              <a:t>Q</a:t>
            </a:r>
            <a:endParaRPr lang="en-US" sz="1600" baseline="-25000">
              <a:latin typeface="Times New Roman" panose="02020603050405020304" charset="0"/>
              <a:cs typeface="Times New Roman" panose="02020603050405020304" charset="0"/>
            </a:endParaRPr>
          </a:p>
          <a:p>
            <a:pPr>
              <a:buFont typeface="Arial" panose="020B0604020202020204" pitchFamily="34" charset="0"/>
              <a:buChar char="•"/>
            </a:pPr>
            <a:endParaRPr lang="en-US" sz="16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We then compute the representation z</a:t>
            </a:r>
            <a:r>
              <a:rPr lang="en-US" sz="1600" baseline="-25000">
                <a:latin typeface="Times New Roman" panose="02020603050405020304" charset="0"/>
                <a:cs typeface="Times New Roman" panose="02020603050405020304" charset="0"/>
              </a:rPr>
              <a:t>I+Q</a:t>
            </a:r>
            <a:r>
              <a:rPr lang="en-US" sz="1600">
                <a:latin typeface="Times New Roman" panose="02020603050405020304" charset="0"/>
                <a:cs typeface="Times New Roman" panose="02020603050405020304" charset="0"/>
              </a:rPr>
              <a:t> for the image-question pair (I, Q) by element-wise multiplying z</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z</a:t>
            </a:r>
            <a:r>
              <a:rPr lang="en-US" sz="1600" baseline="-25000">
                <a:latin typeface="Times New Roman" panose="02020603050405020304" charset="0"/>
                <a:cs typeface="Times New Roman" panose="02020603050405020304" charset="0"/>
              </a:rPr>
              <a:t>Q</a:t>
            </a:r>
            <a:endParaRPr lang="en-US" sz="1600" baseline="-250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 The scores s</a:t>
            </a:r>
            <a:r>
              <a:rPr lang="en-US" sz="1600" baseline="-25000">
                <a:latin typeface="Times New Roman" panose="02020603050405020304" charset="0"/>
                <a:cs typeface="Times New Roman" panose="02020603050405020304" charset="0"/>
              </a:rPr>
              <a:t>A</a:t>
            </a:r>
            <a:r>
              <a:rPr lang="en-US" sz="1600">
                <a:latin typeface="Times New Roman" panose="02020603050405020304" charset="0"/>
                <a:cs typeface="Times New Roman" panose="02020603050405020304" charset="0"/>
              </a:rPr>
              <a:t> for 1,000 answers are given by:</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			s</a:t>
            </a:r>
            <a:r>
              <a:rPr lang="en-US" sz="1600" baseline="-25000">
                <a:latin typeface="Times New Roman" panose="02020603050405020304" charset="0"/>
                <a:cs typeface="Times New Roman" panose="02020603050405020304" charset="0"/>
              </a:rPr>
              <a:t>A</a:t>
            </a:r>
            <a:r>
              <a:rPr lang="en-US" sz="1600">
                <a:latin typeface="Times New Roman" panose="02020603050405020304" charset="0"/>
                <a:cs typeface="Times New Roman" panose="02020603050405020304" charset="0"/>
              </a:rPr>
              <a:t> = W</a:t>
            </a:r>
            <a:r>
              <a:rPr lang="en-US" sz="1600" baseline="-25000">
                <a:latin typeface="Times New Roman" panose="02020603050405020304" charset="0"/>
                <a:cs typeface="Times New Roman" panose="02020603050405020304" charset="0"/>
              </a:rPr>
              <a:t>s</a:t>
            </a:r>
            <a:r>
              <a:rPr lang="en-US" sz="1600">
                <a:latin typeface="Times New Roman" panose="02020603050405020304" charset="0"/>
                <a:cs typeface="Times New Roman" panose="02020603050405020304" charset="0"/>
              </a:rPr>
              <a:t>z</a:t>
            </a:r>
            <a:r>
              <a:rPr lang="en-US" sz="1600" baseline="-25000">
                <a:latin typeface="Times New Roman" panose="02020603050405020304" charset="0"/>
                <a:cs typeface="Times New Roman" panose="02020603050405020304" charset="0"/>
              </a:rPr>
              <a:t>I+Q</a:t>
            </a:r>
            <a:r>
              <a:rPr lang="en-US" sz="1600">
                <a:latin typeface="Times New Roman" panose="02020603050405020304" charset="0"/>
                <a:cs typeface="Times New Roman" panose="02020603050405020304" charset="0"/>
              </a:rPr>
              <a:t> + b</a:t>
            </a:r>
            <a:r>
              <a:rPr lang="en-US" sz="1600" baseline="-25000">
                <a:latin typeface="Times New Roman" panose="02020603050405020304" charset="0"/>
                <a:cs typeface="Times New Roman" panose="02020603050405020304" charset="0"/>
              </a:rPr>
              <a:t>s</a:t>
            </a:r>
            <a:endParaRPr lang="en-US" sz="1600" baseline="-25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696845" y="2757170"/>
            <a:ext cx="3193415" cy="273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47015"/>
            <a:ext cx="8520430" cy="433197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For the VQA-Caption task given caption C and question Q,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We use the same network architecture and learning procedure as above</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But using the most frequent 1,000 words in training captions as the dictionary to construct a 1,000 dimensional bag-of-words encoding for caption C as x</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to replace the image feature x</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and compute z</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 z</a:t>
            </a:r>
            <a:r>
              <a:rPr lang="en-US" baseline="-25000">
                <a:latin typeface="Times New Roman" panose="02020603050405020304" charset="0"/>
                <a:cs typeface="Times New Roman" panose="02020603050405020304" charset="0"/>
              </a:rPr>
              <a:t>C+Q</a:t>
            </a:r>
            <a:r>
              <a:rPr lang="en-US">
                <a:latin typeface="Times New Roman" panose="02020603050405020304" charset="0"/>
                <a:cs typeface="Times New Roman" panose="02020603050405020304" charset="0"/>
              </a:rPr>
              <a:t> respectively.</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 VQA and VQA-Caption models are learned on the train split of the VQA dataset using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82,783 images, 413,915 captions and 248,349 questions.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These models achieve VQA validation set accuracies of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54.42% (VQA) and 56.28%(VQA-Caption).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Next, they are used as sub-modules in the image caption ranking approach.</a:t>
            </a:r>
            <a:endParaRPr 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46175"/>
            <a:ext cx="8520600" cy="831300"/>
          </a:xfrm>
        </p:spPr>
        <p:txBody>
          <a:bodyPr/>
          <a:lstStyle/>
          <a:p>
            <a:r>
              <a:rPr lang="en-US" sz="3200">
                <a:latin typeface="Times New Roman" panose="02020603050405020304" charset="0"/>
                <a:cs typeface="Times New Roman" panose="02020603050405020304" charset="0"/>
              </a:rPr>
              <a:t>Approach</a:t>
            </a:r>
            <a:endParaRPr lang="en-US" sz="320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11785" y="2253615"/>
            <a:ext cx="8520430" cy="154940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To leverage knowledge in VQA for image-caption ranking we propose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to represent the images and the captions in the VQA space using VQA and VQA-Caption models.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This representations is called VQA-grounded representations.</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461645"/>
            <a:ext cx="8520430" cy="411734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Let’s say we have a</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 VQA model PI (A|Q, I), a VQA-Caption model PC (A|Q, C)</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Set of N questions Qi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And their plausible answers (one for each question) Ai, i = 1, 2, ...N.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Then given an image I and a caption C, we first extract the N dimensional VQA-grounded activation vectors u</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for I and u</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for C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Such that each dimension i of u</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and u</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is the log probability of the ground truth answer Ai given a question Qi.</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832610" y="3691890"/>
            <a:ext cx="5478780" cy="426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04470" y="607695"/>
            <a:ext cx="4695190" cy="3439795"/>
          </a:xfrm>
          <a:prstGeom prst="rect">
            <a:avLst/>
          </a:prstGeom>
        </p:spPr>
      </p:pic>
      <p:sp>
        <p:nvSpPr>
          <p:cNvPr id="5" name="Text Box 4"/>
          <p:cNvSpPr txBox="1"/>
          <p:nvPr/>
        </p:nvSpPr>
        <p:spPr>
          <a:xfrm>
            <a:off x="5140960" y="1186180"/>
            <a:ext cx="3365500" cy="255333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For example if the (Qi, Ai) pairs are </a:t>
            </a:r>
            <a:endParaRPr lang="en-US" sz="1600">
              <a:latin typeface="Times New Roman" panose="02020603050405020304" charset="0"/>
              <a:cs typeface="Times New Roman" panose="02020603050405020304" charset="0"/>
            </a:endParaRPr>
          </a:p>
          <a:p>
            <a:r>
              <a:rPr lang="en-US" sz="1000">
                <a:latin typeface="Times New Roman" panose="02020603050405020304" charset="0"/>
                <a:cs typeface="Times New Roman" panose="02020603050405020304" charset="0"/>
              </a:rPr>
              <a:t>  (Q1: What is the person riding?,</a:t>
            </a:r>
            <a:r>
              <a:rPr lang="en-US" sz="1600">
                <a:latin typeface="Times New Roman" panose="02020603050405020304" charset="0"/>
                <a:cs typeface="Times New Roman" panose="02020603050405020304" charset="0"/>
              </a:rPr>
              <a:t> </a:t>
            </a:r>
            <a:r>
              <a:rPr lang="en-US" sz="1000">
                <a:latin typeface="Times New Roman" panose="02020603050405020304" charset="0"/>
                <a:cs typeface="Times New Roman" panose="02020603050405020304" charset="0"/>
              </a:rPr>
              <a:t>A1:Motorcycle)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r>
              <a:rPr lang="en-US" sz="1000">
                <a:latin typeface="Times New Roman" panose="02020603050405020304" charset="0"/>
                <a:cs typeface="Times New Roman" panose="02020603050405020304" charset="0"/>
              </a:rPr>
              <a:t>(Q2: What is the man wearing on his head?, A2: Helmet),</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 u(1)I and u(1)C verify if the person in image I and caption C respectively is riding a motorcycle.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At the same time u(2)I and u(2)C</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verify whether the man in I and C</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is wearing a helmet.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20140" y="1310640"/>
            <a:ext cx="6903720" cy="2522220"/>
          </a:xfrm>
          <a:prstGeom prst="rect">
            <a:avLst/>
          </a:prstGeom>
        </p:spPr>
      </p:pic>
      <p:sp>
        <p:nvSpPr>
          <p:cNvPr id="5" name="Text Box 4"/>
          <p:cNvSpPr txBox="1"/>
          <p:nvPr/>
        </p:nvSpPr>
        <p:spPr>
          <a:xfrm>
            <a:off x="1120140" y="4226560"/>
            <a:ext cx="2415540" cy="275590"/>
          </a:xfrm>
          <a:prstGeom prst="rect">
            <a:avLst/>
          </a:prstGeom>
          <a:noFill/>
        </p:spPr>
        <p:txBody>
          <a:bodyPr wrap="none" rtlCol="0">
            <a:spAutoFit/>
          </a:bodyPr>
          <a:lstStyle/>
          <a:p>
            <a:pPr algn="l"/>
            <a:r>
              <a:rPr lang="en-US" sz="1200">
                <a:solidFill>
                  <a:srgbClr val="00B0F0"/>
                </a:solidFill>
                <a:latin typeface="Times New Roman" panose="02020603050405020304" charset="0"/>
                <a:cs typeface="Times New Roman" panose="02020603050405020304" charset="0"/>
              </a:rPr>
              <a:t>https://arxiv.org/pdf/1605.01379.pdf</a:t>
            </a:r>
            <a:endParaRPr lang="en-US" sz="1200">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23" y="1850260"/>
            <a:ext cx="8520600" cy="831300"/>
          </a:xfrm>
        </p:spPr>
        <p:txBody>
          <a:bodyPr/>
          <a:lstStyle/>
          <a:p>
            <a:r>
              <a:rPr lang="en-US" sz="2400" dirty="0">
                <a:latin typeface="Times New Roman" panose="02020603050405020304" charset="0"/>
                <a:cs typeface="Times New Roman" panose="02020603050405020304" charset="0"/>
              </a:rPr>
              <a:t>Task 1 : Labelling Meme Into Categories of Hate Speech</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a:latin typeface="PMingLiU-ExtB" panose="02020500000000000000" charset="-120"/>
                <a:ea typeface="PMingLiU-ExtB" panose="02020500000000000000" charset="-120"/>
              </a:rPr>
              <a:t>Labels of hate speech </a:t>
            </a:r>
            <a:r>
              <a:rPr lang="en-IN" sz="4000"/>
              <a:t>:</a:t>
            </a:r>
            <a:endParaRPr lang="en-IN" sz="4000"/>
          </a:p>
        </p:txBody>
      </p:sp>
      <p:sp>
        <p:nvSpPr>
          <p:cNvPr id="3" name="Text Placeholder 2"/>
          <p:cNvSpPr>
            <a:spLocks noGrp="1"/>
          </p:cNvSpPr>
          <p:nvPr>
            <p:ph type="body" idx="1"/>
          </p:nvPr>
        </p:nvSpPr>
        <p:spPr/>
        <p:txBody>
          <a:bodyPr/>
          <a:lstStyle/>
          <a:p>
            <a:r>
              <a:rPr lang="en-IN" sz="1400"/>
              <a:t>Racism</a:t>
            </a:r>
            <a:endParaRPr lang="en-IN" sz="1400"/>
          </a:p>
          <a:p>
            <a:r>
              <a:rPr lang="en-IN" sz="1400"/>
              <a:t>Religion</a:t>
            </a:r>
            <a:endParaRPr lang="en-IN" sz="1400"/>
          </a:p>
          <a:p>
            <a:r>
              <a:rPr lang="en-IN" sz="1400"/>
              <a:t>Gender</a:t>
            </a:r>
            <a:endParaRPr lang="en-IN" sz="1400"/>
          </a:p>
          <a:p>
            <a:r>
              <a:rPr lang="en-IN" sz="1400"/>
              <a:t>Politics</a:t>
            </a:r>
            <a:endParaRPr lang="en-IN" sz="1400"/>
          </a:p>
          <a:p>
            <a:r>
              <a:rPr lang="en-IN" sz="1400"/>
              <a:t>Sex identity</a:t>
            </a:r>
            <a:endParaRPr lang="en-IN" sz="1400"/>
          </a:p>
          <a:p>
            <a:r>
              <a:rPr lang="en-IN" sz="1400"/>
              <a:t>Emotional</a:t>
            </a:r>
            <a:endParaRPr lang="en-IN" sz="1400"/>
          </a:p>
          <a:p>
            <a:r>
              <a:rPr lang="en-IN" sz="1400"/>
              <a:t>Regional</a:t>
            </a:r>
            <a:endParaRPr lang="en-IN" sz="1400"/>
          </a:p>
          <a:p>
            <a:r>
              <a:rPr lang="en-IN" sz="1400"/>
              <a:t>Ethnicity</a:t>
            </a:r>
            <a:endParaRPr lang="en-IN" sz="1400"/>
          </a:p>
          <a:p>
            <a:r>
              <a:rPr lang="en-IN" sz="1400"/>
              <a:t>Disability status.</a:t>
            </a:r>
            <a:endParaRPr lang="en-IN" sz="1400"/>
          </a:p>
          <a:p>
            <a:r>
              <a:rPr lang="en-IN" sz="1400"/>
              <a:t>Violence</a:t>
            </a:r>
            <a:endParaRPr lang="en-IN" sz="1400"/>
          </a:p>
          <a:p>
            <a:r>
              <a:rPr lang="en-IN" sz="1400"/>
              <a:t>Homophobia  </a:t>
            </a:r>
            <a:endParaRPr lang="en-IN" sz="1400"/>
          </a:p>
          <a:p>
            <a:r>
              <a:rPr lang="en-IN" sz="1400"/>
              <a:t>Pointing the stingy people looking at their status.</a:t>
            </a:r>
            <a:endParaRPr lang="en-IN" sz="1400"/>
          </a:p>
          <a:p>
            <a:r>
              <a:rPr lang="en-IN" sz="1400"/>
              <a:t>Filthy or abusing words</a:t>
            </a:r>
            <a:endParaRPr lang="en-IN" sz="1400"/>
          </a:p>
          <a:p>
            <a:r>
              <a:rPr lang="en-IN" sz="1400"/>
              <a:t>Criticizing due to performance(cricket, teachers,countries)…</a:t>
            </a:r>
            <a:endParaRPr lang="en-I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800"/>
              <a:t>.</a:t>
            </a:r>
            <a:endParaRPr lang="en-IN" sz="800"/>
          </a:p>
        </p:txBody>
      </p:sp>
      <p:sp>
        <p:nvSpPr>
          <p:cNvPr id="3" name="Text Placeholder 2"/>
          <p:cNvSpPr>
            <a:spLocks noGrp="1"/>
          </p:cNvSpPr>
          <p:nvPr>
            <p:ph type="body" idx="1"/>
          </p:nvPr>
        </p:nvSpPr>
        <p:spPr>
          <a:xfrm>
            <a:off x="311785" y="505460"/>
            <a:ext cx="8520430" cy="4073525"/>
          </a:xfrm>
        </p:spPr>
        <p:txBody>
          <a:bodyPr/>
          <a:lstStyle/>
          <a:p>
            <a:r>
              <a:rPr lang="en-IN" sz="1400"/>
              <a:t>Hate speech is language that attacks or diminishes, that incites violence or hate against groups, based on specific characteristics such as physical appearance, religion, descent, national or ethnic origin, sexual orientation, gender identity or other, and it can occur with different linguistic styles, even in subtle forms or when humour is used.</a:t>
            </a:r>
            <a:endParaRPr lang="en-IN" sz="1400"/>
          </a:p>
          <a:p>
            <a:endParaRPr lang="en-IN" sz="1400"/>
          </a:p>
          <a:p>
            <a:r>
              <a:rPr lang="en-IN" sz="1400"/>
              <a:t>Link: </a:t>
            </a:r>
            <a:r>
              <a:rPr lang="en-IN" sz="1000">
                <a:solidFill>
                  <a:srgbClr val="0070C0"/>
                </a:solidFill>
              </a:rPr>
              <a:t>https://dev.to/nicfoxds/how-to-analyse-clean-text-data-in-python-2hb9</a:t>
            </a:r>
            <a:endParaRPr lang="en-IN" sz="1000">
              <a:solidFill>
                <a:srgbClr val="0070C0"/>
              </a:solidFill>
            </a:endParaRPr>
          </a:p>
        </p:txBody>
      </p:sp>
      <p:pic>
        <p:nvPicPr>
          <p:cNvPr id="4" name="Picture 1" descr="Screenshot (57)"/>
          <p:cNvPicPr>
            <a:picLocks noChangeAspect="1"/>
          </p:cNvPicPr>
          <p:nvPr/>
        </p:nvPicPr>
        <p:blipFill>
          <a:blip r:embed="rId1"/>
          <a:stretch>
            <a:fillRect/>
          </a:stretch>
        </p:blipFill>
        <p:spPr>
          <a:xfrm>
            <a:off x="1229360" y="2419350"/>
            <a:ext cx="5741035" cy="1748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316230"/>
            <a:ext cx="3588385" cy="831215"/>
          </a:xfrm>
        </p:spPr>
        <p:txBody>
          <a:bodyPr/>
          <a:p>
            <a:r>
              <a:rPr lang="en-IN" altLang="en-US" sz="1800">
                <a:latin typeface="+mj-lt"/>
                <a:ea typeface="Malgun Gothic" panose="020B0503020000020004" charset="-127"/>
                <a:cs typeface="+mj-lt"/>
              </a:rPr>
              <a:t>Type of hate speech </a:t>
            </a:r>
            <a:br>
              <a:rPr lang="en-IN" altLang="en-US" sz="1800">
                <a:latin typeface="+mj-lt"/>
                <a:ea typeface="Malgun Gothic" panose="020B0503020000020004" charset="-127"/>
                <a:cs typeface="+mj-lt"/>
              </a:rPr>
            </a:br>
            <a:r>
              <a:rPr lang="en-IN" altLang="en-US" sz="1800">
                <a:latin typeface="+mj-lt"/>
                <a:ea typeface="Malgun Gothic" panose="020B0503020000020004" charset="-127"/>
                <a:cs typeface="+mj-lt"/>
              </a:rPr>
              <a:t>analysed in the papers overall</a:t>
            </a:r>
            <a:r>
              <a:rPr lang="en-IN" altLang="en-US" sz="2000">
                <a:latin typeface="+mj-lt"/>
                <a:ea typeface="Malgun Gothic" panose="020B0503020000020004" charset="-127"/>
                <a:cs typeface="+mj-lt"/>
              </a:rPr>
              <a:t> </a:t>
            </a:r>
            <a:endParaRPr lang="en-IN" altLang="en-US" sz="2000">
              <a:latin typeface="+mj-lt"/>
              <a:ea typeface="Malgun Gothic" panose="020B0503020000020004" charset="-127"/>
              <a:cs typeface="+mj-lt"/>
            </a:endParaRPr>
          </a:p>
        </p:txBody>
      </p:sp>
      <p:pic>
        <p:nvPicPr>
          <p:cNvPr id="4" name="Picture 2" descr="Screenshot (65)"/>
          <p:cNvPicPr>
            <a:picLocks noChangeAspect="1"/>
          </p:cNvPicPr>
          <p:nvPr>
            <p:ph idx="1"/>
          </p:nvPr>
        </p:nvPicPr>
        <p:blipFill>
          <a:blip r:embed="rId1"/>
          <a:stretch>
            <a:fillRect/>
          </a:stretch>
        </p:blipFill>
        <p:spPr>
          <a:xfrm>
            <a:off x="311785" y="1200785"/>
            <a:ext cx="3780155" cy="3354070"/>
          </a:xfrm>
          <a:prstGeom prst="rect">
            <a:avLst/>
          </a:prstGeom>
        </p:spPr>
      </p:pic>
      <p:sp>
        <p:nvSpPr>
          <p:cNvPr id="5" name="Text Box 4"/>
          <p:cNvSpPr txBox="1"/>
          <p:nvPr/>
        </p:nvSpPr>
        <p:spPr>
          <a:xfrm>
            <a:off x="4980305" y="469265"/>
            <a:ext cx="3653155" cy="583565"/>
          </a:xfrm>
          <a:prstGeom prst="rect">
            <a:avLst/>
          </a:prstGeom>
          <a:noFill/>
        </p:spPr>
        <p:txBody>
          <a:bodyPr wrap="square" rtlCol="0">
            <a:spAutoFit/>
          </a:bodyPr>
          <a:p>
            <a:r>
              <a:rPr lang="en-IN" altLang="en-US" sz="1600"/>
              <a:t>Frequency of </a:t>
            </a:r>
            <a:r>
              <a:rPr lang="en-US" sz="1600"/>
              <a:t>Algorithms used in the papers </a:t>
            </a:r>
            <a:r>
              <a:rPr lang="en-IN" altLang="en-US" sz="1600"/>
              <a:t>overall</a:t>
            </a:r>
            <a:endParaRPr lang="en-IN" altLang="en-US" sz="1600"/>
          </a:p>
        </p:txBody>
      </p:sp>
      <p:pic>
        <p:nvPicPr>
          <p:cNvPr id="6" name="Picture 3" descr="Screenshot (67)"/>
          <p:cNvPicPr>
            <a:picLocks noChangeAspect="1"/>
          </p:cNvPicPr>
          <p:nvPr/>
        </p:nvPicPr>
        <p:blipFill>
          <a:blip r:embed="rId2"/>
          <a:stretch>
            <a:fillRect/>
          </a:stretch>
        </p:blipFill>
        <p:spPr>
          <a:xfrm>
            <a:off x="5279390" y="1200785"/>
            <a:ext cx="3184525" cy="3219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0107" r="10628"/>
          <a:stretch>
            <a:fillRect/>
          </a:stretch>
        </p:blipFill>
        <p:spPr>
          <a:xfrm>
            <a:off x="281354" y="833612"/>
            <a:ext cx="4489938" cy="4238651"/>
          </a:xfrm>
        </p:spPr>
      </p:pic>
      <p:sp>
        <p:nvSpPr>
          <p:cNvPr id="4" name="Title 1"/>
          <p:cNvSpPr txBox="1"/>
          <p:nvPr/>
        </p:nvSpPr>
        <p:spPr>
          <a:xfrm>
            <a:off x="1959821" y="82960"/>
            <a:ext cx="5224357" cy="7281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R="0" lvl="1"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R="0" lvl="2"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R="0" lvl="3"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R="0" lvl="4"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R="0" lvl="5"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R="0" lvl="6"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R="0" lvl="7"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R="0" lvl="8"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r>
              <a:rPr lang="en-US" sz="1100" b="1" dirty="0">
                <a:latin typeface="Times New Roman" panose="02020603050405020304" charset="0"/>
                <a:cs typeface="Times New Roman" panose="02020603050405020304" charset="0"/>
              </a:rPr>
              <a:t>Exploring Deep Multimodal Fusion of Text and Photo for Hate Speech Classification </a:t>
            </a:r>
            <a:endParaRPr lang="en-US" sz="1100" b="1" dirty="0">
              <a:latin typeface="Times New Roman" panose="02020603050405020304" charset="0"/>
              <a:cs typeface="Times New Roman" panose="02020603050405020304" charset="0"/>
            </a:endParaRPr>
          </a:p>
          <a:p>
            <a:r>
              <a:rPr lang="en-US" sz="1050" i="1" dirty="0">
                <a:latin typeface="Times New Roman" panose="02020603050405020304" charset="0"/>
                <a:cs typeface="Times New Roman" panose="02020603050405020304" charset="0"/>
              </a:rPr>
              <a:t>Proceedings of the Third Workshop on Abusive Language Online</a:t>
            </a:r>
            <a:r>
              <a:rPr lang="en-US" sz="1400" b="1" i="1" dirty="0">
                <a:latin typeface="Times New Roman" panose="02020603050405020304" charset="0"/>
                <a:cs typeface="Times New Roman" panose="02020603050405020304" charset="0"/>
              </a:rPr>
              <a:t> </a:t>
            </a:r>
            <a:r>
              <a:rPr lang="en-US" sz="1400" i="1" dirty="0">
                <a:latin typeface="Times New Roman" panose="02020603050405020304" charset="0"/>
                <a:cs typeface="Times New Roman" panose="02020603050405020304" charset="0"/>
              </a:rPr>
              <a:t>, </a:t>
            </a:r>
            <a:r>
              <a:rPr lang="en-US" sz="1100" i="1" dirty="0">
                <a:latin typeface="Times New Roman" panose="02020603050405020304" charset="0"/>
                <a:cs typeface="Times New Roman" panose="02020603050405020304" charset="0"/>
              </a:rPr>
              <a:t>2019</a:t>
            </a:r>
            <a:endParaRPr lang="en-IN" sz="2800" b="1" i="1" dirty="0">
              <a:latin typeface="Times New Roman" panose="02020603050405020304" charset="0"/>
              <a:cs typeface="Times New Roman" panose="02020603050405020304" charset="0"/>
            </a:endParaRPr>
          </a:p>
        </p:txBody>
      </p:sp>
      <p:sp>
        <p:nvSpPr>
          <p:cNvPr id="7" name="TextBox 6"/>
          <p:cNvSpPr txBox="1"/>
          <p:nvPr/>
        </p:nvSpPr>
        <p:spPr>
          <a:xfrm>
            <a:off x="5058508" y="2094696"/>
            <a:ext cx="3581400" cy="1169551"/>
          </a:xfrm>
          <a:prstGeom prst="rect">
            <a:avLst/>
          </a:prstGeom>
          <a:noFill/>
        </p:spPr>
        <p:txBody>
          <a:bodyPr wrap="square" rtlCol="0">
            <a:spAutoFit/>
          </a:bodyPr>
          <a:lstStyle/>
          <a:p>
            <a:pPr marL="285750" indent="-285750">
              <a:buFont typeface="Arial" panose="020B0604020202020204" pitchFamily="34" charset="0"/>
              <a:buChar char="•"/>
            </a:pPr>
            <a:r>
              <a:rPr lang="en-IN" dirty="0"/>
              <a:t>MLP-W : Serves as solution for fine-tuning word embeddings to hate speech domain.</a:t>
            </a:r>
            <a:endParaRPr lang="en-IN" dirty="0"/>
          </a:p>
          <a:p>
            <a:endParaRPr lang="en-IN" dirty="0"/>
          </a:p>
          <a:p>
            <a:pPr marL="285750" indent="-285750">
              <a:buFont typeface="Arial" panose="020B0604020202020204" pitchFamily="34" charset="0"/>
              <a:buChar char="•"/>
            </a:pPr>
            <a:r>
              <a:rPr lang="en-IN" dirty="0"/>
              <a:t>Gated Summation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77" y="2009911"/>
            <a:ext cx="8520600" cy="831300"/>
          </a:xfrm>
        </p:spPr>
        <p:txBody>
          <a:bodyPr/>
          <a:lstStyle/>
          <a:p>
            <a:pPr algn="ctr"/>
            <a:r>
              <a:rPr lang="en-US" sz="2400" dirty="0">
                <a:latin typeface="Times New Roman" panose="02020603050405020304" charset="0"/>
                <a:cs typeface="Times New Roman" panose="02020603050405020304" charset="0"/>
                <a:sym typeface="+mn-ea"/>
              </a:rPr>
              <a:t>Task 2  : Reasoning Of Meme Labelled Into Different Categories </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16990" cy="611197"/>
          </a:xfrm>
        </p:spPr>
        <p:txBody>
          <a:bodyPr/>
          <a:lstStyle/>
          <a:p>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r>
              <a:rPr lang="en-US" sz="1800" b="1" dirty="0">
                <a:latin typeface="Times New Roman" panose="02020603050405020304" charset="0"/>
                <a:cs typeface="Times New Roman" panose="02020603050405020304" charset="0"/>
              </a:rPr>
              <a:t>From Recognition to Cognition: Visual Commonsense Reasoning   </a:t>
            </a:r>
            <a:endParaRPr lang="en-US" sz="1800" b="1"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99392" y="1555531"/>
            <a:ext cx="8432907" cy="3023694"/>
          </a:xfrm>
        </p:spPr>
        <p:txBody>
          <a:bodyPr/>
          <a:lstStyle/>
          <a:p>
            <a:endParaRPr lang="en-US" dirty="0"/>
          </a:p>
        </p:txBody>
      </p:sp>
      <p:pic>
        <p:nvPicPr>
          <p:cNvPr id="4" name="Picture 3" descr="Screenshot (114).png"/>
          <p:cNvPicPr>
            <a:picLocks noChangeAspect="1"/>
          </p:cNvPicPr>
          <p:nvPr/>
        </p:nvPicPr>
        <p:blipFill>
          <a:blip r:embed="rId1"/>
          <a:srcRect l="1379" t="23282" r="1724" b="34807"/>
          <a:stretch>
            <a:fillRect/>
          </a:stretch>
        </p:blipFill>
        <p:spPr>
          <a:xfrm>
            <a:off x="0" y="1508983"/>
            <a:ext cx="9144000" cy="2154621"/>
          </a:xfrm>
          <a:prstGeom prst="rect">
            <a:avLst/>
          </a:prstGeom>
        </p:spPr>
      </p:pic>
      <p:sp>
        <p:nvSpPr>
          <p:cNvPr id="5" name="TextBox 4"/>
          <p:cNvSpPr txBox="1"/>
          <p:nvPr/>
        </p:nvSpPr>
        <p:spPr>
          <a:xfrm>
            <a:off x="315685" y="729343"/>
            <a:ext cx="2997937" cy="307777"/>
          </a:xfrm>
          <a:prstGeom prst="rect">
            <a:avLst/>
          </a:prstGeom>
          <a:noFill/>
        </p:spPr>
        <p:txBody>
          <a:bodyPr wrap="none" rtlCol="0">
            <a:spAutoFit/>
          </a:bodyPr>
          <a:lstStyle/>
          <a:p>
            <a:r>
              <a:rPr lang="en-IN" dirty="0">
                <a:hlinkClick r:id="rId2"/>
              </a:rPr>
              <a:t>https://arxiv.org/pdf/1811.10830.pdf</a:t>
            </a:r>
            <a:endParaRPr lang="en-IN" dirty="0"/>
          </a:p>
        </p:txBody>
      </p:sp>
      <p:sp>
        <p:nvSpPr>
          <p:cNvPr id="6" name="TextBox 5"/>
          <p:cNvSpPr txBox="1"/>
          <p:nvPr/>
        </p:nvSpPr>
        <p:spPr>
          <a:xfrm>
            <a:off x="261257" y="1153885"/>
            <a:ext cx="3204845" cy="306705"/>
          </a:xfrm>
          <a:prstGeom prst="rect">
            <a:avLst/>
          </a:prstGeom>
          <a:noFill/>
        </p:spPr>
        <p:txBody>
          <a:bodyPr wrap="none" rtlCol="0">
            <a:spAutoFit/>
          </a:bodyPr>
          <a:lstStyle/>
          <a:p>
            <a:r>
              <a:rPr lang="en-US" dirty="0">
                <a:latin typeface="Times New Roman" panose="02020603050405020304" charset="0"/>
                <a:cs typeface="Times New Roman" panose="02020603050405020304" charset="0"/>
              </a:rPr>
              <a:t>Dataset : Visual Commonsense Reasoning</a:t>
            </a:r>
            <a:endParaRPr lang="en-IN" dirty="0">
              <a:latin typeface="Times New Roman" panose="02020603050405020304" charset="0"/>
              <a:cs typeface="Times New Roman" panose="02020603050405020304" charset="0"/>
            </a:endParaRPr>
          </a:p>
        </p:txBody>
      </p:sp>
      <p:sp>
        <p:nvSpPr>
          <p:cNvPr id="7" name="TextBox 6"/>
          <p:cNvSpPr txBox="1"/>
          <p:nvPr/>
        </p:nvSpPr>
        <p:spPr>
          <a:xfrm>
            <a:off x="315686" y="3788229"/>
            <a:ext cx="6894836" cy="954107"/>
          </a:xfrm>
          <a:prstGeom prst="rect">
            <a:avLst/>
          </a:prstGeom>
          <a:noFill/>
        </p:spPr>
        <p:txBody>
          <a:bodyPr wrap="none" rtlCol="0">
            <a:spAutoFit/>
          </a:bodyPr>
          <a:lstStyle/>
          <a:p>
            <a:pPr>
              <a:buFont typeface="Arial" panose="020B0604020202020204" pitchFamily="34" charset="0"/>
              <a:buChar char="•"/>
            </a:pPr>
            <a:r>
              <a:rPr lang="en-US" dirty="0"/>
              <a:t> Collected from Large Scale Movie Description Challenge and YouTube movie clips </a:t>
            </a:r>
            <a:endParaRPr lang="en-US" dirty="0"/>
          </a:p>
          <a:p>
            <a:pPr>
              <a:buFont typeface="Arial" panose="020B0604020202020204" pitchFamily="34" charset="0"/>
              <a:buChar char="•"/>
            </a:pPr>
            <a:r>
              <a:rPr lang="en-US" dirty="0"/>
              <a:t>List of objects</a:t>
            </a:r>
            <a:endParaRPr lang="en-US" dirty="0"/>
          </a:p>
          <a:p>
            <a:pPr>
              <a:buFont typeface="Arial" panose="020B0604020202020204" pitchFamily="34" charset="0"/>
              <a:buChar char="•"/>
            </a:pPr>
            <a:r>
              <a:rPr lang="en-US" dirty="0"/>
              <a:t> A query </a:t>
            </a:r>
            <a:endParaRPr lang="en-US" dirty="0"/>
          </a:p>
          <a:p>
            <a:pPr>
              <a:buFont typeface="Arial" panose="020B0604020202020204" pitchFamily="34" charset="0"/>
              <a:buChar char="•"/>
            </a:pPr>
            <a:r>
              <a:rPr lang="en-US" dirty="0"/>
              <a:t> A set of N responses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5).png"/>
          <p:cNvPicPr>
            <a:picLocks noChangeAspect="1"/>
          </p:cNvPicPr>
          <p:nvPr/>
        </p:nvPicPr>
        <p:blipFill>
          <a:blip r:embed="rId1"/>
          <a:srcRect l="49310" t="31254" r="10920" b="33990"/>
          <a:stretch>
            <a:fillRect/>
          </a:stretch>
        </p:blipFill>
        <p:spPr>
          <a:xfrm>
            <a:off x="136635" y="420415"/>
            <a:ext cx="3930869" cy="2060028"/>
          </a:xfrm>
          <a:prstGeom prst="rect">
            <a:avLst/>
          </a:prstGeom>
        </p:spPr>
      </p:pic>
      <p:sp>
        <p:nvSpPr>
          <p:cNvPr id="3" name="TextBox 2"/>
          <p:cNvSpPr txBox="1"/>
          <p:nvPr/>
        </p:nvSpPr>
        <p:spPr>
          <a:xfrm>
            <a:off x="178677" y="0"/>
            <a:ext cx="1901190" cy="306705"/>
          </a:xfrm>
          <a:prstGeom prst="rect">
            <a:avLst/>
          </a:prstGeom>
          <a:noFill/>
        </p:spPr>
        <p:txBody>
          <a:bodyPr wrap="none" rtlCol="0">
            <a:spAutoFit/>
          </a:bodyPr>
          <a:lstStyle/>
          <a:p>
            <a:r>
              <a:rPr lang="en-US" b="1" dirty="0">
                <a:latin typeface="Times New Roman" panose="02020603050405020304" charset="0"/>
                <a:cs typeface="Times New Roman" panose="02020603050405020304" charset="0"/>
              </a:rPr>
              <a:t>Adversarial Matching </a:t>
            </a:r>
            <a:endParaRPr lang="en-IN" b="1" dirty="0">
              <a:latin typeface="Times New Roman" panose="02020603050405020304" charset="0"/>
              <a:cs typeface="Times New Roman" panose="02020603050405020304" charset="0"/>
            </a:endParaRPr>
          </a:p>
        </p:txBody>
      </p:sp>
      <p:pic>
        <p:nvPicPr>
          <p:cNvPr id="4" name="Picture 3" descr="Screenshot (116).png"/>
          <p:cNvPicPr>
            <a:picLocks noChangeAspect="1"/>
          </p:cNvPicPr>
          <p:nvPr/>
        </p:nvPicPr>
        <p:blipFill>
          <a:blip r:embed="rId2"/>
          <a:srcRect l="7241" t="35753" r="5977" b="29492"/>
          <a:stretch>
            <a:fillRect/>
          </a:stretch>
        </p:blipFill>
        <p:spPr>
          <a:xfrm>
            <a:off x="0" y="3121573"/>
            <a:ext cx="7210097" cy="1786759"/>
          </a:xfrm>
          <a:prstGeom prst="rect">
            <a:avLst/>
          </a:prstGeom>
        </p:spPr>
      </p:pic>
      <p:sp>
        <p:nvSpPr>
          <p:cNvPr id="5" name="TextBox 4"/>
          <p:cNvSpPr txBox="1"/>
          <p:nvPr/>
        </p:nvSpPr>
        <p:spPr>
          <a:xfrm>
            <a:off x="178675" y="2711669"/>
            <a:ext cx="2607945" cy="306705"/>
          </a:xfrm>
          <a:prstGeom prst="rect">
            <a:avLst/>
          </a:prstGeom>
          <a:noFill/>
        </p:spPr>
        <p:txBody>
          <a:bodyPr wrap="none" rtlCol="0">
            <a:spAutoFit/>
          </a:bodyPr>
          <a:lstStyle/>
          <a:p>
            <a:r>
              <a:rPr lang="en-US" b="1" dirty="0">
                <a:latin typeface="Times New Roman" panose="02020603050405020304" charset="0"/>
                <a:cs typeface="Times New Roman" panose="02020603050405020304" charset="0"/>
              </a:rPr>
              <a:t>Recognition to Cognition Model</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4321629" y="515007"/>
            <a:ext cx="4822371" cy="2030095"/>
          </a:xfrm>
          <a:prstGeom prst="rect">
            <a:avLst/>
          </a:prstGeom>
          <a:noFill/>
        </p:spPr>
        <p:txBody>
          <a:bodyPr wrap="square" rtlCol="0">
            <a:spAutoFit/>
          </a:bodyPr>
          <a:lstStyle/>
          <a:p>
            <a:pPr>
              <a:buFont typeface="Arial" panose="020B0604020202020204" pitchFamily="34" charset="0"/>
              <a:buChar char="•"/>
            </a:pPr>
            <a:r>
              <a:rPr lang="en-US" dirty="0">
                <a:latin typeface="Times New Roman" panose="02020603050405020304" charset="0"/>
                <a:cs typeface="Times New Roman" panose="02020603050405020304" charset="0"/>
              </a:rPr>
              <a:t> For Question Answering Q -&gt; A</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Language generation dataset to Multiple Choice Test</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Two subtasks: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 Answer is as relevant as possible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 Dissimilarity between other answers are from the correct answer</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Maximum weight bipartite matching</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p:txBody>
      </p:sp>
      <p:sp>
        <p:nvSpPr>
          <p:cNvPr id="7" name="TextBox 6"/>
          <p:cNvSpPr txBox="1"/>
          <p:nvPr/>
        </p:nvSpPr>
        <p:spPr>
          <a:xfrm>
            <a:off x="7293429" y="3450771"/>
            <a:ext cx="1719942" cy="953135"/>
          </a:xfrm>
          <a:prstGeom prst="rect">
            <a:avLst/>
          </a:prstGeom>
          <a:noFill/>
        </p:spPr>
        <p:txBody>
          <a:bodyPr wrap="square" rtlCol="0">
            <a:spAutoFit/>
          </a:bodyPr>
          <a:lstStyle/>
          <a:p>
            <a:pPr>
              <a:buFont typeface="Arial" panose="020B0604020202020204" pitchFamily="34" charset="0"/>
              <a:buChar char="•"/>
            </a:pPr>
            <a:r>
              <a:rPr lang="en-US" dirty="0">
                <a:latin typeface="Times New Roman" panose="02020603050405020304" charset="0"/>
                <a:cs typeface="Times New Roman" panose="02020603050405020304" charset="0"/>
              </a:rPr>
              <a:t> QA -&gt; R </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Grounding</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Contextualization</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Reasoning</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5933</Words>
  <Application>WPS Presentation</Application>
  <PresentationFormat>On-screen Show (16:9)</PresentationFormat>
  <Paragraphs>155</Paragraphs>
  <Slides>19</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Economica</vt:lpstr>
      <vt:lpstr>Open Sans</vt:lpstr>
      <vt:lpstr>Times New Roman</vt:lpstr>
      <vt:lpstr>Cambria</vt:lpstr>
      <vt:lpstr>PMingLiU-ExtB</vt:lpstr>
      <vt:lpstr>Malgun Gothic</vt:lpstr>
      <vt:lpstr>Microsoft YaHei</vt:lpstr>
      <vt:lpstr>Arial Unicode MS</vt:lpstr>
      <vt:lpstr>Luxe</vt:lpstr>
      <vt:lpstr>Equation.KSEE3</vt:lpstr>
      <vt:lpstr>Problem Statement</vt:lpstr>
      <vt:lpstr>Task 1 : Labelling Meme Into Categories of Hate Speech.</vt:lpstr>
      <vt:lpstr>Labels of hate speech :</vt:lpstr>
      <vt:lpstr>.</vt:lpstr>
      <vt:lpstr>Type of hate speech  analysed in the papers overall </vt:lpstr>
      <vt:lpstr>PowerPoint 演示文稿</vt:lpstr>
      <vt:lpstr>Task 2  : Reasoning Of Meme Labelled Into Different Categories </vt:lpstr>
      <vt:lpstr>  From Recognition to Cognition: Visual Commonsense Reasoning   </vt:lpstr>
      <vt:lpstr>PowerPoint 演示文稿</vt:lpstr>
      <vt:lpstr>Leveraging Visual Question Answering for Image-Caption Ranking</vt:lpstr>
      <vt:lpstr>Image caption ranking</vt:lpstr>
      <vt:lpstr>Baseline model</vt:lpstr>
      <vt:lpstr>VQA</vt:lpstr>
      <vt:lpstr>PowerPoint 演示文稿</vt:lpstr>
      <vt:lpstr>PowerPoint 演示文稿</vt:lpstr>
      <vt:lpstr>Approach</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
  <cp:lastModifiedBy>Admin</cp:lastModifiedBy>
  <cp:revision>18</cp:revision>
  <dcterms:created xsi:type="dcterms:W3CDTF">2020-10-30T11:20:00Z</dcterms:created>
  <dcterms:modified xsi:type="dcterms:W3CDTF">2020-11-06T07:39:52Z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