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6" r:id="rId5"/>
    <p:sldId id="270" r:id="rId6"/>
    <p:sldId id="271" r:id="rId7"/>
    <p:sldId id="281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26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hyperlink" Target="https://arxiv.org/abs/1909.0215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https://arxiv.org/pdf/2011.00927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s://papers.nips.cc/paper/2019/file/8a56257ea05c74018291954fc56fc448-Pap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2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1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1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2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1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836295"/>
            <a:ext cx="7714615" cy="1162050"/>
          </a:xfrm>
        </p:spPr>
        <p:txBody>
          <a:bodyPr>
            <a:normAutofit fontScale="90000"/>
          </a:bodyPr>
          <a:p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IN" altLang="en-US" sz="44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259965"/>
            <a:ext cx="4213860" cy="1121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These are the 9 categories that can be 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pPr marL="114300" indent="0">
              <a:buNone/>
            </a:pPr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considered for hate meme classification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7330" y="2259965"/>
            <a:ext cx="267271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648494"/>
            <a:ext cx="7886700" cy="703898"/>
          </a:xfrm>
        </p:spPr>
        <p:txBody>
          <a:bodyPr/>
          <a:p>
            <a:pPr algn="ctr"/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SEMEVAL-2020 TASK 8: MEMOTION ANALYSIS- THE</a:t>
            </a:r>
            <a:br>
              <a:rPr lang="en-US" sz="1800" b="1">
                <a:latin typeface="Georgia" panose="02040502050405020303" charset="0"/>
                <a:cs typeface="Georgia" panose="02040502050405020303" charset="0"/>
              </a:rPr>
            </a:br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VISUO-LINGUAL METAPHOR!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1553051"/>
            <a:ext cx="5737384" cy="952500"/>
          </a:xfrm>
        </p:spPr>
        <p:txBody>
          <a:bodyPr>
            <a:normAutofit/>
          </a:bodyPr>
          <a:p>
            <a:r>
              <a:rPr lang="en-US" sz="1200"/>
              <a:t>Task A- Sentiment Classification</a:t>
            </a:r>
            <a:endParaRPr lang="en-US" sz="1200"/>
          </a:p>
          <a:p>
            <a:r>
              <a:rPr lang="en-US" sz="1200"/>
              <a:t>Task B- </a:t>
            </a:r>
            <a:r>
              <a:rPr lang="en-IN" altLang="en-US" sz="1200"/>
              <a:t>Overall Emotion</a:t>
            </a:r>
            <a:endParaRPr lang="en-US" sz="1200"/>
          </a:p>
          <a:p>
            <a:r>
              <a:rPr lang="en-US" sz="1200"/>
              <a:t> Task C- Scales of Semantic Classes</a:t>
            </a:r>
            <a:endParaRPr lang="en-US" sz="1200"/>
          </a:p>
          <a:p>
            <a:endParaRPr lang="en-US" sz="12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2740" y="2572385"/>
            <a:ext cx="8430895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19" y="4680109"/>
            <a:ext cx="7886700" cy="994172"/>
          </a:xfrm>
        </p:spPr>
        <p:txBody>
          <a:bodyPr>
            <a:noAutofit/>
          </a:bodyPr>
          <a:p>
            <a:pPr algn="l"/>
            <a:r>
              <a:rPr lang="en-US" sz="1600"/>
              <a:t>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 Multi-level system for the task of emotion intensity prediction (1×14 dimensional), using the emotion class multi-label output (1×4 dimensional).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419" y="1171893"/>
            <a:ext cx="7777163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8499"/>
            <a:ext cx="7886700" cy="679609"/>
          </a:xfrm>
        </p:spPr>
        <p:txBody>
          <a:bodyPr/>
          <a:p>
            <a:r>
              <a:rPr lang="en-US" sz="1800" b="1">
                <a:latin typeface="Georgia" panose="02040502050405020303" charset="0"/>
                <a:cs typeface="Georgia" panose="02040502050405020303" charset="0"/>
              </a:rPr>
              <a:t>Exploring Hate Speech Detection in Multimodal Publications</a:t>
            </a:r>
            <a:endParaRPr lang="en-US" sz="1800" b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15960" r="548"/>
          <a:stretch>
            <a:fillRect/>
          </a:stretch>
        </p:blipFill>
        <p:spPr>
          <a:xfrm>
            <a:off x="4285615" y="2183130"/>
            <a:ext cx="4057015" cy="30549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0925" y="1900555"/>
            <a:ext cx="2159000" cy="145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350" b="1"/>
              <a:t>Dataset</a:t>
            </a:r>
            <a:r>
              <a:rPr lang="en-IN" altLang="en-US" sz="1500" b="1"/>
              <a:t>:</a:t>
            </a:r>
            <a:r>
              <a:rPr lang="en-IN" altLang="en-US" sz="1500"/>
              <a:t>      imageg url</a:t>
            </a:r>
            <a:endParaRPr lang="en-IN" altLang="en-US" sz="1500"/>
          </a:p>
          <a:p>
            <a:r>
              <a:rPr lang="en-IN" altLang="en-US" sz="1500"/>
              <a:t>	tweet url</a:t>
            </a:r>
            <a:endParaRPr lang="en-IN" altLang="en-US" sz="1500"/>
          </a:p>
          <a:p>
            <a:r>
              <a:rPr lang="en-IN" altLang="en-US" sz="1500"/>
              <a:t>	tweet text</a:t>
            </a:r>
            <a:endParaRPr lang="en-IN" altLang="en-US" sz="1500"/>
          </a:p>
          <a:p>
            <a:r>
              <a:rPr lang="en-IN" altLang="en-US" sz="1500"/>
              <a:t>	label_str</a:t>
            </a:r>
            <a:endParaRPr lang="en-IN" altLang="en-US" sz="1500"/>
          </a:p>
          <a:p>
            <a:r>
              <a:rPr lang="en-IN" altLang="en-US" sz="1500"/>
              <a:t>	label</a:t>
            </a:r>
            <a:endParaRPr lang="en-IN" altLang="en-US" sz="1500"/>
          </a:p>
          <a:p>
            <a:r>
              <a:rPr lang="en-IN" altLang="en-US" sz="1350"/>
              <a:t>	</a:t>
            </a:r>
            <a:endParaRPr lang="en-IN" altLang="en-US" sz="135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-7117" t="134" r="16575" b="3485"/>
          <a:stretch>
            <a:fillRect/>
          </a:stretch>
        </p:blipFill>
        <p:spPr>
          <a:xfrm>
            <a:off x="248285" y="3432175"/>
            <a:ext cx="388620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dirty="0">
                <a:sym typeface="+mn-ea"/>
              </a:rPr>
              <a:t>https://arxiv.org/pdf/2005.04790.pdf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https://arxiv.org/pdf/2008.03781.pdf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https://arxiv.org/pdf/1910.03814.pdf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1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2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1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Presentation</Application>
  <PresentationFormat>On-screen Show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Georgia</vt:lpstr>
      <vt:lpstr>Times New Roman</vt:lpstr>
      <vt:lpstr>Calibri</vt:lpstr>
      <vt:lpstr>Microsoft YaHei</vt:lpstr>
      <vt:lpstr>Arial Unicode MS</vt:lpstr>
      <vt:lpstr>Office Theme</vt:lpstr>
      <vt:lpstr>Task 1</vt:lpstr>
      <vt:lpstr>       Hate speech categories  </vt:lpstr>
      <vt:lpstr>SEMEVAL-2020 TASK 8: MEMOTION ANALYSIS- THE VISUO-LINGUAL METAPHOR!</vt:lpstr>
      <vt:lpstr> A Multi-level system for the task of emotion intensity prediction (1×14 dimensional), using the emotion class multi-label output (1×4 dimensional).</vt:lpstr>
      <vt:lpstr>Exploring Hate Speech Detection in Multimodal Publications</vt:lpstr>
      <vt:lpstr>References </vt:lpstr>
      <vt:lpstr>Task 2  : Reasoning Of Meme Labelled Into Different Categories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Madhurika Ganiger</cp:lastModifiedBy>
  <cp:revision>9</cp:revision>
  <dcterms:created xsi:type="dcterms:W3CDTF">2020-11-10T03:44:00Z</dcterms:created>
  <dcterms:modified xsi:type="dcterms:W3CDTF">2020-11-16T11:55:04Z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