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96" r:id="rId10"/>
    <p:sldId id="281" r:id="rId11"/>
    <p:sldId id="263" r:id="rId12"/>
    <p:sldId id="264" r:id="rId13"/>
    <p:sldId id="265" r:id="rId14"/>
    <p:sldId id="278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27"/>
      <p:bold r:id="rId28"/>
    </p:embeddedFont>
    <p:embeddedFont>
      <p:font typeface="Cambria" panose="02040503050406030204" pitchFamily="18" charset="0"/>
      <p:regular r:id="rId29"/>
      <p:bold r:id="rId30"/>
      <p:italic r:id="rId31"/>
      <p:boldItalic r:id="rId32"/>
    </p:embeddedFont>
    <p:embeddedFont>
      <p:font typeface="Georgia" panose="02040502050405020303" pitchFamily="18" charset="0"/>
      <p:regular r:id="rId33"/>
      <p:bold r:id="rId34"/>
      <p:italic r:id="rId35"/>
      <p:boldItalic r:id="rId36"/>
    </p:embeddedFont>
    <p:embeddedFont>
      <p:font typeface="Maven Pro" panose="020B0604020202020204" charset="0"/>
      <p:regular r:id="rId37"/>
    </p:embeddedFont>
    <p:embeddedFont>
      <p:font typeface="Nunito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04">
          <p15:clr>
            <a:srgbClr val="A4A3A4"/>
          </p15:clr>
        </p15:guide>
        <p15:guide id="2" pos="2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86"/>
      </p:cViewPr>
      <p:guideLst>
        <p:guide orient="horz" pos="1604"/>
        <p:guide pos="2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6a217c1e4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6a217c1e4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6a217c1e4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6a217c1e4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6a217c1e4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6a217c1e4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6a217c1e4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6a217c1e4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6a217c1e4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6a217c1e4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6a217c1e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6a217c1e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6a217c1e4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6a217c1e4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6a217c1e4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6a217c1e4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6a217c1e4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6a217c1e4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6a217c1e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6a217c1e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6a217c1e4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6a217c1e4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6a217c1e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6a217c1e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6a217c1e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6a217c1e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6a217c1e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6a217c1e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6a217c1e4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6a217c1e4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6a217c1e4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6a217c1e4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6a217c1e4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6a217c1e4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6a217c1e4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6a217c1e4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6a217c1e4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6a217c1e4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2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/>
            <a:r>
              <a:rPr lang="en-US" altLang="zh-CN" sz="1200"/>
              <a:t>Varun Bohara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 panose="00000500000000000000"/>
              <a:buChar char="●"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0000"/>
            <a:lumOff val="80000"/>
            <a:alpha val="95000"/>
          </a:schemeClr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42595" y="1034415"/>
            <a:ext cx="7911465" cy="1872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MINI PROJECT 2020-21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(15ECSW301)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  <a:sym typeface="+mn-ea"/>
              </a:rPr>
              <a:t>Meme Classification 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endParaRPr lang="en-US" sz="32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FillTx/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08965" y="2957830"/>
            <a:ext cx="5252085" cy="1895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Team  : </a:t>
            </a:r>
            <a:r>
              <a:rPr lang="en-US" sz="1800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E5.</a:t>
            </a:r>
            <a:endParaRPr lang="en-US" sz="1800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Guide : Dr P.G.Sunita Hiremath.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TEAM Members: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Varun Bohara.                01fe18bcs278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Sakshi Tahlani.               01fe18bcs271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Abhishek Rao.                01fe18bcs297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* Madhurika Ganiger.       01fe18bcs284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2203" t="12759" r="10440" b="8879"/>
          <a:stretch>
            <a:fillRect/>
          </a:stretch>
        </p:blipFill>
        <p:spPr>
          <a:xfrm>
            <a:off x="6960870" y="103505"/>
            <a:ext cx="2089150" cy="5772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4" y="305074"/>
            <a:ext cx="8833339" cy="4825502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u="sng" dirty="0">
                <a:latin typeface="Georgia" panose="02040502050405020303" pitchFamily="18" charset="0"/>
              </a:rPr>
              <a:t>Exploring Hate Speech Detection in Multimodal Publications ( WACV, 2020) </a:t>
            </a:r>
            <a:r>
              <a:rPr lang="en-US" sz="1600" b="1" dirty="0">
                <a:latin typeface="Georgia" panose="02040502050405020303" pitchFamily="18" charset="0"/>
              </a:rPr>
              <a:t>[1]</a:t>
            </a:r>
            <a:endParaRPr lang="en-IN" sz="1200" b="1" dirty="0">
              <a:latin typeface="Georgia" panose="02040502050405020303" pitchFamily="18" charset="0"/>
            </a:endParaRPr>
          </a:p>
          <a:p>
            <a:r>
              <a:rPr lang="en-IN" sz="1500" dirty="0"/>
              <a:t>TKM</a:t>
            </a:r>
            <a:r>
              <a:rPr lang="en-IN" sz="1200" dirty="0"/>
              <a:t>( Textual Kernels Model ): </a:t>
            </a:r>
          </a:p>
          <a:p>
            <a:pPr marL="146050" indent="0">
              <a:buNone/>
            </a:pP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A25B-082D-42BE-9910-664729240837}" type="slidenum">
              <a:rPr lang="en-IN" smtClean="0"/>
              <a:t>10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3" t="878" r="69" b="616"/>
          <a:stretch>
            <a:fillRect/>
          </a:stretch>
        </p:blipFill>
        <p:spPr>
          <a:xfrm>
            <a:off x="685800" y="967308"/>
            <a:ext cx="6710846" cy="40677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69925" y="2394659"/>
            <a:ext cx="180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Inception 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LSTM Model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Kernel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     Proposed Methodology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87575" y="1633220"/>
            <a:ext cx="2330450" cy="2085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0"/>
          <p:cNvSpPr txBox="1"/>
          <p:nvPr/>
        </p:nvSpPr>
        <p:spPr>
          <a:xfrm>
            <a:off x="1049655" y="2118360"/>
            <a:ext cx="622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257800" y="3361690"/>
            <a:ext cx="744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</a:p>
        </p:txBody>
      </p:sp>
      <p:pic>
        <p:nvPicPr>
          <p:cNvPr id="4" name="Content Placeholder 3" descr="0289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5355" y="2425065"/>
            <a:ext cx="1003300" cy="66802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545080" y="291020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Visual Module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32380" y="1953260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Text Module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08220" y="242506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Decoder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09590" y="2922270"/>
            <a:ext cx="1905" cy="503555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61125" y="2661285"/>
            <a:ext cx="576000" cy="10160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024370" y="242506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Performance Evaluation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18025" y="2671445"/>
            <a:ext cx="282575" cy="698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5076190" y="3668395"/>
            <a:ext cx="1104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Hateful (1)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38655" y="2678430"/>
            <a:ext cx="252000" cy="698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Requirement Analysis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580" y="1373016"/>
            <a:ext cx="7030720" cy="3393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latin typeface="Georgia" panose="02040502050405020303" charset="0"/>
                <a:cs typeface="Georgia" panose="02040502050405020303" charset="0"/>
              </a:rPr>
              <a:t>Functional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model shall be able to generate image and text representations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model shall be able to classify the meme as hateful or non hateful using provided embeddings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model shall be able to generate the probability of the meme being hateful 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latin typeface="Georgia" panose="02040502050405020303" charset="0"/>
                <a:cs typeface="Georgia" panose="02040502050405020303" charset="0"/>
              </a:rPr>
              <a:t>Non Functional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model should be atleast 70% accurate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model should not under-perform on limited computing resources.  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53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References</a:t>
            </a:r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xfrm>
            <a:off x="1303655" y="1459484"/>
            <a:ext cx="7030720" cy="3401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[1]   https://arxiv.org/pdf/1910.03814.pdf</a:t>
            </a:r>
            <a:endParaRPr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[2]   </a:t>
            </a:r>
            <a:r>
              <a:rPr dirty="0">
                <a:latin typeface="Georgia" panose="02040502050405020303" charset="0"/>
                <a:cs typeface="Georgia" panose="02040502050405020303" charset="0"/>
              </a:rPr>
              <a:t>https://nirkin.com/hateful-memes/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[3]   </a:t>
            </a:r>
            <a:r>
              <a:rPr dirty="0">
                <a:latin typeface="Georgia" panose="02040502050405020303" charset="0"/>
                <a:cs typeface="Georgia" panose="02040502050405020303" charset="0"/>
              </a:rPr>
              <a:t>https://www.aclweb.org/anthology/2020.trac-1.6.pdf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dirty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    Hypernetworks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In a typical deep network , the majority of parameters are in the kernels of convolutional layers.</a:t>
            </a:r>
          </a:p>
          <a:p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Each kernel contain N</a:t>
            </a:r>
            <a:r>
              <a:rPr lang="en-US" baseline="-25000" dirty="0">
                <a:latin typeface="Georgia" panose="02040502050405020303" charset="0"/>
                <a:cs typeface="Georgia" panose="02040502050405020303" charset="0"/>
              </a:rPr>
              <a:t>in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×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N</a:t>
            </a:r>
            <a:r>
              <a:rPr lang="en-US" baseline="-25000" dirty="0" err="1">
                <a:latin typeface="Georgia" panose="02040502050405020303" charset="0"/>
                <a:cs typeface="Georgia" panose="02040502050405020303" charset="0"/>
              </a:rPr>
              <a:t>out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filters and each filter has dimensions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f</a:t>
            </a:r>
            <a:r>
              <a:rPr lang="en-US" baseline="-25000" dirty="0" err="1">
                <a:latin typeface="Georgia" panose="02040502050405020303" charset="0"/>
                <a:cs typeface="Georgia" panose="02040502050405020303" charset="0"/>
              </a:rPr>
              <a:t>size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×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f</a:t>
            </a:r>
            <a:r>
              <a:rPr lang="en-US" baseline="-25000" dirty="0" err="1">
                <a:latin typeface="Georgia" panose="02040502050405020303" charset="0"/>
                <a:cs typeface="Georgia" panose="02040502050405020303" charset="0"/>
              </a:rPr>
              <a:t>size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. </a:t>
            </a:r>
          </a:p>
          <a:p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146050" indent="0"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For each layer j, the hypernetwork receives a layer embedding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  <a:sym typeface="+mn-ea"/>
              </a:rPr>
              <a:t>z</a:t>
            </a:r>
            <a:r>
              <a:rPr lang="en-US" baseline="30000" dirty="0" err="1">
                <a:latin typeface="Georgia" panose="02040502050405020303" charset="0"/>
                <a:cs typeface="Georgia" panose="02040502050405020303" charset="0"/>
                <a:sym typeface="+mn-ea"/>
              </a:rPr>
              <a:t>j</a:t>
            </a: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 ∈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  <a:sym typeface="+mn-ea"/>
              </a:rPr>
              <a:t>R</a:t>
            </a:r>
            <a:r>
              <a:rPr lang="en-US" baseline="30000" dirty="0" err="1">
                <a:latin typeface="Georgia" panose="02040502050405020303" charset="0"/>
                <a:cs typeface="Georgia" panose="02040502050405020303" charset="0"/>
                <a:sym typeface="+mn-ea"/>
              </a:rPr>
              <a:t>Nz</a:t>
            </a: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 as input and predicts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  <a:sym typeface="+mn-ea"/>
              </a:rPr>
              <a:t>K</a:t>
            </a:r>
            <a:r>
              <a:rPr lang="en-US" baseline="30000" dirty="0" err="1">
                <a:latin typeface="Georgia" panose="02040502050405020303" charset="0"/>
                <a:cs typeface="Georgia" panose="02040502050405020303" charset="0"/>
                <a:sym typeface="+mn-ea"/>
              </a:rPr>
              <a:t>j</a:t>
            </a: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, which can be generally written as follows: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146050" indent="0"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			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  <a:sym typeface="+mn-ea"/>
              </a:rPr>
              <a:t>K</a:t>
            </a:r>
            <a:r>
              <a:rPr lang="en-US" baseline="30000" dirty="0" err="1">
                <a:latin typeface="Georgia" panose="02040502050405020303" charset="0"/>
                <a:cs typeface="Georgia" panose="02040502050405020303" charset="0"/>
                <a:sym typeface="+mn-ea"/>
              </a:rPr>
              <a:t>j</a:t>
            </a: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 = g(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  <a:sym typeface="+mn-ea"/>
              </a:rPr>
              <a:t>z</a:t>
            </a:r>
            <a:r>
              <a:rPr lang="en-US" baseline="30000" dirty="0" err="1">
                <a:latin typeface="Georgia" panose="02040502050405020303" charset="0"/>
                <a:cs typeface="Georgia" panose="02040502050405020303" charset="0"/>
                <a:sym typeface="+mn-ea"/>
              </a:rPr>
              <a:t>j</a:t>
            </a: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 ), ∀j = 1, ..., D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14605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28570" y="1829435"/>
            <a:ext cx="3120390" cy="695325"/>
            <a:chOff x="4688" y="7405"/>
            <a:chExt cx="4914" cy="1095"/>
          </a:xfrm>
        </p:grpSpPr>
        <p:sp>
          <p:nvSpPr>
            <p:cNvPr id="6" name="Rectangles 5"/>
            <p:cNvSpPr/>
            <p:nvPr/>
          </p:nvSpPr>
          <p:spPr>
            <a:xfrm>
              <a:off x="4951" y="7405"/>
              <a:ext cx="1222" cy="6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4688" y="8057"/>
              <a:ext cx="196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N</a:t>
              </a:r>
              <a:r>
                <a:rPr lang="en-US" sz="1200" baseline="-25000"/>
                <a:t>in</a:t>
              </a:r>
              <a:r>
                <a:rPr lang="en-US" sz="1200"/>
                <a:t>.f</a:t>
              </a:r>
              <a:r>
                <a:rPr lang="en-US" sz="1200" baseline="-25000"/>
                <a:t>size</a:t>
              </a:r>
              <a:r>
                <a:rPr lang="en-US" sz="1200"/>
                <a:t>×N</a:t>
              </a:r>
              <a:r>
                <a:rPr lang="en-US" sz="1200" baseline="-25000"/>
                <a:t>out</a:t>
              </a:r>
              <a:r>
                <a:rPr lang="en-US" sz="1200"/>
                <a:t>f</a:t>
              </a:r>
              <a:r>
                <a:rPr lang="en-US" sz="1200" baseline="-25000"/>
                <a:t>size</a:t>
              </a:r>
              <a:r>
                <a:rPr lang="en-US" sz="1200"/>
                <a:t> </a:t>
              </a: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5173" y="7477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K</a:t>
              </a:r>
              <a:r>
                <a:rPr lang="en-US" baseline="30000"/>
                <a:t>1</a:t>
              </a: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308" y="7405"/>
              <a:ext cx="14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...........</a:t>
              </a:r>
            </a:p>
          </p:txBody>
        </p:sp>
        <p:sp>
          <p:nvSpPr>
            <p:cNvPr id="10" name="Rectangles 9"/>
            <p:cNvSpPr/>
            <p:nvPr/>
          </p:nvSpPr>
          <p:spPr>
            <a:xfrm>
              <a:off x="7956" y="7405"/>
              <a:ext cx="1086" cy="6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8110" y="7477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K</a:t>
              </a:r>
              <a:r>
                <a:rPr lang="en-US" baseline="30000"/>
                <a:t>D</a:t>
              </a: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7732" y="8066"/>
              <a:ext cx="187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N</a:t>
              </a:r>
              <a:r>
                <a:rPr lang="en-US" sz="1200" baseline="-25000"/>
                <a:t>in</a:t>
              </a:r>
              <a:r>
                <a:rPr lang="en-US" sz="1200"/>
                <a:t>.f</a:t>
              </a:r>
              <a:r>
                <a:rPr lang="en-US" sz="1200" baseline="-25000"/>
                <a:t>size</a:t>
              </a:r>
              <a:r>
                <a:rPr lang="en-US" sz="1200"/>
                <a:t>×N</a:t>
              </a:r>
              <a:r>
                <a:rPr lang="en-US" sz="1200" baseline="-25000"/>
                <a:t>out</a:t>
              </a:r>
              <a:r>
                <a:rPr lang="en-US" sz="1200"/>
                <a:t>f</a:t>
              </a:r>
              <a:r>
                <a:rPr lang="en-US" sz="1200" baseline="-25000"/>
                <a:t>size</a:t>
              </a:r>
              <a:r>
                <a:rPr lang="en-US" sz="1200"/>
                <a:t> </a:t>
              </a:r>
            </a:p>
          </p:txBody>
        </p:sp>
      </p:grp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35" y="3480435"/>
            <a:ext cx="6114415" cy="1088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body" idx="1"/>
          </p:nvPr>
        </p:nvSpPr>
        <p:spPr>
          <a:xfrm>
            <a:off x="1303655" y="1778000"/>
            <a:ext cx="7030720" cy="2753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655" y="845185"/>
            <a:ext cx="7030720" cy="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Outline</a:t>
            </a: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655" y="1614297"/>
            <a:ext cx="7030720" cy="3371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INTRODUCTION</a:t>
            </a: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MOTIVATION</a:t>
            </a: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PROBLEM STATEMENT</a:t>
            </a: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OBJECTIVES</a:t>
            </a: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LITERATURE SURVEY</a:t>
            </a: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PROPOSED METHODOLOGY</a:t>
            </a: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REQUIREMENT ANALYSIS</a:t>
            </a: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Introduction</a:t>
            </a: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655" y="1384300"/>
            <a:ext cx="7030720" cy="3134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“Memes” are cultural inside jokes, a way of connecting with people across internet through instantly recognizable photos. They collect emotions, ideas and actions into an easy-to-translate format.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Rise of memes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: Besides reflecting humor ,the rise of memes has shown to be having a harmful  effect  on an individual as well as  political,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religional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, communal sectors of society. 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Data: 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Meme as an </a:t>
            </a:r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image 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along with</a:t>
            </a:r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embedded </a:t>
            </a:r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text 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.</a:t>
            </a:r>
            <a:endParaRPr lang="en-US" b="1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Features: 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Image and text features , in the form of embedding vectors .</a:t>
            </a:r>
            <a:endParaRPr lang="en-US" b="1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Multimodal Models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: Interpretation of memes using multimodal models 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Motivation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655" y="2894965"/>
            <a:ext cx="2421255" cy="1621790"/>
          </a:xfrm>
          <a:prstGeom prst="rect">
            <a:avLst/>
          </a:prstGeom>
        </p:spPr>
      </p:pic>
      <p:pic>
        <p:nvPicPr>
          <p:cNvPr id="2" name="Picture 1" descr="028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75" y="2896870"/>
            <a:ext cx="2434425" cy="16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170" y="1163320"/>
            <a:ext cx="2445385" cy="1526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622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Problem Statement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655" y="1221740"/>
            <a:ext cx="7030720" cy="69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o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label 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a meme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as 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hateful or non-hateful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by 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creat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ing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 a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model 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that identifies multimodal hate speech in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them.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			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893445" y="2418080"/>
            <a:ext cx="645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27405" y="4140200"/>
            <a:ext cx="777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768465" y="4239895"/>
            <a:ext cx="1012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Hateful(1)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717165" y="4239895"/>
            <a:ext cx="1388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Non Hateful(0)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05" y="2077720"/>
            <a:ext cx="2244400" cy="176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565" y="2077720"/>
            <a:ext cx="2532380" cy="176974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272655" y="3847465"/>
            <a:ext cx="3810" cy="392430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09950" y="3818255"/>
            <a:ext cx="3810" cy="392430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  <a:cs typeface="Georgia" panose="02040502050405020303" charset="0"/>
                <a:sym typeface="+mn-ea"/>
              </a:rPr>
              <a:t>Objectives</a:t>
            </a:r>
            <a:br>
              <a:rPr lang="en-US" dirty="0">
                <a:latin typeface="Georgia" panose="02040502050405020303" pitchFamily="18" charset="0"/>
                <a:cs typeface="Cambria" panose="02040503050406030204" charset="0"/>
                <a:sym typeface="+mn-ea"/>
              </a:rPr>
            </a:br>
            <a:br>
              <a:rPr lang="en-US" dirty="0">
                <a:latin typeface="Cambria" panose="02040503050406030204" charset="0"/>
                <a:cs typeface="Cambria" panose="02040503050406030204" charset="0"/>
                <a:sym typeface="+mn-ea"/>
              </a:rPr>
            </a:br>
            <a:endParaRPr lang="en-US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655" y="1878330"/>
            <a:ext cx="7030720" cy="1386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generate embeddings of image and text .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fuse the text and image embeddings and build a classifier.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evaluate the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performace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of the multimodal model using AUC ROC.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46933" y="2105123"/>
            <a:ext cx="7030720" cy="535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Literature Survey 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Hateful Memes Challenge</a:t>
            </a:r>
            <a:b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2020, SEP 22    </a:t>
            </a:r>
            <a:b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Yuval Nirkin   Assaf Rabinowitz   Yoni Solel [2]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008" y="1331976"/>
            <a:ext cx="4032504" cy="4525963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Data Processing 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Text embedding :SBERT	         </a:t>
            </a:r>
            <a:endParaRPr kumimoji="0" lang="en-US" sz="11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Image Embedding: MobileNetV2 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Hypernetworks</a:t>
            </a:r>
            <a:endParaRPr kumimoji="0" lang="en-US" sz="1600" b="1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Decoder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</p:txBody>
      </p:sp>
      <p:sp>
        <p:nvSpPr>
          <p:cNvPr id="4099" name="Text Box 61"/>
          <p:cNvSpPr txBox="1"/>
          <p:nvPr/>
        </p:nvSpPr>
        <p:spPr>
          <a:xfrm>
            <a:off x="7183438" y="6167438"/>
            <a:ext cx="178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ambria" panose="02040503050406030204" charset="0"/>
              </a:rPr>
              <a:t>Varun Bohara</a:t>
            </a:r>
          </a:p>
        </p:txBody>
      </p:sp>
      <p:pic>
        <p:nvPicPr>
          <p:cNvPr id="6147" name="Picture 3"/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5115" y="1964055"/>
            <a:ext cx="6330950" cy="2904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05183"/>
            <a:ext cx="8520600" cy="572700"/>
          </a:xfrm>
        </p:spPr>
        <p:txBody>
          <a:bodyPr/>
          <a:lstStyle/>
          <a:p>
            <a:pPr algn="ctr"/>
            <a:r>
              <a:rPr lang="en-US" sz="1800" dirty="0">
                <a:latin typeface="Georgia" panose="02040502050405020303" charset="0"/>
                <a:cs typeface="Georgia" panose="02040502050405020303" charset="0"/>
                <a:sym typeface="+mn-ea"/>
              </a:rPr>
              <a:t>Multimodal Meme Dataset (MultiOFF) for Identifying Offensive Content in Image and Text [3]</a:t>
            </a:r>
            <a:br>
              <a:rPr lang="en-US" sz="1400" dirty="0">
                <a:latin typeface="Agency FB" panose="020B0503020202020204" charset="0"/>
                <a:cs typeface="Agency FB" panose="020B0503020202020204" charset="0"/>
                <a:sym typeface="+mn-ea"/>
              </a:rPr>
            </a:br>
            <a: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  <a:t>Shardul Suryawanshi, Bharathi Raja Chakravarthi,</a:t>
            </a:r>
            <a:b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  <a:t>Mihael Arcan, Paul Buitelaar</a:t>
            </a:r>
            <a:br>
              <a:rPr lang="en-US" sz="1200" b="0" u="sng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sz="1200" b="0" u="sng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523" y="2629046"/>
            <a:ext cx="2948354" cy="977900"/>
          </a:xfrm>
        </p:spPr>
        <p:txBody>
          <a:bodyPr/>
          <a:lstStyle/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Text Embedding : LSTM</a:t>
            </a: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Image Embedding : VGG16</a:t>
            </a: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Early Fusion Method 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endParaRPr lang="en-IN" altLang="en-US" sz="18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/>
          </a:p>
          <a:p>
            <a:endParaRPr lang="en-US" dirty="0"/>
          </a:p>
        </p:txBody>
      </p:sp>
      <p:pic>
        <p:nvPicPr>
          <p:cNvPr id="5" name="Content Placeholder 4" descr="Screenshot (54)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762"/>
          <a:stretch/>
        </p:blipFill>
        <p:spPr>
          <a:xfrm>
            <a:off x="618490" y="1636294"/>
            <a:ext cx="5884578" cy="3380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On-screen Show (16:9)</PresentationFormat>
  <Paragraphs>92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Maven Pro</vt:lpstr>
      <vt:lpstr>Arial</vt:lpstr>
      <vt:lpstr>Wingdings</vt:lpstr>
      <vt:lpstr>Agency FB</vt:lpstr>
      <vt:lpstr>Nunito</vt:lpstr>
      <vt:lpstr>Cambria</vt:lpstr>
      <vt:lpstr>Georgia</vt:lpstr>
      <vt:lpstr>Momentum</vt:lpstr>
      <vt:lpstr> MINI PROJECT 2020-21 (15ECSW301) Meme Classification  </vt:lpstr>
      <vt:lpstr>Outline</vt:lpstr>
      <vt:lpstr>Introduction</vt:lpstr>
      <vt:lpstr>Motivation</vt:lpstr>
      <vt:lpstr>Problem Statement </vt:lpstr>
      <vt:lpstr>Objectives  </vt:lpstr>
      <vt:lpstr>Literature Survey  </vt:lpstr>
      <vt:lpstr>Hateful Memes Challenge 2020, SEP 22     Yuval Nirkin   Assaf Rabinowitz   Yoni Solel [2]</vt:lpstr>
      <vt:lpstr>Multimodal Meme Dataset (MultiOFF) for Identifying Offensive Content in Image and Text [3] Shardul Suryawanshi, Bharathi Raja Chakravarthi, Mihael Arcan, Paul Buitelaar </vt:lpstr>
      <vt:lpstr>PowerPoint Presentation</vt:lpstr>
      <vt:lpstr>     Proposed Methodology </vt:lpstr>
      <vt:lpstr>Requirement Analysis </vt:lpstr>
      <vt:lpstr>References</vt:lpstr>
      <vt:lpstr>     Hypernetworks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_x000b_MINI PROJECT 2020-21 (15ECSW301) Meme Classification </dc:title>
  <dc:creator/>
  <cp:lastModifiedBy>Abhishek rao</cp:lastModifiedBy>
  <cp:revision>38</cp:revision>
  <dcterms:created xsi:type="dcterms:W3CDTF">2020-11-01T18:11:00Z</dcterms:created>
  <dcterms:modified xsi:type="dcterms:W3CDTF">2020-11-03T07:51:22Z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