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79" r:id="rId11"/>
    <p:sldId id="296" r:id="rId12"/>
    <p:sldId id="281" r:id="rId13"/>
    <p:sldId id="263" r:id="rId14"/>
    <p:sldId id="264" r:id="rId15"/>
    <p:sldId id="265" r:id="rId16"/>
    <p:sldId id="278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31"/>
    </p:embeddedFont>
    <p:embeddedFont>
      <p:font typeface="Maven Pro"/>
      <p:regular r:id="rId32"/>
    </p:embeddedFont>
    <p:embeddedFont>
      <p:font typeface="Nunito" panose="00000500000000000000"/>
      <p:regular r:id="rId33"/>
    </p:embeddedFont>
    <p:embeddedFont>
      <p:font typeface="Georgia" panose="02040502050405020303" charset="0"/>
      <p:regular r:id="rId34"/>
      <p:bold r:id="rId35"/>
      <p:italic r:id="rId36"/>
      <p:boldItalic r:id="rId37"/>
    </p:embeddedFont>
    <p:embeddedFont>
      <p:font typeface="Cambria" panose="02040503050406030204" charset="0"/>
      <p:regular r:id="rId38"/>
      <p:bold r:id="rId39"/>
      <p:italic r:id="rId40"/>
      <p:boldItalic r:id="rId41"/>
    </p:embeddedFont>
    <p:embeddedFont>
      <p:font typeface="Agency FB" panose="020B0503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86"/>
      </p:cViewPr>
      <p:guideLst>
        <p:guide orient="horz" pos="1604"/>
        <p:guide pos="2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font" Target="fonts/font13.fntdata"/><Relationship Id="rId42" Type="http://schemas.openxmlformats.org/officeDocument/2006/relationships/font" Target="fonts/font12.fntdata"/><Relationship Id="rId41" Type="http://schemas.openxmlformats.org/officeDocument/2006/relationships/font" Target="fonts/font11.fntdata"/><Relationship Id="rId40" Type="http://schemas.openxmlformats.org/officeDocument/2006/relationships/font" Target="fonts/font10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9.fntdata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6a217c1e4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6a217c1e4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6a217c1e4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6a217c1e4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6a217c1e4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6a217c1e4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6a217c1e4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6a217c1e4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6a217c1e4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6a217c1e4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6a217c1e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6a217c1e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6a217c1e4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6a217c1e4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6a217c1e4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6a217c1e4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6a217c1e4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6a217c1e4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6a217c1e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6a217c1e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6a217c1e4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6a217c1e4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6a217c1e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6a217c1e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6a217c1e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6a217c1e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6a217c1e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6a217c1e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6a217c1e4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6a217c1e4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6a217c1e4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6a217c1e4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6a217c1e4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6a217c1e4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6a217c1e4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6a217c1e4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6a217c1e4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6a217c1e4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2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/>
            <a:r>
              <a:rPr lang="en-US" altLang="zh-CN" sz="1200"/>
              <a:t>Varun Bohara</a:t>
            </a:r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 panose="00000500000000000000"/>
              <a:buChar char="●"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0000"/>
            <a:lumOff val="80000"/>
            <a:alpha val="95000"/>
          </a:schemeClr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42595" y="1034415"/>
            <a:ext cx="7911465" cy="1872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MINI PROJECT 2020-21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(15ECSW301)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  <a:sym typeface="+mn-ea"/>
              </a:rPr>
              <a:t>Meme Classification 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endParaRPr lang="en-US" sz="32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FillTx/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08965" y="2957830"/>
            <a:ext cx="5252085" cy="1895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Team  : </a:t>
            </a:r>
            <a:r>
              <a:rPr lang="en-US" sz="1800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E5.</a:t>
            </a:r>
            <a:endParaRPr lang="en-US" sz="1800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Guide : Dr P.G.Sunita Hiremath.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TEAM Members: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Varun Bohara.                01fe18bcs278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Sakshi Tahlani.               01fe18bcs271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Abhishek Rao.                01fe18bcs297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* Madhurika Ganiger.       01fe18bcs284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2203" t="12759" r="10440" b="8879"/>
          <a:stretch>
            <a:fillRect/>
          </a:stretch>
        </p:blipFill>
        <p:spPr>
          <a:xfrm>
            <a:off x="6960870" y="103505"/>
            <a:ext cx="2089150" cy="5772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4" y="305074"/>
            <a:ext cx="8833339" cy="4825502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b="1" u="sng" dirty="0"/>
              <a:t>Exploring Hate Speech Detection in Multimodal Publications ( WACV, 2020) </a:t>
            </a:r>
            <a:r>
              <a:rPr lang="en-US" sz="1800" b="1" dirty="0"/>
              <a:t>[1]</a:t>
            </a:r>
            <a:endParaRPr lang="en-IN" sz="1400" b="1" dirty="0"/>
          </a:p>
          <a:p>
            <a:r>
              <a:rPr lang="en-IN" sz="1500" dirty="0"/>
              <a:t>TKM</a:t>
            </a:r>
            <a:r>
              <a:rPr lang="en-IN" sz="1200" dirty="0"/>
              <a:t>( Textual Kernels Model ): </a:t>
            </a:r>
            <a:endParaRPr lang="en-IN" sz="1200" dirty="0"/>
          </a:p>
          <a:p>
            <a:pPr marL="146050" indent="0">
              <a:buNone/>
            </a:pP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A25B-082D-42BE-9910-664729240837}" type="slidenum">
              <a:rPr lang="en-IN" smtClean="0"/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3" t="878" r="69" b="616"/>
          <a:stretch>
            <a:fillRect/>
          </a:stretch>
        </p:blipFill>
        <p:spPr>
          <a:xfrm>
            <a:off x="685800" y="967308"/>
            <a:ext cx="6710846" cy="40677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96646" y="2295476"/>
            <a:ext cx="160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Inception Model</a:t>
            </a: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Kernel </a:t>
            </a: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LSTM Model </a:t>
            </a:r>
            <a:endParaRPr lang="en-IN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PROPOSED METHODOLOGY</a:t>
            </a:r>
            <a:b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87575" y="1633220"/>
            <a:ext cx="2330450" cy="2085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0"/>
          <p:cNvSpPr txBox="1"/>
          <p:nvPr/>
        </p:nvSpPr>
        <p:spPr>
          <a:xfrm>
            <a:off x="1049655" y="2118360"/>
            <a:ext cx="622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257800" y="3361690"/>
            <a:ext cx="744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Content Placeholder 3" descr="0289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5355" y="2425065"/>
            <a:ext cx="1003300" cy="66802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545080" y="291020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Visual Module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32380" y="1953260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Image Module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8220" y="242506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Decoder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09590" y="2922270"/>
            <a:ext cx="1905" cy="503555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61125" y="2661285"/>
            <a:ext cx="576000" cy="10160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024370" y="242506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Performance Evaluation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18025" y="2671445"/>
            <a:ext cx="282575" cy="698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5076190" y="3668395"/>
            <a:ext cx="1104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Hateful (1)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38655" y="2678430"/>
            <a:ext cx="252000" cy="698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REQUIREMENT ANALYSIS</a:t>
            </a:r>
            <a:b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655" y="1138555"/>
            <a:ext cx="7030720" cy="3393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latin typeface="Georgia" panose="02040502050405020303" charset="0"/>
                <a:cs typeface="Georgia" panose="02040502050405020303" charset="0"/>
              </a:rPr>
              <a:t>Functional</a:t>
            </a:r>
            <a:endParaRPr lang="en-US" b="1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The model shall be able to generate image and text representations 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The model shall be able to classify the meme as hateful or non hateful using provided embeddings 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The model shall be able to generate the probability of the meme being hateful 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latin typeface="Georgia" panose="02040502050405020303" charset="0"/>
                <a:cs typeface="Georgia" panose="02040502050405020303" charset="0"/>
              </a:rPr>
              <a:t>Non Functional</a:t>
            </a:r>
            <a:endParaRPr lang="en-US" b="1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The model should be atleast 70% accurate 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The model should not under-perform on limited computing resources.   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53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REFERENCES</a:t>
            </a:r>
            <a:endParaRPr lang="en-US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xfrm>
            <a:off x="1303655" y="1130300"/>
            <a:ext cx="7030720" cy="3401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>
                <a:latin typeface="Georgia" panose="02040502050405020303" charset="0"/>
                <a:cs typeface="Georgia" panose="02040502050405020303" charset="0"/>
              </a:rPr>
              <a:t>https://nirkin.com/hateful-memes/</a:t>
            </a:r>
            <a:endParaRPr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>
                <a:latin typeface="Georgia" panose="02040502050405020303" charset="0"/>
                <a:cs typeface="Georgia" panose="02040502050405020303" charset="0"/>
              </a:rPr>
              <a:t>https://www.aclweb.org/anthology/2020.trac-1.6.pdf</a:t>
            </a:r>
            <a:endParaRPr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>
                <a:latin typeface="Georgia" panose="02040502050405020303" charset="0"/>
                <a:cs typeface="Georgia" panose="02040502050405020303" charset="0"/>
              </a:rPr>
              <a:t>https://arxiv.org/pdf/1910.03814.pdf</a:t>
            </a:r>
            <a:endParaRPr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Hypernetworks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 a typical deep network , the majority of parameters are in the kernels of convolutional layers.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Each kernel contain N</a:t>
            </a:r>
            <a:r>
              <a:rPr lang="en-US" baseline="-25000">
                <a:latin typeface="Georgia" panose="02040502050405020303" charset="0"/>
                <a:cs typeface="Georgia" panose="02040502050405020303" charset="0"/>
              </a:rPr>
              <a:t>in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 × N</a:t>
            </a:r>
            <a:r>
              <a:rPr lang="en-US" baseline="-25000">
                <a:latin typeface="Georgia" panose="02040502050405020303" charset="0"/>
                <a:cs typeface="Georgia" panose="02040502050405020303" charset="0"/>
              </a:rPr>
              <a:t>out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 filters and each filter has dimensions f</a:t>
            </a:r>
            <a:r>
              <a:rPr lang="en-US" baseline="-25000">
                <a:latin typeface="Georgia" panose="02040502050405020303" charset="0"/>
                <a:cs typeface="Georgia" panose="02040502050405020303" charset="0"/>
              </a:rPr>
              <a:t>size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 × f</a:t>
            </a:r>
            <a:r>
              <a:rPr lang="en-US" baseline="-25000">
                <a:latin typeface="Georgia" panose="02040502050405020303" charset="0"/>
                <a:cs typeface="Georgia" panose="02040502050405020303" charset="0"/>
              </a:rPr>
              <a:t>size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. 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14605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For each layer j, the hypernetwork receives a layer embedding z</a:t>
            </a:r>
            <a:r>
              <a:rPr lang="en-US" baseline="30000">
                <a:latin typeface="Georgia" panose="02040502050405020303" charset="0"/>
                <a:cs typeface="Georgia" panose="02040502050405020303" charset="0"/>
                <a:sym typeface="+mn-ea"/>
              </a:rPr>
              <a:t>j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 ∈ R</a:t>
            </a:r>
            <a:r>
              <a:rPr lang="en-US" baseline="30000">
                <a:latin typeface="Georgia" panose="02040502050405020303" charset="0"/>
                <a:cs typeface="Georgia" panose="02040502050405020303" charset="0"/>
                <a:sym typeface="+mn-ea"/>
              </a:rPr>
              <a:t>Nz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 as input and predicts K</a:t>
            </a:r>
            <a:r>
              <a:rPr lang="en-US" baseline="30000">
                <a:latin typeface="Georgia" panose="02040502050405020303" charset="0"/>
                <a:cs typeface="Georgia" panose="02040502050405020303" charset="0"/>
                <a:sym typeface="+mn-ea"/>
              </a:rPr>
              <a:t>j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, which can be generally written as follows: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146050" indent="0"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			K</a:t>
            </a:r>
            <a:r>
              <a:rPr lang="en-US" baseline="30000">
                <a:latin typeface="Georgia" panose="02040502050405020303" charset="0"/>
                <a:cs typeface="Georgia" panose="02040502050405020303" charset="0"/>
                <a:sym typeface="+mn-ea"/>
              </a:rPr>
              <a:t>j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 = g(z</a:t>
            </a:r>
            <a:r>
              <a:rPr lang="en-US" baseline="30000">
                <a:latin typeface="Georgia" panose="02040502050405020303" charset="0"/>
                <a:cs typeface="Georgia" panose="02040502050405020303" charset="0"/>
                <a:sym typeface="+mn-ea"/>
              </a:rPr>
              <a:t>j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 ), ∀j = 1, ..., D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28570" y="1829435"/>
            <a:ext cx="3120390" cy="695325"/>
            <a:chOff x="4688" y="7405"/>
            <a:chExt cx="4914" cy="1095"/>
          </a:xfrm>
        </p:grpSpPr>
        <p:sp>
          <p:nvSpPr>
            <p:cNvPr id="6" name="Rectangles 5"/>
            <p:cNvSpPr/>
            <p:nvPr/>
          </p:nvSpPr>
          <p:spPr>
            <a:xfrm>
              <a:off x="4951" y="7405"/>
              <a:ext cx="1222" cy="6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4688" y="8057"/>
              <a:ext cx="196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N</a:t>
              </a:r>
              <a:r>
                <a:rPr lang="en-US" sz="1200" baseline="-25000"/>
                <a:t>in</a:t>
              </a:r>
              <a:r>
                <a:rPr lang="en-US" sz="1200"/>
                <a:t>.f</a:t>
              </a:r>
              <a:r>
                <a:rPr lang="en-US" sz="1200" baseline="-25000"/>
                <a:t>size</a:t>
              </a:r>
              <a:r>
                <a:rPr lang="en-US" sz="1200"/>
                <a:t>×N</a:t>
              </a:r>
              <a:r>
                <a:rPr lang="en-US" sz="1200" baseline="-25000"/>
                <a:t>out</a:t>
              </a:r>
              <a:r>
                <a:rPr lang="en-US" sz="1200"/>
                <a:t>f</a:t>
              </a:r>
              <a:r>
                <a:rPr lang="en-US" sz="1200" baseline="-25000"/>
                <a:t>size</a:t>
              </a:r>
              <a:r>
                <a:rPr lang="en-US" sz="1200"/>
                <a:t> </a:t>
              </a:r>
              <a:endParaRPr lang="en-US" sz="1200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5173" y="7477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K</a:t>
              </a:r>
              <a:r>
                <a:rPr lang="en-US" baseline="30000"/>
                <a:t>1</a:t>
              </a:r>
              <a:endParaRPr lang="en-US" baseline="30000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308" y="7405"/>
              <a:ext cx="14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...........</a:t>
              </a:r>
              <a:endParaRPr lang="en-US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7956" y="7405"/>
              <a:ext cx="1086" cy="6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8110" y="7477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K</a:t>
              </a:r>
              <a:r>
                <a:rPr lang="en-US" baseline="30000"/>
                <a:t>D</a:t>
              </a:r>
              <a:endParaRPr lang="en-US" baseline="30000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7732" y="8066"/>
              <a:ext cx="187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N</a:t>
              </a:r>
              <a:r>
                <a:rPr lang="en-US" sz="1200" baseline="-25000"/>
                <a:t>in</a:t>
              </a:r>
              <a:r>
                <a:rPr lang="en-US" sz="1200"/>
                <a:t>.f</a:t>
              </a:r>
              <a:r>
                <a:rPr lang="en-US" sz="1200" baseline="-25000"/>
                <a:t>size</a:t>
              </a:r>
              <a:r>
                <a:rPr lang="en-US" sz="1200"/>
                <a:t>×N</a:t>
              </a:r>
              <a:r>
                <a:rPr lang="en-US" sz="1200" baseline="-25000"/>
                <a:t>out</a:t>
              </a:r>
              <a:r>
                <a:rPr lang="en-US" sz="1200"/>
                <a:t>f</a:t>
              </a:r>
              <a:r>
                <a:rPr lang="en-US" sz="1200" baseline="-25000"/>
                <a:t>size</a:t>
              </a:r>
              <a:r>
                <a:rPr lang="en-US" sz="1200"/>
                <a:t> </a:t>
              </a:r>
              <a:endParaRPr lang="en-US" sz="1200"/>
            </a:p>
          </p:txBody>
        </p:sp>
      </p:grpSp>
      <p:pic>
        <p:nvPicPr>
          <p:cNvPr id="4" name="Content Placeholder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235" y="3480435"/>
            <a:ext cx="6114415" cy="1088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4" name="Google Shape;344;p24"/>
          <p:cNvSpPr txBox="1">
            <a:spLocks noGrp="1"/>
          </p:cNvSpPr>
          <p:nvPr>
            <p:ph type="body" idx="1"/>
          </p:nvPr>
        </p:nvSpPr>
        <p:spPr>
          <a:xfrm>
            <a:off x="1303655" y="1778000"/>
            <a:ext cx="7030720" cy="2753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" name="Google Shape;350;p2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6" name="Google Shape;356;p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" name="Google Shape;362;p2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655" y="845185"/>
            <a:ext cx="7030720" cy="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OUTLINE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655" y="1480185"/>
            <a:ext cx="7030720" cy="3371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INTRODUCTION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MOTIVATION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PROBLEM STATEMENT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OBJECTIVES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LITERATURE SURVEY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PROPOSED METHODOLOGY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REQUIREMENT ANALYSIS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REFERENCES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4" name="Google Shape;374;p2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" name="Google Shape;380;p3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6" name="Google Shape;386;p3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2" name="Google Shape;392;p3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8" name="Google Shape;398;p3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INTRODUCTION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655" y="1384300"/>
            <a:ext cx="7030720" cy="3134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“Memes” are cultural inside jokes, a way of connecting with people across internet through instantly recognizable photos. They collect emotions, ideas and actions into an easy-to-translate format.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latin typeface="Georgia" panose="02040502050405020303" charset="0"/>
                <a:cs typeface="Georgia" panose="02040502050405020303" charset="0"/>
              </a:rPr>
              <a:t>Rise of memes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 : Besides reflecting humour ,the rise of memes has shown to be having a harmful  effect  on an individual as well as  political, religional , communal sectors of society.  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latin typeface="Georgia" panose="02040502050405020303" charset="0"/>
                <a:cs typeface="Georgia" panose="02040502050405020303" charset="0"/>
              </a:rPr>
              <a:t>Data: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Meme as an </a:t>
            </a:r>
            <a:r>
              <a:rPr lang="en-US" b="1">
                <a:latin typeface="Georgia" panose="02040502050405020303" charset="0"/>
                <a:cs typeface="Georgia" panose="02040502050405020303" charset="0"/>
              </a:rPr>
              <a:t>image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along with</a:t>
            </a:r>
            <a:r>
              <a:rPr lang="en-US" b="1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 embedded </a:t>
            </a:r>
            <a:r>
              <a:rPr lang="en-US" b="1">
                <a:latin typeface="Georgia" panose="02040502050405020303" charset="0"/>
                <a:cs typeface="Georgia" panose="02040502050405020303" charset="0"/>
              </a:rPr>
              <a:t>text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.</a:t>
            </a:r>
            <a:endParaRPr lang="en-US" b="1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latin typeface="Georgia" panose="02040502050405020303" charset="0"/>
                <a:cs typeface="Georgia" panose="02040502050405020303" charset="0"/>
              </a:rPr>
              <a:t>Features: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Image and text features , in the form of embedding vetors .</a:t>
            </a:r>
            <a:endParaRPr lang="en-US" b="1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latin typeface="Georgia" panose="02040502050405020303" charset="0"/>
                <a:cs typeface="Georgia" panose="02040502050405020303" charset="0"/>
              </a:rPr>
              <a:t>Multimodal Models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: Interpretation of memes using multimodal models 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MOTIVATION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655" y="2894965"/>
            <a:ext cx="2421255" cy="1621790"/>
          </a:xfrm>
          <a:prstGeom prst="rect">
            <a:avLst/>
          </a:prstGeom>
        </p:spPr>
      </p:pic>
      <p:pic>
        <p:nvPicPr>
          <p:cNvPr id="2" name="Picture 1" descr="028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5" y="2896870"/>
            <a:ext cx="2434425" cy="16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70" y="1163320"/>
            <a:ext cx="2445385" cy="1526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622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PROBLEM STATEMENT</a:t>
            </a:r>
            <a:br>
              <a:rPr lang="en-US">
                <a:latin typeface="Georgia" panose="02040502050405020303" charset="0"/>
                <a:cs typeface="Georgia" panose="02040502050405020303" charset="0"/>
              </a:rPr>
            </a:b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655" y="1221740"/>
            <a:ext cx="7030720" cy="69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o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label 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a meme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as 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hateful or non-hateful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by 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creat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ing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 a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model 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that identifies multimodal hate speech in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them.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			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93445" y="2418080"/>
            <a:ext cx="645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7405" y="4140200"/>
            <a:ext cx="777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68465" y="4239895"/>
            <a:ext cx="1012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Hateful(1)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717165" y="4239895"/>
            <a:ext cx="1388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Non Hateful(0)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8705" y="2077720"/>
            <a:ext cx="2244400" cy="176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565" y="2077720"/>
            <a:ext cx="2532380" cy="176974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272655" y="3847465"/>
            <a:ext cx="3810" cy="392430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09950" y="3818255"/>
            <a:ext cx="3810" cy="392430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OBJECTIVES</a:t>
            </a:r>
            <a:b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</a:br>
            <a:b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</a:br>
            <a:endParaRPr lang="en-US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655" y="1878330"/>
            <a:ext cx="7030720" cy="1386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To generate embeddings of image and text 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To fuse the text and image embeddings and build a classifier. 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To evaluate the performace of the multimodal model using AUC ROC.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17625" y="2304415"/>
            <a:ext cx="7030720" cy="535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LITERATURE SURVEY</a:t>
            </a:r>
            <a:b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Hateful Memes Challenge</a:t>
            </a:r>
            <a:b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2020, SEP 22    </a:t>
            </a:r>
            <a:b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Yuval </a:t>
            </a:r>
            <a:r>
              <a:rPr lang="en-US" altLang="zh-CN" sz="1600" dirty="0" err="1">
                <a:latin typeface="Georgia" panose="02040502050405020303" charset="0"/>
                <a:cs typeface="Georgia" panose="02040502050405020303" charset="0"/>
              </a:rPr>
              <a:t>Nirkin</a:t>
            </a: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   Assaf Rabinowitz   Yoni </a:t>
            </a:r>
            <a:r>
              <a:rPr lang="en-US" altLang="zh-CN" sz="1600" dirty="0" err="1">
                <a:latin typeface="Georgia" panose="02040502050405020303" charset="0"/>
                <a:cs typeface="Georgia" panose="02040502050405020303" charset="0"/>
              </a:rPr>
              <a:t>Solel</a:t>
            </a:r>
            <a:endParaRPr lang="en-US" altLang="zh-CN" sz="16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Data Processing </a:t>
            </a: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Text embedding :SBERT	         </a:t>
            </a:r>
            <a:endParaRPr kumimoji="0" lang="en-US" sz="12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Image Embedding: MobileNetV2 </a:t>
            </a: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Hypernetworks</a:t>
            </a:r>
            <a:endParaRPr kumimoji="0" lang="en-US" sz="1800" b="1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Decoder</a:t>
            </a: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</p:txBody>
      </p:sp>
      <p:sp>
        <p:nvSpPr>
          <p:cNvPr id="4099" name="Text Box 61"/>
          <p:cNvSpPr txBox="1"/>
          <p:nvPr/>
        </p:nvSpPr>
        <p:spPr>
          <a:xfrm>
            <a:off x="7183438" y="6167438"/>
            <a:ext cx="178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ambria" panose="02040503050406030204" charset="0"/>
              </a:rPr>
              <a:t>Varun Bohara</a:t>
            </a:r>
            <a:endParaRPr lang="en-US" altLang="zh-CN">
              <a:latin typeface="Cambria" panose="02040503050406030204" charset="0"/>
            </a:endParaRPr>
          </a:p>
        </p:txBody>
      </p:sp>
      <p:pic>
        <p:nvPicPr>
          <p:cNvPr id="6147" name="Picture 3"/>
          <p:cNvPicPr>
            <a:picLocks noGrp="1" noChangeAspect="1"/>
          </p:cNvPicPr>
          <p:nvPr>
            <p:ph sz="half" idx="2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5115" y="1964055"/>
            <a:ext cx="6330950" cy="2904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2400" dirty="0">
                <a:latin typeface="Georgia" panose="02040502050405020303" charset="0"/>
                <a:cs typeface="Georgia" panose="02040502050405020303" charset="0"/>
                <a:sym typeface="+mn-ea"/>
              </a:rPr>
              <a:t>Multimodal Meme Dataset (MultiOFF) for Identifying Offensive Content in Image and Text</a:t>
            </a:r>
            <a:br>
              <a:rPr lang="en-US" sz="1400" dirty="0">
                <a:latin typeface="Agency FB" panose="020B0503020202020204" charset="0"/>
                <a:cs typeface="Agency FB" panose="020B0503020202020204" charset="0"/>
                <a:sym typeface="+mn-ea"/>
              </a:rPr>
            </a:br>
            <a: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  <a:t>Shardul Suryawanshi, Bharathi Raja Chakravarthi,</a:t>
            </a:r>
            <a:b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  <a:t>Mihael Arcan, Paul Buitelaar</a:t>
            </a:r>
            <a:br>
              <a:rPr lang="en-US" sz="1200" b="0" u="sng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sz="1200" b="0" u="sng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5435" y="3080385"/>
            <a:ext cx="3500120" cy="977900"/>
          </a:xfrm>
        </p:spPr>
        <p:txBody>
          <a:bodyPr/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800">
                <a:latin typeface="Georgia" panose="02040502050405020303" charset="0"/>
                <a:cs typeface="Georgia" panose="02040502050405020303" charset="0"/>
                <a:sym typeface="+mn-ea"/>
              </a:rPr>
              <a:t>Text Embedding : LSTM</a:t>
            </a:r>
            <a:endParaRPr lang="en-IN" altLang="en-US" sz="18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800">
                <a:latin typeface="Georgia" panose="02040502050405020303" charset="0"/>
                <a:cs typeface="Georgia" panose="02040502050405020303" charset="0"/>
                <a:sym typeface="+mn-ea"/>
              </a:rPr>
              <a:t>Image Embedding : VGG16</a:t>
            </a:r>
            <a:endParaRPr lang="en-IN" altLang="en-US" sz="18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800">
                <a:latin typeface="Georgia" panose="02040502050405020303" charset="0"/>
                <a:cs typeface="Georgia" panose="02040502050405020303" charset="0"/>
                <a:sym typeface="+mn-ea"/>
              </a:rPr>
              <a:t>Early Fusion Method </a:t>
            </a:r>
            <a:endParaRPr lang="en-IN" altLang="en-US" sz="18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endParaRPr lang="en-IN" altLang="en-US" sz="18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/>
          </a:p>
          <a:p>
            <a:endParaRPr lang="en-US"/>
          </a:p>
        </p:txBody>
      </p:sp>
      <p:pic>
        <p:nvPicPr>
          <p:cNvPr id="5" name="Content Placeholder 4" descr="Screenshot (54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18490" y="1610360"/>
            <a:ext cx="4766945" cy="3406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2967</Words>
  <Application>WPS Presentation</Application>
  <PresentationFormat>On-screen Show (16:9)</PresentationFormat>
  <Paragraphs>148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SimSun</vt:lpstr>
      <vt:lpstr>Wingdings</vt:lpstr>
      <vt:lpstr>Arial</vt:lpstr>
      <vt:lpstr>Maven Pro</vt:lpstr>
      <vt:lpstr>Nunito</vt:lpstr>
      <vt:lpstr>Georgia</vt:lpstr>
      <vt:lpstr>Wingdings</vt:lpstr>
      <vt:lpstr>Cambria</vt:lpstr>
      <vt:lpstr>Microsoft YaHei</vt:lpstr>
      <vt:lpstr>Arial Unicode MS</vt:lpstr>
      <vt:lpstr>Agency FB</vt:lpstr>
      <vt:lpstr>Malgun Gothic Semilight</vt:lpstr>
      <vt:lpstr>Momentum</vt:lpstr>
      <vt:lpstr> MINI PROJECT 2020-21 (15ECSW301) Meme Classification  </vt:lpstr>
      <vt:lpstr>OUTLINE</vt:lpstr>
      <vt:lpstr>INTRODUCTION</vt:lpstr>
      <vt:lpstr>MOTIVATION</vt:lpstr>
      <vt:lpstr>PROBLEM STATEMENT </vt:lpstr>
      <vt:lpstr>OBJECTIVES  </vt:lpstr>
      <vt:lpstr>LITERATURE SURVEY </vt:lpstr>
      <vt:lpstr>Hateful Memes Challenge 2020, SEP 22     Yuval Nirkin   Assaf Rabinowitz   Yoni Solel</vt:lpstr>
      <vt:lpstr>PowerPoint 演示文稿</vt:lpstr>
      <vt:lpstr>PowerPoint 演示文稿</vt:lpstr>
      <vt:lpstr>PROPOSED METHODOLOGY </vt:lpstr>
      <vt:lpstr>REQUIREMENT ANALYSIS </vt:lpstr>
      <vt:lpstr>REFERENCES</vt:lpstr>
      <vt:lpstr>Hypernetworks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_x000b_MINI PROJECT 2020-21 (15ECSW301) Meme Classification </dc:title>
  <dc:creator/>
  <cp:lastModifiedBy>Madhurika Ganiger</cp:lastModifiedBy>
  <cp:revision>25</cp:revision>
  <dcterms:created xsi:type="dcterms:W3CDTF">2020-11-01T18:11:00Z</dcterms:created>
  <dcterms:modified xsi:type="dcterms:W3CDTF">2020-11-03T07:28:53Z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